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7" r:id="rId2"/>
    <p:sldMasterId id="2147483709" r:id="rId3"/>
    <p:sldMasterId id="2147483722" r:id="rId4"/>
  </p:sldMasterIdLst>
  <p:notesMasterIdLst>
    <p:notesMasterId r:id="rId67"/>
  </p:notesMasterIdLst>
  <p:sldIdLst>
    <p:sldId id="702" r:id="rId5"/>
    <p:sldId id="535" r:id="rId6"/>
    <p:sldId id="723" r:id="rId7"/>
    <p:sldId id="1032" r:id="rId8"/>
    <p:sldId id="536" r:id="rId9"/>
    <p:sldId id="1010" r:id="rId10"/>
    <p:sldId id="999" r:id="rId11"/>
    <p:sldId id="793" r:id="rId12"/>
    <p:sldId id="923" r:id="rId13"/>
    <p:sldId id="1031" r:id="rId14"/>
    <p:sldId id="1003" r:id="rId15"/>
    <p:sldId id="1005" r:id="rId16"/>
    <p:sldId id="892" r:id="rId17"/>
    <p:sldId id="1014" r:id="rId18"/>
    <p:sldId id="257" r:id="rId19"/>
    <p:sldId id="258" r:id="rId20"/>
    <p:sldId id="259" r:id="rId21"/>
    <p:sldId id="262" r:id="rId22"/>
    <p:sldId id="260" r:id="rId23"/>
    <p:sldId id="746" r:id="rId24"/>
    <p:sldId id="811" r:id="rId25"/>
    <p:sldId id="748" r:id="rId26"/>
    <p:sldId id="1015" r:id="rId27"/>
    <p:sldId id="1016" r:id="rId28"/>
    <p:sldId id="814" r:id="rId29"/>
    <p:sldId id="1029" r:id="rId30"/>
    <p:sldId id="256" r:id="rId31"/>
    <p:sldId id="1017" r:id="rId32"/>
    <p:sldId id="1018" r:id="rId33"/>
    <p:sldId id="1019" r:id="rId34"/>
    <p:sldId id="1020" r:id="rId35"/>
    <p:sldId id="1021" r:id="rId36"/>
    <p:sldId id="1022" r:id="rId37"/>
    <p:sldId id="263" r:id="rId38"/>
    <p:sldId id="264" r:id="rId39"/>
    <p:sldId id="265" r:id="rId40"/>
    <p:sldId id="1030" r:id="rId41"/>
    <p:sldId id="979" r:id="rId42"/>
    <p:sldId id="988" r:id="rId43"/>
    <p:sldId id="989" r:id="rId44"/>
    <p:sldId id="932" r:id="rId45"/>
    <p:sldId id="983" r:id="rId46"/>
    <p:sldId id="1008" r:id="rId47"/>
    <p:sldId id="747" r:id="rId48"/>
    <p:sldId id="729" r:id="rId49"/>
    <p:sldId id="743" r:id="rId50"/>
    <p:sldId id="605" r:id="rId51"/>
    <p:sldId id="922" r:id="rId52"/>
    <p:sldId id="652" r:id="rId53"/>
    <p:sldId id="1013" r:id="rId54"/>
    <p:sldId id="1012" r:id="rId55"/>
    <p:sldId id="1011" r:id="rId56"/>
    <p:sldId id="609" r:id="rId57"/>
    <p:sldId id="976" r:id="rId58"/>
    <p:sldId id="854" r:id="rId59"/>
    <p:sldId id="855" r:id="rId60"/>
    <p:sldId id="896" r:id="rId61"/>
    <p:sldId id="897" r:id="rId62"/>
    <p:sldId id="1006" r:id="rId63"/>
    <p:sldId id="906" r:id="rId64"/>
    <p:sldId id="907" r:id="rId65"/>
    <p:sldId id="985"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064EB-8D92-694A-BAB9-FFF7B78D3D8D}" v="900" dt="2026-04-28T19:14:31.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783"/>
    <p:restoredTop sz="92197"/>
  </p:normalViewPr>
  <p:slideViewPr>
    <p:cSldViewPr snapToGrid="0">
      <p:cViewPr varScale="1">
        <p:scale>
          <a:sx n="62" d="100"/>
          <a:sy n="62" d="100"/>
        </p:scale>
        <p:origin x="22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Fife" userId="8c94e1e9-67fb-412b-8646-d55073de978c" providerId="ADAL" clId="{73417BEE-4570-5B4A-ABC6-D41D3F337332}"/>
    <pc:docChg chg="modSld">
      <pc:chgData name="Patrick Fife" userId="8c94e1e9-67fb-412b-8646-d55073de978c" providerId="ADAL" clId="{73417BEE-4570-5B4A-ABC6-D41D3F337332}" dt="2026-04-28T19:14:31.043" v="1" actId="20577"/>
      <pc:docMkLst>
        <pc:docMk/>
      </pc:docMkLst>
      <pc:sldChg chg="modSp">
        <pc:chgData name="Patrick Fife" userId="8c94e1e9-67fb-412b-8646-d55073de978c" providerId="ADAL" clId="{73417BEE-4570-5B4A-ABC6-D41D3F337332}" dt="2026-04-28T19:14:31.043" v="1" actId="20577"/>
        <pc:sldMkLst>
          <pc:docMk/>
          <pc:sldMk cId="923205248" sldId="1029"/>
        </pc:sldMkLst>
        <pc:spChg chg="mod">
          <ac:chgData name="Patrick Fife" userId="8c94e1e9-67fb-412b-8646-d55073de978c" providerId="ADAL" clId="{73417BEE-4570-5B4A-ABC6-D41D3F337332}" dt="2026-04-28T19:14:31.043" v="1" actId="20577"/>
          <ac:spMkLst>
            <pc:docMk/>
            <pc:sldMk cId="923205248" sldId="1029"/>
            <ac:spMk id="3" creationId="{FA58C859-0061-8E2F-8C8E-F38DA608956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78780-9ABF-41ED-9194-D24F792F131F}" type="doc">
      <dgm:prSet loTypeId="urn:microsoft.com/office/officeart/2018/2/layout/IconLabelList" loCatId="icon" qsTypeId="urn:microsoft.com/office/officeart/2005/8/quickstyle/simple1" qsCatId="simple" csTypeId="urn:microsoft.com/office/officeart/2005/8/colors/colorful2" csCatId="colorful" phldr="1"/>
      <dgm:spPr/>
      <dgm:t>
        <a:bodyPr/>
        <a:lstStyle/>
        <a:p>
          <a:endParaRPr lang="en-US"/>
        </a:p>
      </dgm:t>
    </dgm:pt>
    <dgm:pt modelId="{98FC0C32-2FB4-4947-BAF0-474D5AA6CE39}">
      <dgm:prSet custT="1"/>
      <dgm:spPr/>
      <dgm:t>
        <a:bodyPr/>
        <a:lstStyle/>
        <a:p>
          <a:pPr>
            <a:lnSpc>
              <a:spcPct val="100000"/>
            </a:lnSpc>
          </a:pPr>
          <a:r>
            <a:rPr lang="en-US" sz="2000" dirty="0">
              <a:latin typeface="Trebuchet MS" panose="020B0703020202090204" pitchFamily="34" charset="0"/>
            </a:rPr>
            <a:t>Access to Legal Tips </a:t>
          </a:r>
        </a:p>
      </dgm:t>
    </dgm:pt>
    <dgm:pt modelId="{9E05B476-A2A6-4ADF-AEC2-DA7F0471B73D}" type="parTrans" cxnId="{3D20E7EF-81AD-45A9-86BB-72E04617C91C}">
      <dgm:prSet/>
      <dgm:spPr/>
      <dgm:t>
        <a:bodyPr/>
        <a:lstStyle/>
        <a:p>
          <a:endParaRPr lang="en-US"/>
        </a:p>
      </dgm:t>
    </dgm:pt>
    <dgm:pt modelId="{F75E4969-C2BA-4F95-8245-30B2EBC8FE0E}" type="sibTrans" cxnId="{3D20E7EF-81AD-45A9-86BB-72E04617C91C}">
      <dgm:prSet/>
      <dgm:spPr/>
      <dgm:t>
        <a:bodyPr/>
        <a:lstStyle/>
        <a:p>
          <a:endParaRPr lang="en-US"/>
        </a:p>
      </dgm:t>
    </dgm:pt>
    <dgm:pt modelId="{BF43936F-8F34-4D64-B073-0111AFF637FE}">
      <dgm:prSet custT="1"/>
      <dgm:spPr/>
      <dgm:t>
        <a:bodyPr/>
        <a:lstStyle/>
        <a:p>
          <a:pPr>
            <a:lnSpc>
              <a:spcPct val="100000"/>
            </a:lnSpc>
          </a:pPr>
          <a:r>
            <a:rPr lang="en-US" sz="2000" dirty="0">
              <a:latin typeface="Trebuchet MS" panose="020B0703020202090204" pitchFamily="34" charset="0"/>
            </a:rPr>
            <a:t>Documents on Demand with Required Disclosures &amp; Notices</a:t>
          </a:r>
        </a:p>
      </dgm:t>
    </dgm:pt>
    <dgm:pt modelId="{06B8F61B-162B-4ED3-BB44-FC3BCD54D3C3}" type="parTrans" cxnId="{DC5F88EB-47BF-413C-A2D7-BD3D1A70F54E}">
      <dgm:prSet/>
      <dgm:spPr/>
      <dgm:t>
        <a:bodyPr/>
        <a:lstStyle/>
        <a:p>
          <a:endParaRPr lang="en-US"/>
        </a:p>
      </dgm:t>
    </dgm:pt>
    <dgm:pt modelId="{B87DD11F-380A-4F20-A595-922EFF141C98}" type="sibTrans" cxnId="{DC5F88EB-47BF-413C-A2D7-BD3D1A70F54E}">
      <dgm:prSet/>
      <dgm:spPr/>
      <dgm:t>
        <a:bodyPr/>
        <a:lstStyle/>
        <a:p>
          <a:endParaRPr lang="en-US"/>
        </a:p>
      </dgm:t>
    </dgm:pt>
    <dgm:pt modelId="{880C82D9-1569-4DD7-A3E2-7D1B30F5B265}">
      <dgm:prSet custT="1"/>
      <dgm:spPr/>
      <dgm:t>
        <a:bodyPr/>
        <a:lstStyle/>
        <a:p>
          <a:pPr>
            <a:lnSpc>
              <a:spcPct val="100000"/>
            </a:lnSpc>
          </a:pPr>
          <a:r>
            <a:rPr lang="en-US" sz="2000" dirty="0">
              <a:latin typeface="Trebuchet MS" panose="020B0703020202090204" pitchFamily="34" charset="0"/>
            </a:rPr>
            <a:t>Dispute Resolution Center</a:t>
          </a:r>
        </a:p>
      </dgm:t>
    </dgm:pt>
    <dgm:pt modelId="{0183A691-265F-4255-82D3-382DA63408C6}" type="parTrans" cxnId="{CC86FA47-598E-42D4-9D34-3E53E9673D64}">
      <dgm:prSet/>
      <dgm:spPr/>
      <dgm:t>
        <a:bodyPr/>
        <a:lstStyle/>
        <a:p>
          <a:endParaRPr lang="en-US"/>
        </a:p>
      </dgm:t>
    </dgm:pt>
    <dgm:pt modelId="{D5EBAEE2-9CB7-41DF-A520-2E9B2D40196F}" type="sibTrans" cxnId="{CC86FA47-598E-42D4-9D34-3E53E9673D64}">
      <dgm:prSet/>
      <dgm:spPr/>
      <dgm:t>
        <a:bodyPr/>
        <a:lstStyle/>
        <a:p>
          <a:endParaRPr lang="en-US"/>
        </a:p>
      </dgm:t>
    </dgm:pt>
    <dgm:pt modelId="{1E1D6310-01C0-4ECB-A2F9-F65FEC0528BD}">
      <dgm:prSet custT="1"/>
      <dgm:spPr/>
      <dgm:t>
        <a:bodyPr/>
        <a:lstStyle/>
        <a:p>
          <a:pPr>
            <a:lnSpc>
              <a:spcPct val="100000"/>
            </a:lnSpc>
          </a:pPr>
          <a:r>
            <a:rPr lang="en-US" sz="2000" dirty="0">
              <a:latin typeface="Trebuchet MS" panose="020B0703020202090204" pitchFamily="34" charset="0"/>
            </a:rPr>
            <a:t>Educational Materials for You and Your Clients</a:t>
          </a:r>
        </a:p>
      </dgm:t>
    </dgm:pt>
    <dgm:pt modelId="{B606FDC1-5A5B-4F16-BC3C-7D1F0C3B3BDD}" type="parTrans" cxnId="{4B6704BC-5D11-437D-8F1B-A86CEAF5FD6A}">
      <dgm:prSet/>
      <dgm:spPr/>
      <dgm:t>
        <a:bodyPr/>
        <a:lstStyle/>
        <a:p>
          <a:endParaRPr lang="en-US"/>
        </a:p>
      </dgm:t>
    </dgm:pt>
    <dgm:pt modelId="{3E2CE49B-7616-4994-9981-0AB01DB1CDF9}" type="sibTrans" cxnId="{4B6704BC-5D11-437D-8F1B-A86CEAF5FD6A}">
      <dgm:prSet/>
      <dgm:spPr/>
      <dgm:t>
        <a:bodyPr/>
        <a:lstStyle/>
        <a:p>
          <a:endParaRPr lang="en-US"/>
        </a:p>
      </dgm:t>
    </dgm:pt>
    <dgm:pt modelId="{62E1CE22-FB12-416E-9B4F-F61B6B7F8AA0}" type="pres">
      <dgm:prSet presAssocID="{16878780-9ABF-41ED-9194-D24F792F131F}" presName="root" presStyleCnt="0">
        <dgm:presLayoutVars>
          <dgm:dir/>
          <dgm:resizeHandles val="exact"/>
        </dgm:presLayoutVars>
      </dgm:prSet>
      <dgm:spPr/>
    </dgm:pt>
    <dgm:pt modelId="{72B33946-6661-4A9F-B5DC-06A5A2B695A1}" type="pres">
      <dgm:prSet presAssocID="{98FC0C32-2FB4-4947-BAF0-474D5AA6CE39}" presName="compNode" presStyleCnt="0"/>
      <dgm:spPr/>
    </dgm:pt>
    <dgm:pt modelId="{9A353FF6-371B-4645-AD25-0DB41BE9F92A}" type="pres">
      <dgm:prSet presAssocID="{98FC0C32-2FB4-4947-BAF0-474D5AA6CE39}"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Scales of Justice"/>
        </a:ext>
      </dgm:extLst>
    </dgm:pt>
    <dgm:pt modelId="{3773EDC5-25F3-4963-BA70-23D7E2AE9BD4}" type="pres">
      <dgm:prSet presAssocID="{98FC0C32-2FB4-4947-BAF0-474D5AA6CE39}" presName="spaceRect" presStyleCnt="0"/>
      <dgm:spPr/>
    </dgm:pt>
    <dgm:pt modelId="{E87A2796-C1C4-457E-B0AC-B50D21DDC5FF}" type="pres">
      <dgm:prSet presAssocID="{98FC0C32-2FB4-4947-BAF0-474D5AA6CE39}" presName="textRect" presStyleLbl="revTx" presStyleIdx="0" presStyleCnt="4">
        <dgm:presLayoutVars>
          <dgm:chMax val="1"/>
          <dgm:chPref val="1"/>
        </dgm:presLayoutVars>
      </dgm:prSet>
      <dgm:spPr/>
    </dgm:pt>
    <dgm:pt modelId="{719E2F3E-5604-430A-A1A1-CB2E7BF1CD8D}" type="pres">
      <dgm:prSet presAssocID="{F75E4969-C2BA-4F95-8245-30B2EBC8FE0E}" presName="sibTrans" presStyleCnt="0"/>
      <dgm:spPr/>
    </dgm:pt>
    <dgm:pt modelId="{A5280AC6-9F9F-4D8D-802E-D0E60591861E}" type="pres">
      <dgm:prSet presAssocID="{BF43936F-8F34-4D64-B073-0111AFF637FE}" presName="compNode" presStyleCnt="0"/>
      <dgm:spPr/>
    </dgm:pt>
    <dgm:pt modelId="{386CD2D0-806D-4372-BFE4-3142B1311A94}" type="pres">
      <dgm:prSet presAssocID="{BF43936F-8F34-4D64-B073-0111AFF637FE}"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0E827FB6-C369-4E6C-A4CB-D518A6110242}" type="pres">
      <dgm:prSet presAssocID="{BF43936F-8F34-4D64-B073-0111AFF637FE}" presName="spaceRect" presStyleCnt="0"/>
      <dgm:spPr/>
    </dgm:pt>
    <dgm:pt modelId="{E5A3361B-094E-4000-9370-8630620300AB}" type="pres">
      <dgm:prSet presAssocID="{BF43936F-8F34-4D64-B073-0111AFF637FE}" presName="textRect" presStyleLbl="revTx" presStyleIdx="1" presStyleCnt="4">
        <dgm:presLayoutVars>
          <dgm:chMax val="1"/>
          <dgm:chPref val="1"/>
        </dgm:presLayoutVars>
      </dgm:prSet>
      <dgm:spPr/>
    </dgm:pt>
    <dgm:pt modelId="{9F69EC20-9890-4D35-A673-65E27CAB1B92}" type="pres">
      <dgm:prSet presAssocID="{B87DD11F-380A-4F20-A595-922EFF141C98}" presName="sibTrans" presStyleCnt="0"/>
      <dgm:spPr/>
    </dgm:pt>
    <dgm:pt modelId="{494A7766-4737-4087-87FC-A291C1489461}" type="pres">
      <dgm:prSet presAssocID="{880C82D9-1569-4DD7-A3E2-7D1B30F5B265}" presName="compNode" presStyleCnt="0"/>
      <dgm:spPr/>
    </dgm:pt>
    <dgm:pt modelId="{6AE1C622-4BD5-4B77-9DE6-F6832F6249DC}" type="pres">
      <dgm:prSet presAssocID="{880C82D9-1569-4DD7-A3E2-7D1B30F5B265}"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Gavel"/>
        </a:ext>
      </dgm:extLst>
    </dgm:pt>
    <dgm:pt modelId="{797566E7-832F-45D5-8614-3650B45E3EE8}" type="pres">
      <dgm:prSet presAssocID="{880C82D9-1569-4DD7-A3E2-7D1B30F5B265}" presName="spaceRect" presStyleCnt="0"/>
      <dgm:spPr/>
    </dgm:pt>
    <dgm:pt modelId="{C2FC8411-B234-4C50-A6B5-1D05B4245F4B}" type="pres">
      <dgm:prSet presAssocID="{880C82D9-1569-4DD7-A3E2-7D1B30F5B265}" presName="textRect" presStyleLbl="revTx" presStyleIdx="2" presStyleCnt="4">
        <dgm:presLayoutVars>
          <dgm:chMax val="1"/>
          <dgm:chPref val="1"/>
        </dgm:presLayoutVars>
      </dgm:prSet>
      <dgm:spPr/>
    </dgm:pt>
    <dgm:pt modelId="{30F9BD08-13D6-440E-B154-5F7A4E0E0107}" type="pres">
      <dgm:prSet presAssocID="{D5EBAEE2-9CB7-41DF-A520-2E9B2D40196F}" presName="sibTrans" presStyleCnt="0"/>
      <dgm:spPr/>
    </dgm:pt>
    <dgm:pt modelId="{F36D4484-92A1-4BA8-9675-79792635644A}" type="pres">
      <dgm:prSet presAssocID="{1E1D6310-01C0-4ECB-A2F9-F65FEC0528BD}" presName="compNode" presStyleCnt="0"/>
      <dgm:spPr/>
    </dgm:pt>
    <dgm:pt modelId="{CF9F7A72-9482-428F-92F5-C7057EBCCD07}" type="pres">
      <dgm:prSet presAssocID="{1E1D6310-01C0-4ECB-A2F9-F65FEC0528BD}"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74188E24-92DB-4DD3-82EF-5FCEBC3306E7}" type="pres">
      <dgm:prSet presAssocID="{1E1D6310-01C0-4ECB-A2F9-F65FEC0528BD}" presName="spaceRect" presStyleCnt="0"/>
      <dgm:spPr/>
    </dgm:pt>
    <dgm:pt modelId="{72B666D4-0668-4AA6-8E5C-2C37B9E9EDAF}" type="pres">
      <dgm:prSet presAssocID="{1E1D6310-01C0-4ECB-A2F9-F65FEC0528BD}" presName="textRect" presStyleLbl="revTx" presStyleIdx="3" presStyleCnt="4">
        <dgm:presLayoutVars>
          <dgm:chMax val="1"/>
          <dgm:chPref val="1"/>
        </dgm:presLayoutVars>
      </dgm:prSet>
      <dgm:spPr/>
    </dgm:pt>
  </dgm:ptLst>
  <dgm:cxnLst>
    <dgm:cxn modelId="{61B17540-8302-9B48-BDD0-45553714533B}" type="presOf" srcId="{BF43936F-8F34-4D64-B073-0111AFF637FE}" destId="{E5A3361B-094E-4000-9370-8630620300AB}" srcOrd="0" destOrd="0" presId="urn:microsoft.com/office/officeart/2018/2/layout/IconLabelList"/>
    <dgm:cxn modelId="{CC86FA47-598E-42D4-9D34-3E53E9673D64}" srcId="{16878780-9ABF-41ED-9194-D24F792F131F}" destId="{880C82D9-1569-4DD7-A3E2-7D1B30F5B265}" srcOrd="2" destOrd="0" parTransId="{0183A691-265F-4255-82D3-382DA63408C6}" sibTransId="{D5EBAEE2-9CB7-41DF-A520-2E9B2D40196F}"/>
    <dgm:cxn modelId="{67DC6E5D-60A1-8248-A617-F964452A9F57}" type="presOf" srcId="{98FC0C32-2FB4-4947-BAF0-474D5AA6CE39}" destId="{E87A2796-C1C4-457E-B0AC-B50D21DDC5FF}" srcOrd="0" destOrd="0" presId="urn:microsoft.com/office/officeart/2018/2/layout/IconLabelList"/>
    <dgm:cxn modelId="{55025C77-8DD9-804C-A93A-15DC2AEF0B6A}" type="presOf" srcId="{16878780-9ABF-41ED-9194-D24F792F131F}" destId="{62E1CE22-FB12-416E-9B4F-F61B6B7F8AA0}" srcOrd="0" destOrd="0" presId="urn:microsoft.com/office/officeart/2018/2/layout/IconLabelList"/>
    <dgm:cxn modelId="{1CA53CB2-5A3E-3846-BC26-DE8BADF4F67E}" type="presOf" srcId="{1E1D6310-01C0-4ECB-A2F9-F65FEC0528BD}" destId="{72B666D4-0668-4AA6-8E5C-2C37B9E9EDAF}" srcOrd="0" destOrd="0" presId="urn:microsoft.com/office/officeart/2018/2/layout/IconLabelList"/>
    <dgm:cxn modelId="{4B6704BC-5D11-437D-8F1B-A86CEAF5FD6A}" srcId="{16878780-9ABF-41ED-9194-D24F792F131F}" destId="{1E1D6310-01C0-4ECB-A2F9-F65FEC0528BD}" srcOrd="3" destOrd="0" parTransId="{B606FDC1-5A5B-4F16-BC3C-7D1F0C3B3BDD}" sibTransId="{3E2CE49B-7616-4994-9981-0AB01DB1CDF9}"/>
    <dgm:cxn modelId="{DC5F88EB-47BF-413C-A2D7-BD3D1A70F54E}" srcId="{16878780-9ABF-41ED-9194-D24F792F131F}" destId="{BF43936F-8F34-4D64-B073-0111AFF637FE}" srcOrd="1" destOrd="0" parTransId="{06B8F61B-162B-4ED3-BB44-FC3BCD54D3C3}" sibTransId="{B87DD11F-380A-4F20-A595-922EFF141C98}"/>
    <dgm:cxn modelId="{3D20E7EF-81AD-45A9-86BB-72E04617C91C}" srcId="{16878780-9ABF-41ED-9194-D24F792F131F}" destId="{98FC0C32-2FB4-4947-BAF0-474D5AA6CE39}" srcOrd="0" destOrd="0" parTransId="{9E05B476-A2A6-4ADF-AEC2-DA7F0471B73D}" sibTransId="{F75E4969-C2BA-4F95-8245-30B2EBC8FE0E}"/>
    <dgm:cxn modelId="{EAD183FD-26A9-F444-94CC-D828F24A7A84}" type="presOf" srcId="{880C82D9-1569-4DD7-A3E2-7D1B30F5B265}" destId="{C2FC8411-B234-4C50-A6B5-1D05B4245F4B}" srcOrd="0" destOrd="0" presId="urn:microsoft.com/office/officeart/2018/2/layout/IconLabelList"/>
    <dgm:cxn modelId="{E9E300A7-2C39-D44A-B968-A6D2DCE2FA46}" type="presParOf" srcId="{62E1CE22-FB12-416E-9B4F-F61B6B7F8AA0}" destId="{72B33946-6661-4A9F-B5DC-06A5A2B695A1}" srcOrd="0" destOrd="0" presId="urn:microsoft.com/office/officeart/2018/2/layout/IconLabelList"/>
    <dgm:cxn modelId="{E2C305EC-BAB6-914B-85CA-3B06B3E9672E}" type="presParOf" srcId="{72B33946-6661-4A9F-B5DC-06A5A2B695A1}" destId="{9A353FF6-371B-4645-AD25-0DB41BE9F92A}" srcOrd="0" destOrd="0" presId="urn:microsoft.com/office/officeart/2018/2/layout/IconLabelList"/>
    <dgm:cxn modelId="{B7601294-5D81-8045-9B70-19CC38FDA7BC}" type="presParOf" srcId="{72B33946-6661-4A9F-B5DC-06A5A2B695A1}" destId="{3773EDC5-25F3-4963-BA70-23D7E2AE9BD4}" srcOrd="1" destOrd="0" presId="urn:microsoft.com/office/officeart/2018/2/layout/IconLabelList"/>
    <dgm:cxn modelId="{50702D67-A137-9F45-99F8-FF86F09B07EF}" type="presParOf" srcId="{72B33946-6661-4A9F-B5DC-06A5A2B695A1}" destId="{E87A2796-C1C4-457E-B0AC-B50D21DDC5FF}" srcOrd="2" destOrd="0" presId="urn:microsoft.com/office/officeart/2018/2/layout/IconLabelList"/>
    <dgm:cxn modelId="{0888A84A-3E60-324B-8B8F-1843954DFD01}" type="presParOf" srcId="{62E1CE22-FB12-416E-9B4F-F61B6B7F8AA0}" destId="{719E2F3E-5604-430A-A1A1-CB2E7BF1CD8D}" srcOrd="1" destOrd="0" presId="urn:microsoft.com/office/officeart/2018/2/layout/IconLabelList"/>
    <dgm:cxn modelId="{8444117B-6BDB-9943-BD48-6D4A2AFF2D36}" type="presParOf" srcId="{62E1CE22-FB12-416E-9B4F-F61B6B7F8AA0}" destId="{A5280AC6-9F9F-4D8D-802E-D0E60591861E}" srcOrd="2" destOrd="0" presId="urn:microsoft.com/office/officeart/2018/2/layout/IconLabelList"/>
    <dgm:cxn modelId="{02C0F163-FAE4-F94E-97F3-C4484C18443A}" type="presParOf" srcId="{A5280AC6-9F9F-4D8D-802E-D0E60591861E}" destId="{386CD2D0-806D-4372-BFE4-3142B1311A94}" srcOrd="0" destOrd="0" presId="urn:microsoft.com/office/officeart/2018/2/layout/IconLabelList"/>
    <dgm:cxn modelId="{BCEEC8D6-2F6A-524A-90BD-D88D4B128FFF}" type="presParOf" srcId="{A5280AC6-9F9F-4D8D-802E-D0E60591861E}" destId="{0E827FB6-C369-4E6C-A4CB-D518A6110242}" srcOrd="1" destOrd="0" presId="urn:microsoft.com/office/officeart/2018/2/layout/IconLabelList"/>
    <dgm:cxn modelId="{E1CC2DA5-C03F-5741-A30E-2B043E6E8906}" type="presParOf" srcId="{A5280AC6-9F9F-4D8D-802E-D0E60591861E}" destId="{E5A3361B-094E-4000-9370-8630620300AB}" srcOrd="2" destOrd="0" presId="urn:microsoft.com/office/officeart/2018/2/layout/IconLabelList"/>
    <dgm:cxn modelId="{C41D080B-12F4-384B-8D71-696EFB7338F8}" type="presParOf" srcId="{62E1CE22-FB12-416E-9B4F-F61B6B7F8AA0}" destId="{9F69EC20-9890-4D35-A673-65E27CAB1B92}" srcOrd="3" destOrd="0" presId="urn:microsoft.com/office/officeart/2018/2/layout/IconLabelList"/>
    <dgm:cxn modelId="{E9B97274-312D-604C-932B-2D107D9200D7}" type="presParOf" srcId="{62E1CE22-FB12-416E-9B4F-F61B6B7F8AA0}" destId="{494A7766-4737-4087-87FC-A291C1489461}" srcOrd="4" destOrd="0" presId="urn:microsoft.com/office/officeart/2018/2/layout/IconLabelList"/>
    <dgm:cxn modelId="{B756C8BA-7A6F-BC44-A0B8-0AC2652BDF1A}" type="presParOf" srcId="{494A7766-4737-4087-87FC-A291C1489461}" destId="{6AE1C622-4BD5-4B77-9DE6-F6832F6249DC}" srcOrd="0" destOrd="0" presId="urn:microsoft.com/office/officeart/2018/2/layout/IconLabelList"/>
    <dgm:cxn modelId="{E7B8FEBC-9941-1841-B985-F6869D23BA68}" type="presParOf" srcId="{494A7766-4737-4087-87FC-A291C1489461}" destId="{797566E7-832F-45D5-8614-3650B45E3EE8}" srcOrd="1" destOrd="0" presId="urn:microsoft.com/office/officeart/2018/2/layout/IconLabelList"/>
    <dgm:cxn modelId="{CACAAC57-5053-AB41-8C6B-0D6786563D70}" type="presParOf" srcId="{494A7766-4737-4087-87FC-A291C1489461}" destId="{C2FC8411-B234-4C50-A6B5-1D05B4245F4B}" srcOrd="2" destOrd="0" presId="urn:microsoft.com/office/officeart/2018/2/layout/IconLabelList"/>
    <dgm:cxn modelId="{E7D7FFB0-2980-8243-B21B-DD2EDF451D2D}" type="presParOf" srcId="{62E1CE22-FB12-416E-9B4F-F61B6B7F8AA0}" destId="{30F9BD08-13D6-440E-B154-5F7A4E0E0107}" srcOrd="5" destOrd="0" presId="urn:microsoft.com/office/officeart/2018/2/layout/IconLabelList"/>
    <dgm:cxn modelId="{0E222D65-16E7-0345-9DC5-BE358C59FBD1}" type="presParOf" srcId="{62E1CE22-FB12-416E-9B4F-F61B6B7F8AA0}" destId="{F36D4484-92A1-4BA8-9675-79792635644A}" srcOrd="6" destOrd="0" presId="urn:microsoft.com/office/officeart/2018/2/layout/IconLabelList"/>
    <dgm:cxn modelId="{8F4B3316-956F-3C48-B127-96975BD74A60}" type="presParOf" srcId="{F36D4484-92A1-4BA8-9675-79792635644A}" destId="{CF9F7A72-9482-428F-92F5-C7057EBCCD07}" srcOrd="0" destOrd="0" presId="urn:microsoft.com/office/officeart/2018/2/layout/IconLabelList"/>
    <dgm:cxn modelId="{49757923-CB52-7A42-A82A-8985512B34F1}" type="presParOf" srcId="{F36D4484-92A1-4BA8-9675-79792635644A}" destId="{74188E24-92DB-4DD3-82EF-5FCEBC3306E7}" srcOrd="1" destOrd="0" presId="urn:microsoft.com/office/officeart/2018/2/layout/IconLabelList"/>
    <dgm:cxn modelId="{E5FA7890-C5D9-7B4E-8188-FE5FC9B534E4}" type="presParOf" srcId="{F36D4484-92A1-4BA8-9675-79792635644A}" destId="{72B666D4-0668-4AA6-8E5C-2C37B9E9EDA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0A2A9F-40E9-4BA0-A2F8-F370719F13F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383B3EF-BAF7-4811-8991-86061827210E}">
      <dgm:prSet/>
      <dgm:spPr/>
      <dgm:t>
        <a:bodyPr/>
        <a:lstStyle/>
        <a:p>
          <a:r>
            <a:rPr lang="en-US" dirty="0"/>
            <a:t>OneKey MLS no longer mandates offer-acknowledgment process with specific time periods.</a:t>
          </a:r>
        </a:p>
      </dgm:t>
    </dgm:pt>
    <dgm:pt modelId="{E02E39B1-7274-4109-908B-A635A6BF8C25}" type="parTrans" cxnId="{43C7E3E0-0BFB-4512-B175-1171096FE1E5}">
      <dgm:prSet/>
      <dgm:spPr/>
      <dgm:t>
        <a:bodyPr/>
        <a:lstStyle/>
        <a:p>
          <a:endParaRPr lang="en-US"/>
        </a:p>
      </dgm:t>
    </dgm:pt>
    <dgm:pt modelId="{DF16A377-B377-4D84-966B-51437F641B21}" type="sibTrans" cxnId="{43C7E3E0-0BFB-4512-B175-1171096FE1E5}">
      <dgm:prSet/>
      <dgm:spPr/>
      <dgm:t>
        <a:bodyPr/>
        <a:lstStyle/>
        <a:p>
          <a:endParaRPr lang="en-US"/>
        </a:p>
      </dgm:t>
    </dgm:pt>
    <dgm:pt modelId="{FD3CF8CF-3AA7-48EF-B10D-19275C6527B0}">
      <dgm:prSet/>
      <dgm:spPr/>
      <dgm:t>
        <a:bodyPr/>
        <a:lstStyle/>
        <a:p>
          <a:r>
            <a:rPr lang="en-US" dirty="0"/>
            <a:t>No longer a rule requiring seller to sign a specific MLS Offer Acknowledgement Form or the listing broker to provide a sworn declaration that an offer was presented</a:t>
          </a:r>
        </a:p>
      </dgm:t>
    </dgm:pt>
    <dgm:pt modelId="{C631422A-80BC-4BB1-8B46-E96871C8CAF2}" type="parTrans" cxnId="{0C037B33-6D21-4D75-9A44-B0BFA81F436B}">
      <dgm:prSet/>
      <dgm:spPr/>
      <dgm:t>
        <a:bodyPr/>
        <a:lstStyle/>
        <a:p>
          <a:endParaRPr lang="en-US"/>
        </a:p>
      </dgm:t>
    </dgm:pt>
    <dgm:pt modelId="{215A91F0-96AC-4D26-B81D-490EE85F0D4A}" type="sibTrans" cxnId="{0C037B33-6D21-4D75-9A44-B0BFA81F436B}">
      <dgm:prSet/>
      <dgm:spPr/>
      <dgm:t>
        <a:bodyPr/>
        <a:lstStyle/>
        <a:p>
          <a:endParaRPr lang="en-US"/>
        </a:p>
      </dgm:t>
    </dgm:pt>
    <dgm:pt modelId="{E63237E3-7D03-448B-834C-7C59849434B4}">
      <dgm:prSet/>
      <dgm:spPr/>
      <dgm:t>
        <a:bodyPr/>
        <a:lstStyle/>
        <a:p>
          <a:r>
            <a:rPr lang="en-US" dirty="0"/>
            <a:t>No longer a rule allowing cooperating brokers to participate in the presentation of an offer.</a:t>
          </a:r>
        </a:p>
      </dgm:t>
    </dgm:pt>
    <dgm:pt modelId="{F566FE40-2B55-4447-B4FD-A1298FBA864F}" type="parTrans" cxnId="{677EF4FE-2A78-412F-812C-8305CF1549DF}">
      <dgm:prSet/>
      <dgm:spPr/>
      <dgm:t>
        <a:bodyPr/>
        <a:lstStyle/>
        <a:p>
          <a:endParaRPr lang="en-US"/>
        </a:p>
      </dgm:t>
    </dgm:pt>
    <dgm:pt modelId="{1A8F7538-B94D-47CA-BF86-260F4E72480C}" type="sibTrans" cxnId="{677EF4FE-2A78-412F-812C-8305CF1549DF}">
      <dgm:prSet/>
      <dgm:spPr/>
      <dgm:t>
        <a:bodyPr/>
        <a:lstStyle/>
        <a:p>
          <a:endParaRPr lang="en-US"/>
        </a:p>
      </dgm:t>
    </dgm:pt>
    <dgm:pt modelId="{6122C305-C2FF-4044-A7E1-23E488CACC13}" type="pres">
      <dgm:prSet presAssocID="{AE0A2A9F-40E9-4BA0-A2F8-F370719F13FB}" presName="vert0" presStyleCnt="0">
        <dgm:presLayoutVars>
          <dgm:dir/>
          <dgm:animOne val="branch"/>
          <dgm:animLvl val="lvl"/>
        </dgm:presLayoutVars>
      </dgm:prSet>
      <dgm:spPr/>
    </dgm:pt>
    <dgm:pt modelId="{3D54C49B-2D2D-5440-96A2-324DE78B615A}" type="pres">
      <dgm:prSet presAssocID="{6383B3EF-BAF7-4811-8991-86061827210E}" presName="thickLine" presStyleLbl="alignNode1" presStyleIdx="0" presStyleCnt="3"/>
      <dgm:spPr/>
    </dgm:pt>
    <dgm:pt modelId="{76DA5FE9-2DC8-6A40-B904-7F0CB3085878}" type="pres">
      <dgm:prSet presAssocID="{6383B3EF-BAF7-4811-8991-86061827210E}" presName="horz1" presStyleCnt="0"/>
      <dgm:spPr/>
    </dgm:pt>
    <dgm:pt modelId="{CF69B36A-DCB6-9A41-8E5B-225144281D59}" type="pres">
      <dgm:prSet presAssocID="{6383B3EF-BAF7-4811-8991-86061827210E}" presName="tx1" presStyleLbl="revTx" presStyleIdx="0" presStyleCnt="3"/>
      <dgm:spPr/>
    </dgm:pt>
    <dgm:pt modelId="{674BC2C2-20B1-A043-949D-3875615EE96F}" type="pres">
      <dgm:prSet presAssocID="{6383B3EF-BAF7-4811-8991-86061827210E}" presName="vert1" presStyleCnt="0"/>
      <dgm:spPr/>
    </dgm:pt>
    <dgm:pt modelId="{21BD399C-37AB-3346-9208-603ECD260F14}" type="pres">
      <dgm:prSet presAssocID="{E63237E3-7D03-448B-834C-7C59849434B4}" presName="thickLine" presStyleLbl="alignNode1" presStyleIdx="1" presStyleCnt="3"/>
      <dgm:spPr/>
    </dgm:pt>
    <dgm:pt modelId="{E8A47780-9340-3A4B-AF53-B290E709C7F1}" type="pres">
      <dgm:prSet presAssocID="{E63237E3-7D03-448B-834C-7C59849434B4}" presName="horz1" presStyleCnt="0"/>
      <dgm:spPr/>
    </dgm:pt>
    <dgm:pt modelId="{E2074F59-3BCF-4B48-B128-012D68750B7A}" type="pres">
      <dgm:prSet presAssocID="{E63237E3-7D03-448B-834C-7C59849434B4}" presName="tx1" presStyleLbl="revTx" presStyleIdx="1" presStyleCnt="3"/>
      <dgm:spPr/>
    </dgm:pt>
    <dgm:pt modelId="{A2C0F1A5-A5C1-B146-A684-AC07756534D5}" type="pres">
      <dgm:prSet presAssocID="{E63237E3-7D03-448B-834C-7C59849434B4}" presName="vert1" presStyleCnt="0"/>
      <dgm:spPr/>
    </dgm:pt>
    <dgm:pt modelId="{A98EA58F-CD11-044D-AEEC-353D329FE39E}" type="pres">
      <dgm:prSet presAssocID="{FD3CF8CF-3AA7-48EF-B10D-19275C6527B0}" presName="thickLine" presStyleLbl="alignNode1" presStyleIdx="2" presStyleCnt="3"/>
      <dgm:spPr/>
    </dgm:pt>
    <dgm:pt modelId="{1A10394E-4E5B-7A43-AF4B-DC50B395F881}" type="pres">
      <dgm:prSet presAssocID="{FD3CF8CF-3AA7-48EF-B10D-19275C6527B0}" presName="horz1" presStyleCnt="0"/>
      <dgm:spPr/>
    </dgm:pt>
    <dgm:pt modelId="{BF14C0AF-98CE-4044-BB3E-2AA0C30B4AE3}" type="pres">
      <dgm:prSet presAssocID="{FD3CF8CF-3AA7-48EF-B10D-19275C6527B0}" presName="tx1" presStyleLbl="revTx" presStyleIdx="2" presStyleCnt="3"/>
      <dgm:spPr/>
    </dgm:pt>
    <dgm:pt modelId="{9F476231-DBEF-E347-8F6B-2269DE41FFEC}" type="pres">
      <dgm:prSet presAssocID="{FD3CF8CF-3AA7-48EF-B10D-19275C6527B0}" presName="vert1" presStyleCnt="0"/>
      <dgm:spPr/>
    </dgm:pt>
  </dgm:ptLst>
  <dgm:cxnLst>
    <dgm:cxn modelId="{08224816-8B56-7748-8E09-10317F34CF04}" type="presOf" srcId="{E63237E3-7D03-448B-834C-7C59849434B4}" destId="{E2074F59-3BCF-4B48-B128-012D68750B7A}" srcOrd="0" destOrd="0" presId="urn:microsoft.com/office/officeart/2008/layout/LinedList"/>
    <dgm:cxn modelId="{0C037B33-6D21-4D75-9A44-B0BFA81F436B}" srcId="{AE0A2A9F-40E9-4BA0-A2F8-F370719F13FB}" destId="{FD3CF8CF-3AA7-48EF-B10D-19275C6527B0}" srcOrd="2" destOrd="0" parTransId="{C631422A-80BC-4BB1-8B46-E96871C8CAF2}" sibTransId="{215A91F0-96AC-4D26-B81D-490EE85F0D4A}"/>
    <dgm:cxn modelId="{3275665A-54F2-DE47-9AA2-1BDFCD1D6A4B}" type="presOf" srcId="{6383B3EF-BAF7-4811-8991-86061827210E}" destId="{CF69B36A-DCB6-9A41-8E5B-225144281D59}" srcOrd="0" destOrd="0" presId="urn:microsoft.com/office/officeart/2008/layout/LinedList"/>
    <dgm:cxn modelId="{8ACF45BF-F02B-0D4C-8AA9-5CC34D78ED53}" type="presOf" srcId="{FD3CF8CF-3AA7-48EF-B10D-19275C6527B0}" destId="{BF14C0AF-98CE-4044-BB3E-2AA0C30B4AE3}" srcOrd="0" destOrd="0" presId="urn:microsoft.com/office/officeart/2008/layout/LinedList"/>
    <dgm:cxn modelId="{1A765FC6-4997-034A-8FC3-5870353C9DBD}" type="presOf" srcId="{AE0A2A9F-40E9-4BA0-A2F8-F370719F13FB}" destId="{6122C305-C2FF-4044-A7E1-23E488CACC13}" srcOrd="0" destOrd="0" presId="urn:microsoft.com/office/officeart/2008/layout/LinedList"/>
    <dgm:cxn modelId="{43C7E3E0-0BFB-4512-B175-1171096FE1E5}" srcId="{AE0A2A9F-40E9-4BA0-A2F8-F370719F13FB}" destId="{6383B3EF-BAF7-4811-8991-86061827210E}" srcOrd="0" destOrd="0" parTransId="{E02E39B1-7274-4109-908B-A635A6BF8C25}" sibTransId="{DF16A377-B377-4D84-966B-51437F641B21}"/>
    <dgm:cxn modelId="{677EF4FE-2A78-412F-812C-8305CF1549DF}" srcId="{AE0A2A9F-40E9-4BA0-A2F8-F370719F13FB}" destId="{E63237E3-7D03-448B-834C-7C59849434B4}" srcOrd="1" destOrd="0" parTransId="{F566FE40-2B55-4447-B4FD-A1298FBA864F}" sibTransId="{1A8F7538-B94D-47CA-BF86-260F4E72480C}"/>
    <dgm:cxn modelId="{EEAC6E25-7B04-A24B-8044-66C95679FE8A}" type="presParOf" srcId="{6122C305-C2FF-4044-A7E1-23E488CACC13}" destId="{3D54C49B-2D2D-5440-96A2-324DE78B615A}" srcOrd="0" destOrd="0" presId="urn:microsoft.com/office/officeart/2008/layout/LinedList"/>
    <dgm:cxn modelId="{55A235EE-3876-7A4A-9EA0-9661D33CB4F6}" type="presParOf" srcId="{6122C305-C2FF-4044-A7E1-23E488CACC13}" destId="{76DA5FE9-2DC8-6A40-B904-7F0CB3085878}" srcOrd="1" destOrd="0" presId="urn:microsoft.com/office/officeart/2008/layout/LinedList"/>
    <dgm:cxn modelId="{40555D70-B7A1-1B40-AF47-188927E741A4}" type="presParOf" srcId="{76DA5FE9-2DC8-6A40-B904-7F0CB3085878}" destId="{CF69B36A-DCB6-9A41-8E5B-225144281D59}" srcOrd="0" destOrd="0" presId="urn:microsoft.com/office/officeart/2008/layout/LinedList"/>
    <dgm:cxn modelId="{048401B9-967F-3C40-AC84-CB9031D5FEAC}" type="presParOf" srcId="{76DA5FE9-2DC8-6A40-B904-7F0CB3085878}" destId="{674BC2C2-20B1-A043-949D-3875615EE96F}" srcOrd="1" destOrd="0" presId="urn:microsoft.com/office/officeart/2008/layout/LinedList"/>
    <dgm:cxn modelId="{A0235B86-A653-3E47-9EFB-2FDAB82AC384}" type="presParOf" srcId="{6122C305-C2FF-4044-A7E1-23E488CACC13}" destId="{21BD399C-37AB-3346-9208-603ECD260F14}" srcOrd="2" destOrd="0" presId="urn:microsoft.com/office/officeart/2008/layout/LinedList"/>
    <dgm:cxn modelId="{45611BCE-A885-0C4E-A46A-FD1DFA7EF151}" type="presParOf" srcId="{6122C305-C2FF-4044-A7E1-23E488CACC13}" destId="{E8A47780-9340-3A4B-AF53-B290E709C7F1}" srcOrd="3" destOrd="0" presId="urn:microsoft.com/office/officeart/2008/layout/LinedList"/>
    <dgm:cxn modelId="{13286EF9-1FB7-8646-B290-8E84841AAA85}" type="presParOf" srcId="{E8A47780-9340-3A4B-AF53-B290E709C7F1}" destId="{E2074F59-3BCF-4B48-B128-012D68750B7A}" srcOrd="0" destOrd="0" presId="urn:microsoft.com/office/officeart/2008/layout/LinedList"/>
    <dgm:cxn modelId="{4B625274-AD66-DB4D-9634-1C1853A80190}" type="presParOf" srcId="{E8A47780-9340-3A4B-AF53-B290E709C7F1}" destId="{A2C0F1A5-A5C1-B146-A684-AC07756534D5}" srcOrd="1" destOrd="0" presId="urn:microsoft.com/office/officeart/2008/layout/LinedList"/>
    <dgm:cxn modelId="{84A6FE67-6629-7243-9C8C-DC9D99B4FF27}" type="presParOf" srcId="{6122C305-C2FF-4044-A7E1-23E488CACC13}" destId="{A98EA58F-CD11-044D-AEEC-353D329FE39E}" srcOrd="4" destOrd="0" presId="urn:microsoft.com/office/officeart/2008/layout/LinedList"/>
    <dgm:cxn modelId="{67D3FC73-F5FD-FF4F-A97E-6390253EFBCD}" type="presParOf" srcId="{6122C305-C2FF-4044-A7E1-23E488CACC13}" destId="{1A10394E-4E5B-7A43-AF4B-DC50B395F881}" srcOrd="5" destOrd="0" presId="urn:microsoft.com/office/officeart/2008/layout/LinedList"/>
    <dgm:cxn modelId="{D6300DEE-79F2-814A-BCF7-1B08A66495F1}" type="presParOf" srcId="{1A10394E-4E5B-7A43-AF4B-DC50B395F881}" destId="{BF14C0AF-98CE-4044-BB3E-2AA0C30B4AE3}" srcOrd="0" destOrd="0" presId="urn:microsoft.com/office/officeart/2008/layout/LinedList"/>
    <dgm:cxn modelId="{5BAD5AF3-5573-5E46-9A84-5AF3F5A11663}" type="presParOf" srcId="{1A10394E-4E5B-7A43-AF4B-DC50B395F881}" destId="{9F476231-DBEF-E347-8F6B-2269DE41FF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83E223-DD90-4E37-B039-546739E43F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FBF0079-762F-4D9C-815D-8B08BC195A4E}">
      <dgm:prSet/>
      <dgm:spPr/>
      <dgm:t>
        <a:bodyPr/>
        <a:lstStyle/>
        <a:p>
          <a:pPr>
            <a:lnSpc>
              <a:spcPct val="100000"/>
            </a:lnSpc>
          </a:pPr>
          <a:r>
            <a:rPr lang="en-US" dirty="0"/>
            <a:t>Legal Tip: 'Your Ethical Obligations When Presenting Offers’</a:t>
          </a:r>
        </a:p>
      </dgm:t>
    </dgm:pt>
    <dgm:pt modelId="{4A13E4AE-1746-4560-BA7E-3E87CE0F8AB2}" type="parTrans" cxnId="{6646583D-6EE4-401D-92B3-937F5B6267D3}">
      <dgm:prSet/>
      <dgm:spPr/>
      <dgm:t>
        <a:bodyPr/>
        <a:lstStyle/>
        <a:p>
          <a:endParaRPr lang="en-US"/>
        </a:p>
      </dgm:t>
    </dgm:pt>
    <dgm:pt modelId="{7169BB71-49E7-4931-B36E-791430A935A6}" type="sibTrans" cxnId="{6646583D-6EE4-401D-92B3-937F5B6267D3}">
      <dgm:prSet/>
      <dgm:spPr/>
      <dgm:t>
        <a:bodyPr/>
        <a:lstStyle/>
        <a:p>
          <a:endParaRPr lang="en-US"/>
        </a:p>
      </dgm:t>
    </dgm:pt>
    <dgm:pt modelId="{4D69FF58-71AE-4C2A-B2C4-F9771E3AC36E}">
      <dgm:prSet/>
      <dgm:spPr/>
      <dgm:t>
        <a:bodyPr/>
        <a:lstStyle/>
        <a:p>
          <a:pPr>
            <a:lnSpc>
              <a:spcPct val="100000"/>
            </a:lnSpc>
          </a:pPr>
          <a:r>
            <a:rPr lang="en-US" dirty="0"/>
            <a:t>NYSAR Affirmation Request Form</a:t>
          </a:r>
        </a:p>
      </dgm:t>
    </dgm:pt>
    <dgm:pt modelId="{889B61E4-875C-4F3A-9A57-DF2814AF03CF}" type="parTrans" cxnId="{35F01217-72E0-4766-AE4F-037CF77EE556}">
      <dgm:prSet/>
      <dgm:spPr/>
      <dgm:t>
        <a:bodyPr/>
        <a:lstStyle/>
        <a:p>
          <a:endParaRPr lang="en-US"/>
        </a:p>
      </dgm:t>
    </dgm:pt>
    <dgm:pt modelId="{72C2B571-14D1-4E90-A9B4-941D33B1A64F}" type="sibTrans" cxnId="{35F01217-72E0-4766-AE4F-037CF77EE556}">
      <dgm:prSet/>
      <dgm:spPr/>
      <dgm:t>
        <a:bodyPr/>
        <a:lstStyle/>
        <a:p>
          <a:endParaRPr lang="en-US"/>
        </a:p>
      </dgm:t>
    </dgm:pt>
    <dgm:pt modelId="{FF794B39-D8C5-144A-B99C-CFCDEE7ABF89}" type="pres">
      <dgm:prSet presAssocID="{5483E223-DD90-4E37-B039-546739E43FE4}" presName="vert0" presStyleCnt="0">
        <dgm:presLayoutVars>
          <dgm:dir/>
          <dgm:animOne val="branch"/>
          <dgm:animLvl val="lvl"/>
        </dgm:presLayoutVars>
      </dgm:prSet>
      <dgm:spPr/>
    </dgm:pt>
    <dgm:pt modelId="{B92AAB01-C428-E14D-BC85-751A00DB648C}" type="pres">
      <dgm:prSet presAssocID="{0FBF0079-762F-4D9C-815D-8B08BC195A4E}" presName="thickLine" presStyleLbl="alignNode1" presStyleIdx="0" presStyleCnt="2"/>
      <dgm:spPr/>
    </dgm:pt>
    <dgm:pt modelId="{7D104423-F5E4-4941-856D-B5C0E902E69B}" type="pres">
      <dgm:prSet presAssocID="{0FBF0079-762F-4D9C-815D-8B08BC195A4E}" presName="horz1" presStyleCnt="0"/>
      <dgm:spPr/>
    </dgm:pt>
    <dgm:pt modelId="{DDDA0542-9652-9847-99D8-08AC12BB35F4}" type="pres">
      <dgm:prSet presAssocID="{0FBF0079-762F-4D9C-815D-8B08BC195A4E}" presName="tx1" presStyleLbl="revTx" presStyleIdx="0" presStyleCnt="2"/>
      <dgm:spPr/>
    </dgm:pt>
    <dgm:pt modelId="{F7536486-8724-A843-BB99-F7E76BCB201A}" type="pres">
      <dgm:prSet presAssocID="{0FBF0079-762F-4D9C-815D-8B08BC195A4E}" presName="vert1" presStyleCnt="0"/>
      <dgm:spPr/>
    </dgm:pt>
    <dgm:pt modelId="{027DF079-564B-6649-B251-59E8C6ADD3F9}" type="pres">
      <dgm:prSet presAssocID="{4D69FF58-71AE-4C2A-B2C4-F9771E3AC36E}" presName="thickLine" presStyleLbl="alignNode1" presStyleIdx="1" presStyleCnt="2"/>
      <dgm:spPr/>
    </dgm:pt>
    <dgm:pt modelId="{10B99759-FA21-DF41-AF96-4604BF99904B}" type="pres">
      <dgm:prSet presAssocID="{4D69FF58-71AE-4C2A-B2C4-F9771E3AC36E}" presName="horz1" presStyleCnt="0"/>
      <dgm:spPr/>
    </dgm:pt>
    <dgm:pt modelId="{6B4DBF4B-F0C4-5046-AA22-CD4CF3D2FF63}" type="pres">
      <dgm:prSet presAssocID="{4D69FF58-71AE-4C2A-B2C4-F9771E3AC36E}" presName="tx1" presStyleLbl="revTx" presStyleIdx="1" presStyleCnt="2"/>
      <dgm:spPr/>
    </dgm:pt>
    <dgm:pt modelId="{C1D26E40-1441-774B-89EA-4B4FB2A3E4F4}" type="pres">
      <dgm:prSet presAssocID="{4D69FF58-71AE-4C2A-B2C4-F9771E3AC36E}" presName="vert1" presStyleCnt="0"/>
      <dgm:spPr/>
    </dgm:pt>
  </dgm:ptLst>
  <dgm:cxnLst>
    <dgm:cxn modelId="{35F01217-72E0-4766-AE4F-037CF77EE556}" srcId="{5483E223-DD90-4E37-B039-546739E43FE4}" destId="{4D69FF58-71AE-4C2A-B2C4-F9771E3AC36E}" srcOrd="1" destOrd="0" parTransId="{889B61E4-875C-4F3A-9A57-DF2814AF03CF}" sibTransId="{72C2B571-14D1-4E90-A9B4-941D33B1A64F}"/>
    <dgm:cxn modelId="{6646583D-6EE4-401D-92B3-937F5B6267D3}" srcId="{5483E223-DD90-4E37-B039-546739E43FE4}" destId="{0FBF0079-762F-4D9C-815D-8B08BC195A4E}" srcOrd="0" destOrd="0" parTransId="{4A13E4AE-1746-4560-BA7E-3E87CE0F8AB2}" sibTransId="{7169BB71-49E7-4931-B36E-791430A935A6}"/>
    <dgm:cxn modelId="{1EF21EB8-AD43-DA4F-BD99-6E29FCB3981C}" type="presOf" srcId="{0FBF0079-762F-4D9C-815D-8B08BC195A4E}" destId="{DDDA0542-9652-9847-99D8-08AC12BB35F4}" srcOrd="0" destOrd="0" presId="urn:microsoft.com/office/officeart/2008/layout/LinedList"/>
    <dgm:cxn modelId="{9B8AF7BB-64A1-5D44-AF85-61B1006B2958}" type="presOf" srcId="{5483E223-DD90-4E37-B039-546739E43FE4}" destId="{FF794B39-D8C5-144A-B99C-CFCDEE7ABF89}" srcOrd="0" destOrd="0" presId="urn:microsoft.com/office/officeart/2008/layout/LinedList"/>
    <dgm:cxn modelId="{243D6CE7-532C-F84A-BAFF-5D36AE6F962E}" type="presOf" srcId="{4D69FF58-71AE-4C2A-B2C4-F9771E3AC36E}" destId="{6B4DBF4B-F0C4-5046-AA22-CD4CF3D2FF63}" srcOrd="0" destOrd="0" presId="urn:microsoft.com/office/officeart/2008/layout/LinedList"/>
    <dgm:cxn modelId="{43D1EF2D-F788-B244-B3FF-26C4D161EDB0}" type="presParOf" srcId="{FF794B39-D8C5-144A-B99C-CFCDEE7ABF89}" destId="{B92AAB01-C428-E14D-BC85-751A00DB648C}" srcOrd="0" destOrd="0" presId="urn:microsoft.com/office/officeart/2008/layout/LinedList"/>
    <dgm:cxn modelId="{23A5F366-55CC-AE48-974F-2B24A3B194D6}" type="presParOf" srcId="{FF794B39-D8C5-144A-B99C-CFCDEE7ABF89}" destId="{7D104423-F5E4-4941-856D-B5C0E902E69B}" srcOrd="1" destOrd="0" presId="urn:microsoft.com/office/officeart/2008/layout/LinedList"/>
    <dgm:cxn modelId="{D66A71A3-235E-9E43-AC79-2645526550E2}" type="presParOf" srcId="{7D104423-F5E4-4941-856D-B5C0E902E69B}" destId="{DDDA0542-9652-9847-99D8-08AC12BB35F4}" srcOrd="0" destOrd="0" presId="urn:microsoft.com/office/officeart/2008/layout/LinedList"/>
    <dgm:cxn modelId="{EDA93D10-B4AC-C741-BB1B-881FD47E456A}" type="presParOf" srcId="{7D104423-F5E4-4941-856D-B5C0E902E69B}" destId="{F7536486-8724-A843-BB99-F7E76BCB201A}" srcOrd="1" destOrd="0" presId="urn:microsoft.com/office/officeart/2008/layout/LinedList"/>
    <dgm:cxn modelId="{B67A32D9-0EE2-4845-864D-C4DAC12B0483}" type="presParOf" srcId="{FF794B39-D8C5-144A-B99C-CFCDEE7ABF89}" destId="{027DF079-564B-6649-B251-59E8C6ADD3F9}" srcOrd="2" destOrd="0" presId="urn:microsoft.com/office/officeart/2008/layout/LinedList"/>
    <dgm:cxn modelId="{4E23EE40-4306-9E49-B33E-F00C6333411C}" type="presParOf" srcId="{FF794B39-D8C5-144A-B99C-CFCDEE7ABF89}" destId="{10B99759-FA21-DF41-AF96-4604BF99904B}" srcOrd="3" destOrd="0" presId="urn:microsoft.com/office/officeart/2008/layout/LinedList"/>
    <dgm:cxn modelId="{1EA650EA-39F8-E246-8348-53D789AD0568}" type="presParOf" srcId="{10B99759-FA21-DF41-AF96-4604BF99904B}" destId="{6B4DBF4B-F0C4-5046-AA22-CD4CF3D2FF63}" srcOrd="0" destOrd="0" presId="urn:microsoft.com/office/officeart/2008/layout/LinedList"/>
    <dgm:cxn modelId="{61502852-41D7-C04F-90E7-0D486DD92D90}" type="presParOf" srcId="{10B99759-FA21-DF41-AF96-4604BF99904B}" destId="{C1D26E40-1441-774B-89EA-4B4FB2A3E4F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9371A4-5013-41BF-BA25-8DC73C18CC61}"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6135481C-DF84-4A35-8479-D0008F556F90}">
      <dgm:prSet/>
      <dgm:spPr/>
      <dgm:t>
        <a:bodyPr/>
        <a:lstStyle/>
        <a:p>
          <a:r>
            <a:rPr lang="en-US" dirty="0"/>
            <a:t>A limited, temporary status</a:t>
          </a:r>
        </a:p>
      </dgm:t>
    </dgm:pt>
    <dgm:pt modelId="{78EE8151-920D-4FB2-84BB-91C15D6F57F3}" type="parTrans" cxnId="{3A3E33C7-636F-44D5-9D71-94F6EAC0C461}">
      <dgm:prSet/>
      <dgm:spPr/>
      <dgm:t>
        <a:bodyPr/>
        <a:lstStyle/>
        <a:p>
          <a:endParaRPr lang="en-US"/>
        </a:p>
      </dgm:t>
    </dgm:pt>
    <dgm:pt modelId="{367A1A19-88B4-492D-9AD2-E133DE7AD152}" type="sibTrans" cxnId="{3A3E33C7-636F-44D5-9D71-94F6EAC0C461}">
      <dgm:prSet/>
      <dgm:spPr/>
      <dgm:t>
        <a:bodyPr/>
        <a:lstStyle/>
        <a:p>
          <a:endParaRPr lang="en-US"/>
        </a:p>
      </dgm:t>
    </dgm:pt>
    <dgm:pt modelId="{2A36661B-8B64-427C-8C6F-813B2CB00390}">
      <dgm:prSet/>
      <dgm:spPr/>
      <dgm:t>
        <a:bodyPr/>
        <a:lstStyle/>
        <a:p>
          <a:r>
            <a:rPr lang="en-US" dirty="0"/>
            <a:t>Used before full market exposure</a:t>
          </a:r>
        </a:p>
      </dgm:t>
    </dgm:pt>
    <dgm:pt modelId="{0BDFB444-ACA1-4DD4-B4EB-6A6DD3A4B0F5}" type="parTrans" cxnId="{831D1ADA-8942-4E77-9306-0B2F4D8A0CC6}">
      <dgm:prSet/>
      <dgm:spPr/>
      <dgm:t>
        <a:bodyPr/>
        <a:lstStyle/>
        <a:p>
          <a:endParaRPr lang="en-US"/>
        </a:p>
      </dgm:t>
    </dgm:pt>
    <dgm:pt modelId="{302BAA38-F191-4528-BCC5-03BA9DC914FA}" type="sibTrans" cxnId="{831D1ADA-8942-4E77-9306-0B2F4D8A0CC6}">
      <dgm:prSet/>
      <dgm:spPr/>
      <dgm:t>
        <a:bodyPr/>
        <a:lstStyle/>
        <a:p>
          <a:endParaRPr lang="en-US"/>
        </a:p>
      </dgm:t>
    </dgm:pt>
    <dgm:pt modelId="{251C89DA-F5D7-4355-B706-0ACCC917BF31}">
      <dgm:prSet/>
      <dgm:spPr/>
      <dgm:t>
        <a:bodyPr/>
        <a:lstStyle/>
        <a:p>
          <a:r>
            <a:rPr lang="en-US" dirty="0"/>
            <a:t>Often misunderstood and misused</a:t>
          </a:r>
        </a:p>
      </dgm:t>
    </dgm:pt>
    <dgm:pt modelId="{38CE187A-64C7-4682-9D24-98925932C8B3}" type="parTrans" cxnId="{BED28A0D-0134-4FF2-BF8A-EFDD3723D350}">
      <dgm:prSet/>
      <dgm:spPr/>
      <dgm:t>
        <a:bodyPr/>
        <a:lstStyle/>
        <a:p>
          <a:endParaRPr lang="en-US"/>
        </a:p>
      </dgm:t>
    </dgm:pt>
    <dgm:pt modelId="{E03B2319-6F58-4124-BDF3-9AC36843191D}" type="sibTrans" cxnId="{BED28A0D-0134-4FF2-BF8A-EFDD3723D350}">
      <dgm:prSet/>
      <dgm:spPr/>
      <dgm:t>
        <a:bodyPr/>
        <a:lstStyle/>
        <a:p>
          <a:endParaRPr lang="en-US"/>
        </a:p>
      </dgm:t>
    </dgm:pt>
    <dgm:pt modelId="{2007EBFD-E443-1343-9C9A-78DB5CF6DC53}" type="pres">
      <dgm:prSet presAssocID="{E39371A4-5013-41BF-BA25-8DC73C18CC61}" presName="hierChild1" presStyleCnt="0">
        <dgm:presLayoutVars>
          <dgm:chPref val="1"/>
          <dgm:dir/>
          <dgm:animOne val="branch"/>
          <dgm:animLvl val="lvl"/>
          <dgm:resizeHandles/>
        </dgm:presLayoutVars>
      </dgm:prSet>
      <dgm:spPr/>
    </dgm:pt>
    <dgm:pt modelId="{A0F30439-7B17-1847-87A6-3A6012C66153}" type="pres">
      <dgm:prSet presAssocID="{6135481C-DF84-4A35-8479-D0008F556F90}" presName="hierRoot1" presStyleCnt="0"/>
      <dgm:spPr/>
    </dgm:pt>
    <dgm:pt modelId="{F2A365A1-3863-8145-8776-BDE4982BC2D5}" type="pres">
      <dgm:prSet presAssocID="{6135481C-DF84-4A35-8479-D0008F556F90}" presName="composite" presStyleCnt="0"/>
      <dgm:spPr/>
    </dgm:pt>
    <dgm:pt modelId="{A73277D8-2DD9-E040-91A0-FBD18761942C}" type="pres">
      <dgm:prSet presAssocID="{6135481C-DF84-4A35-8479-D0008F556F90}" presName="background" presStyleLbl="node0" presStyleIdx="0" presStyleCnt="3"/>
      <dgm:spPr/>
    </dgm:pt>
    <dgm:pt modelId="{78CBDFC5-FC2E-3A46-9AC5-4843E6E2047E}" type="pres">
      <dgm:prSet presAssocID="{6135481C-DF84-4A35-8479-D0008F556F90}" presName="text" presStyleLbl="fgAcc0" presStyleIdx="0" presStyleCnt="3">
        <dgm:presLayoutVars>
          <dgm:chPref val="3"/>
        </dgm:presLayoutVars>
      </dgm:prSet>
      <dgm:spPr/>
    </dgm:pt>
    <dgm:pt modelId="{89D9911C-1B6F-584E-8E86-4667373A8B5C}" type="pres">
      <dgm:prSet presAssocID="{6135481C-DF84-4A35-8479-D0008F556F90}" presName="hierChild2" presStyleCnt="0"/>
      <dgm:spPr/>
    </dgm:pt>
    <dgm:pt modelId="{CB9AB527-4DF7-B748-AEAD-B147C6D894F4}" type="pres">
      <dgm:prSet presAssocID="{2A36661B-8B64-427C-8C6F-813B2CB00390}" presName="hierRoot1" presStyleCnt="0"/>
      <dgm:spPr/>
    </dgm:pt>
    <dgm:pt modelId="{E433AA6E-AA80-A846-A963-86E06D9FD484}" type="pres">
      <dgm:prSet presAssocID="{2A36661B-8B64-427C-8C6F-813B2CB00390}" presName="composite" presStyleCnt="0"/>
      <dgm:spPr/>
    </dgm:pt>
    <dgm:pt modelId="{8829C3B8-FB85-BE48-9345-F719A4B62A78}" type="pres">
      <dgm:prSet presAssocID="{2A36661B-8B64-427C-8C6F-813B2CB00390}" presName="background" presStyleLbl="node0" presStyleIdx="1" presStyleCnt="3"/>
      <dgm:spPr/>
    </dgm:pt>
    <dgm:pt modelId="{63AECF40-C07A-FF45-A85C-CF9325373799}" type="pres">
      <dgm:prSet presAssocID="{2A36661B-8B64-427C-8C6F-813B2CB00390}" presName="text" presStyleLbl="fgAcc0" presStyleIdx="1" presStyleCnt="3">
        <dgm:presLayoutVars>
          <dgm:chPref val="3"/>
        </dgm:presLayoutVars>
      </dgm:prSet>
      <dgm:spPr/>
    </dgm:pt>
    <dgm:pt modelId="{5DB223CA-DECB-5049-816F-A366A11BB306}" type="pres">
      <dgm:prSet presAssocID="{2A36661B-8B64-427C-8C6F-813B2CB00390}" presName="hierChild2" presStyleCnt="0"/>
      <dgm:spPr/>
    </dgm:pt>
    <dgm:pt modelId="{63A2D2FB-5B08-D743-BED6-DE453273FE16}" type="pres">
      <dgm:prSet presAssocID="{251C89DA-F5D7-4355-B706-0ACCC917BF31}" presName="hierRoot1" presStyleCnt="0"/>
      <dgm:spPr/>
    </dgm:pt>
    <dgm:pt modelId="{B2036C36-83DA-F74C-AF08-CF0E2BFE4E13}" type="pres">
      <dgm:prSet presAssocID="{251C89DA-F5D7-4355-B706-0ACCC917BF31}" presName="composite" presStyleCnt="0"/>
      <dgm:spPr/>
    </dgm:pt>
    <dgm:pt modelId="{0EF958C6-851C-4E47-B622-88F843FBB40C}" type="pres">
      <dgm:prSet presAssocID="{251C89DA-F5D7-4355-B706-0ACCC917BF31}" presName="background" presStyleLbl="node0" presStyleIdx="2" presStyleCnt="3"/>
      <dgm:spPr/>
    </dgm:pt>
    <dgm:pt modelId="{6EC60102-51C4-4B46-AA7D-1B3AB20AFCFA}" type="pres">
      <dgm:prSet presAssocID="{251C89DA-F5D7-4355-B706-0ACCC917BF31}" presName="text" presStyleLbl="fgAcc0" presStyleIdx="2" presStyleCnt="3">
        <dgm:presLayoutVars>
          <dgm:chPref val="3"/>
        </dgm:presLayoutVars>
      </dgm:prSet>
      <dgm:spPr/>
    </dgm:pt>
    <dgm:pt modelId="{1507FD62-1A41-0748-B7F4-5524A7DE770C}" type="pres">
      <dgm:prSet presAssocID="{251C89DA-F5D7-4355-B706-0ACCC917BF31}" presName="hierChild2" presStyleCnt="0"/>
      <dgm:spPr/>
    </dgm:pt>
  </dgm:ptLst>
  <dgm:cxnLst>
    <dgm:cxn modelId="{BED28A0D-0134-4FF2-BF8A-EFDD3723D350}" srcId="{E39371A4-5013-41BF-BA25-8DC73C18CC61}" destId="{251C89DA-F5D7-4355-B706-0ACCC917BF31}" srcOrd="2" destOrd="0" parTransId="{38CE187A-64C7-4682-9D24-98925932C8B3}" sibTransId="{E03B2319-6F58-4124-BDF3-9AC36843191D}"/>
    <dgm:cxn modelId="{D3DCAC68-6E6A-7C43-99EF-D2A93A8DC167}" type="presOf" srcId="{6135481C-DF84-4A35-8479-D0008F556F90}" destId="{78CBDFC5-FC2E-3A46-9AC5-4843E6E2047E}" srcOrd="0" destOrd="0" presId="urn:microsoft.com/office/officeart/2005/8/layout/hierarchy1"/>
    <dgm:cxn modelId="{B7B14471-4C44-2141-B91B-9D7024817CB6}" type="presOf" srcId="{251C89DA-F5D7-4355-B706-0ACCC917BF31}" destId="{6EC60102-51C4-4B46-AA7D-1B3AB20AFCFA}" srcOrd="0" destOrd="0" presId="urn:microsoft.com/office/officeart/2005/8/layout/hierarchy1"/>
    <dgm:cxn modelId="{21123EC3-40DC-DD45-9DF4-A82C6AAA33B6}" type="presOf" srcId="{E39371A4-5013-41BF-BA25-8DC73C18CC61}" destId="{2007EBFD-E443-1343-9C9A-78DB5CF6DC53}" srcOrd="0" destOrd="0" presId="urn:microsoft.com/office/officeart/2005/8/layout/hierarchy1"/>
    <dgm:cxn modelId="{3A3E33C7-636F-44D5-9D71-94F6EAC0C461}" srcId="{E39371A4-5013-41BF-BA25-8DC73C18CC61}" destId="{6135481C-DF84-4A35-8479-D0008F556F90}" srcOrd="0" destOrd="0" parTransId="{78EE8151-920D-4FB2-84BB-91C15D6F57F3}" sibTransId="{367A1A19-88B4-492D-9AD2-E133DE7AD152}"/>
    <dgm:cxn modelId="{831D1ADA-8942-4E77-9306-0B2F4D8A0CC6}" srcId="{E39371A4-5013-41BF-BA25-8DC73C18CC61}" destId="{2A36661B-8B64-427C-8C6F-813B2CB00390}" srcOrd="1" destOrd="0" parTransId="{0BDFB444-ACA1-4DD4-B4EB-6A6DD3A4B0F5}" sibTransId="{302BAA38-F191-4528-BCC5-03BA9DC914FA}"/>
    <dgm:cxn modelId="{9B476EE0-3627-4C4E-9DF4-B9C3772A5DFD}" type="presOf" srcId="{2A36661B-8B64-427C-8C6F-813B2CB00390}" destId="{63AECF40-C07A-FF45-A85C-CF9325373799}" srcOrd="0" destOrd="0" presId="urn:microsoft.com/office/officeart/2005/8/layout/hierarchy1"/>
    <dgm:cxn modelId="{CD328B50-BC51-E84D-8E50-D733F6F5BE09}" type="presParOf" srcId="{2007EBFD-E443-1343-9C9A-78DB5CF6DC53}" destId="{A0F30439-7B17-1847-87A6-3A6012C66153}" srcOrd="0" destOrd="0" presId="urn:microsoft.com/office/officeart/2005/8/layout/hierarchy1"/>
    <dgm:cxn modelId="{C9B76454-DEDE-3444-9A88-B1A7C42A0904}" type="presParOf" srcId="{A0F30439-7B17-1847-87A6-3A6012C66153}" destId="{F2A365A1-3863-8145-8776-BDE4982BC2D5}" srcOrd="0" destOrd="0" presId="urn:microsoft.com/office/officeart/2005/8/layout/hierarchy1"/>
    <dgm:cxn modelId="{C2670666-DDBC-0B46-A704-A0F471044A27}" type="presParOf" srcId="{F2A365A1-3863-8145-8776-BDE4982BC2D5}" destId="{A73277D8-2DD9-E040-91A0-FBD18761942C}" srcOrd="0" destOrd="0" presId="urn:microsoft.com/office/officeart/2005/8/layout/hierarchy1"/>
    <dgm:cxn modelId="{E0A3D558-2616-A749-AACD-808636889E72}" type="presParOf" srcId="{F2A365A1-3863-8145-8776-BDE4982BC2D5}" destId="{78CBDFC5-FC2E-3A46-9AC5-4843E6E2047E}" srcOrd="1" destOrd="0" presId="urn:microsoft.com/office/officeart/2005/8/layout/hierarchy1"/>
    <dgm:cxn modelId="{BFBC2C84-1397-7A4E-9A08-3480E7AC012A}" type="presParOf" srcId="{A0F30439-7B17-1847-87A6-3A6012C66153}" destId="{89D9911C-1B6F-584E-8E86-4667373A8B5C}" srcOrd="1" destOrd="0" presId="urn:microsoft.com/office/officeart/2005/8/layout/hierarchy1"/>
    <dgm:cxn modelId="{5C77AE5B-1EDC-AA4B-85C1-0DEE24F16B2E}" type="presParOf" srcId="{2007EBFD-E443-1343-9C9A-78DB5CF6DC53}" destId="{CB9AB527-4DF7-B748-AEAD-B147C6D894F4}" srcOrd="1" destOrd="0" presId="urn:microsoft.com/office/officeart/2005/8/layout/hierarchy1"/>
    <dgm:cxn modelId="{6BD5D6EA-3A48-B046-A8B3-D6485D52E793}" type="presParOf" srcId="{CB9AB527-4DF7-B748-AEAD-B147C6D894F4}" destId="{E433AA6E-AA80-A846-A963-86E06D9FD484}" srcOrd="0" destOrd="0" presId="urn:microsoft.com/office/officeart/2005/8/layout/hierarchy1"/>
    <dgm:cxn modelId="{980F2B15-092C-884D-81D6-52CB3D968060}" type="presParOf" srcId="{E433AA6E-AA80-A846-A963-86E06D9FD484}" destId="{8829C3B8-FB85-BE48-9345-F719A4B62A78}" srcOrd="0" destOrd="0" presId="urn:microsoft.com/office/officeart/2005/8/layout/hierarchy1"/>
    <dgm:cxn modelId="{D409B03A-6CF7-9941-9143-A1FD695EB593}" type="presParOf" srcId="{E433AA6E-AA80-A846-A963-86E06D9FD484}" destId="{63AECF40-C07A-FF45-A85C-CF9325373799}" srcOrd="1" destOrd="0" presId="urn:microsoft.com/office/officeart/2005/8/layout/hierarchy1"/>
    <dgm:cxn modelId="{C3E24EB4-444E-3F40-97CF-A93977EB438E}" type="presParOf" srcId="{CB9AB527-4DF7-B748-AEAD-B147C6D894F4}" destId="{5DB223CA-DECB-5049-816F-A366A11BB306}" srcOrd="1" destOrd="0" presId="urn:microsoft.com/office/officeart/2005/8/layout/hierarchy1"/>
    <dgm:cxn modelId="{C86C6105-993F-A746-9793-A387864843F8}" type="presParOf" srcId="{2007EBFD-E443-1343-9C9A-78DB5CF6DC53}" destId="{63A2D2FB-5B08-D743-BED6-DE453273FE16}" srcOrd="2" destOrd="0" presId="urn:microsoft.com/office/officeart/2005/8/layout/hierarchy1"/>
    <dgm:cxn modelId="{57056750-08D5-CF40-B27A-F8D1AFCFC20A}" type="presParOf" srcId="{63A2D2FB-5B08-D743-BED6-DE453273FE16}" destId="{B2036C36-83DA-F74C-AF08-CF0E2BFE4E13}" srcOrd="0" destOrd="0" presId="urn:microsoft.com/office/officeart/2005/8/layout/hierarchy1"/>
    <dgm:cxn modelId="{149E1042-B198-6749-8D8C-D8F79C3046F5}" type="presParOf" srcId="{B2036C36-83DA-F74C-AF08-CF0E2BFE4E13}" destId="{0EF958C6-851C-4E47-B622-88F843FBB40C}" srcOrd="0" destOrd="0" presId="urn:microsoft.com/office/officeart/2005/8/layout/hierarchy1"/>
    <dgm:cxn modelId="{771074F3-45FB-6A4F-879D-EAC30591A776}" type="presParOf" srcId="{B2036C36-83DA-F74C-AF08-CF0E2BFE4E13}" destId="{6EC60102-51C4-4B46-AA7D-1B3AB20AFCFA}" srcOrd="1" destOrd="0" presId="urn:microsoft.com/office/officeart/2005/8/layout/hierarchy1"/>
    <dgm:cxn modelId="{A787693A-63C3-AE42-AA7E-59E351BCB741}" type="presParOf" srcId="{63A2D2FB-5B08-D743-BED6-DE453273FE16}" destId="{1507FD62-1A41-0748-B7F4-5524A7DE770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4883FC-B9F3-4BBC-B4EB-8B62CF9081AD}" type="doc">
      <dgm:prSet loTypeId="urn:microsoft.com/office/officeart/2018/2/layout/IconVerticalSolidList" loCatId="icon" qsTypeId="urn:microsoft.com/office/officeart/2005/8/quickstyle/simple1" qsCatId="simple" csTypeId="urn:microsoft.com/office/officeart/2005/8/colors/accent1_4" csCatId="accent1" phldr="1"/>
      <dgm:spPr/>
      <dgm:t>
        <a:bodyPr/>
        <a:lstStyle/>
        <a:p>
          <a:endParaRPr lang="en-US"/>
        </a:p>
      </dgm:t>
    </dgm:pt>
    <dgm:pt modelId="{E9FA3283-5256-45BC-8AB6-199B495A3FAE}">
      <dgm:prSet custT="1"/>
      <dgm:spPr/>
      <dgm:t>
        <a:bodyPr/>
        <a:lstStyle/>
        <a:p>
          <a:pPr>
            <a:lnSpc>
              <a:spcPct val="100000"/>
            </a:lnSpc>
          </a:pPr>
          <a:r>
            <a:rPr lang="en-US" sz="2200" dirty="0"/>
            <a:t>Seller must understand that delaying exposure may limit buyer access and affect pricing or competitive bidding. </a:t>
          </a:r>
        </a:p>
      </dgm:t>
    </dgm:pt>
    <dgm:pt modelId="{2A8AFC63-2B16-401E-B204-C92CD441DA1A}" type="parTrans" cxnId="{7A27F061-81D5-4F0D-903F-D7B25CF73DC6}">
      <dgm:prSet/>
      <dgm:spPr/>
      <dgm:t>
        <a:bodyPr/>
        <a:lstStyle/>
        <a:p>
          <a:endParaRPr lang="en-US"/>
        </a:p>
      </dgm:t>
    </dgm:pt>
    <dgm:pt modelId="{13A54E71-4DA3-46E7-842A-D255A1BC8094}" type="sibTrans" cxnId="{7A27F061-81D5-4F0D-903F-D7B25CF73DC6}">
      <dgm:prSet/>
      <dgm:spPr/>
      <dgm:t>
        <a:bodyPr/>
        <a:lstStyle/>
        <a:p>
          <a:endParaRPr lang="en-US"/>
        </a:p>
      </dgm:t>
    </dgm:pt>
    <dgm:pt modelId="{B7AD4590-A79F-4ACE-A416-605AF8154FD4}">
      <dgm:prSet custT="1"/>
      <dgm:spPr/>
      <dgm:t>
        <a:bodyPr/>
        <a:lstStyle/>
        <a:p>
          <a:pPr>
            <a:lnSpc>
              <a:spcPct val="100000"/>
            </a:lnSpc>
          </a:pPr>
          <a:r>
            <a:rPr lang="en-US" sz="2200" dirty="0"/>
            <a:t>Consent must be informed and upfront. </a:t>
          </a:r>
        </a:p>
      </dgm:t>
    </dgm:pt>
    <dgm:pt modelId="{2F1A3554-E22B-46DB-B56B-FF88B81BF23A}" type="parTrans" cxnId="{37BCF537-1D9D-466C-8794-7D5E0B2F389A}">
      <dgm:prSet/>
      <dgm:spPr/>
      <dgm:t>
        <a:bodyPr/>
        <a:lstStyle/>
        <a:p>
          <a:endParaRPr lang="en-US"/>
        </a:p>
      </dgm:t>
    </dgm:pt>
    <dgm:pt modelId="{0FCE878F-EFA0-4D9F-9C02-ADC135FAC22E}" type="sibTrans" cxnId="{37BCF537-1D9D-466C-8794-7D5E0B2F389A}">
      <dgm:prSet/>
      <dgm:spPr/>
      <dgm:t>
        <a:bodyPr/>
        <a:lstStyle/>
        <a:p>
          <a:endParaRPr lang="en-US"/>
        </a:p>
      </dgm:t>
    </dgm:pt>
    <dgm:pt modelId="{71CD0D4C-1E92-4107-B1E6-A89D55EDFD87}">
      <dgm:prSet custT="1"/>
      <dgm:spPr/>
      <dgm:t>
        <a:bodyPr/>
        <a:lstStyle/>
        <a:p>
          <a:pPr>
            <a:lnSpc>
              <a:spcPct val="100000"/>
            </a:lnSpc>
          </a:pPr>
          <a:r>
            <a:rPr lang="en-US" sz="2200" b="1" dirty="0">
              <a:solidFill>
                <a:schemeClr val="accent2"/>
              </a:solidFill>
            </a:rPr>
            <a:t>Sellers should understand potential downsides before choosing this status – not after. </a:t>
          </a:r>
        </a:p>
      </dgm:t>
    </dgm:pt>
    <dgm:pt modelId="{C84B063F-A7A3-482F-A8E5-0ED99D249AB0}" type="parTrans" cxnId="{0A233D40-0947-49C0-BBC5-2700059C6877}">
      <dgm:prSet/>
      <dgm:spPr/>
      <dgm:t>
        <a:bodyPr/>
        <a:lstStyle/>
        <a:p>
          <a:endParaRPr lang="en-US"/>
        </a:p>
      </dgm:t>
    </dgm:pt>
    <dgm:pt modelId="{CC173E08-E0B0-49AE-9CD5-AC57CAE4CAB7}" type="sibTrans" cxnId="{0A233D40-0947-49C0-BBC5-2700059C6877}">
      <dgm:prSet/>
      <dgm:spPr/>
      <dgm:t>
        <a:bodyPr/>
        <a:lstStyle/>
        <a:p>
          <a:endParaRPr lang="en-US"/>
        </a:p>
      </dgm:t>
    </dgm:pt>
    <dgm:pt modelId="{5703F234-EC49-4278-AF28-98F52B013272}" type="pres">
      <dgm:prSet presAssocID="{D94883FC-B9F3-4BBC-B4EB-8B62CF9081AD}" presName="root" presStyleCnt="0">
        <dgm:presLayoutVars>
          <dgm:dir/>
          <dgm:resizeHandles val="exact"/>
        </dgm:presLayoutVars>
      </dgm:prSet>
      <dgm:spPr/>
    </dgm:pt>
    <dgm:pt modelId="{D65CD76F-32E3-4AB7-92E5-CF7F6BBBC0A6}" type="pres">
      <dgm:prSet presAssocID="{E9FA3283-5256-45BC-8AB6-199B495A3FAE}" presName="compNode" presStyleCnt="0"/>
      <dgm:spPr/>
    </dgm:pt>
    <dgm:pt modelId="{6A340342-25D9-4CF5-B68F-FCE904B9DF48}" type="pres">
      <dgm:prSet presAssocID="{E9FA3283-5256-45BC-8AB6-199B495A3FAE}" presName="bgRect" presStyleLbl="bgShp" presStyleIdx="0" presStyleCnt="3"/>
      <dgm:spPr/>
    </dgm:pt>
    <dgm:pt modelId="{4E6EF7E7-1272-422B-99B1-08F4D5FEF2AC}" type="pres">
      <dgm:prSet presAssocID="{E9FA3283-5256-45BC-8AB6-199B495A3FAE}"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Money"/>
        </a:ext>
      </dgm:extLst>
    </dgm:pt>
    <dgm:pt modelId="{1A2D10D4-8302-42BD-ABA0-DDF8334BC076}" type="pres">
      <dgm:prSet presAssocID="{E9FA3283-5256-45BC-8AB6-199B495A3FAE}" presName="spaceRect" presStyleCnt="0"/>
      <dgm:spPr/>
    </dgm:pt>
    <dgm:pt modelId="{C5AECD4D-8591-487D-9247-494888436FB5}" type="pres">
      <dgm:prSet presAssocID="{E9FA3283-5256-45BC-8AB6-199B495A3FAE}" presName="parTx" presStyleLbl="revTx" presStyleIdx="0" presStyleCnt="3">
        <dgm:presLayoutVars>
          <dgm:chMax val="0"/>
          <dgm:chPref val="0"/>
        </dgm:presLayoutVars>
      </dgm:prSet>
      <dgm:spPr/>
    </dgm:pt>
    <dgm:pt modelId="{890B7013-CB89-45A3-AD08-2868BB590DA3}" type="pres">
      <dgm:prSet presAssocID="{13A54E71-4DA3-46E7-842A-D255A1BC8094}" presName="sibTrans" presStyleCnt="0"/>
      <dgm:spPr/>
    </dgm:pt>
    <dgm:pt modelId="{31E5FA72-79A5-4A7A-ADF2-6FFDD67B3426}" type="pres">
      <dgm:prSet presAssocID="{B7AD4590-A79F-4ACE-A416-605AF8154FD4}" presName="compNode" presStyleCnt="0"/>
      <dgm:spPr/>
    </dgm:pt>
    <dgm:pt modelId="{E598BA54-AE18-48BD-A79B-55E265F12FCE}" type="pres">
      <dgm:prSet presAssocID="{B7AD4590-A79F-4ACE-A416-605AF8154FD4}" presName="bgRect" presStyleLbl="bgShp" presStyleIdx="1" presStyleCnt="3"/>
      <dgm:spPr/>
    </dgm:pt>
    <dgm:pt modelId="{40C2CFDB-A765-4A92-A2BC-3C30A873A523}" type="pres">
      <dgm:prSet presAssocID="{B7AD4590-A79F-4ACE-A416-605AF8154FD4}"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tract"/>
        </a:ext>
      </dgm:extLst>
    </dgm:pt>
    <dgm:pt modelId="{3DE94497-684C-467B-A673-A696AEE3E61D}" type="pres">
      <dgm:prSet presAssocID="{B7AD4590-A79F-4ACE-A416-605AF8154FD4}" presName="spaceRect" presStyleCnt="0"/>
      <dgm:spPr/>
    </dgm:pt>
    <dgm:pt modelId="{FC2F84B2-E965-42F8-BB33-04FEC94C836C}" type="pres">
      <dgm:prSet presAssocID="{B7AD4590-A79F-4ACE-A416-605AF8154FD4}" presName="parTx" presStyleLbl="revTx" presStyleIdx="1" presStyleCnt="3">
        <dgm:presLayoutVars>
          <dgm:chMax val="0"/>
          <dgm:chPref val="0"/>
        </dgm:presLayoutVars>
      </dgm:prSet>
      <dgm:spPr/>
    </dgm:pt>
    <dgm:pt modelId="{B7A4A694-6CF5-4853-B7B4-1204387D6F8F}" type="pres">
      <dgm:prSet presAssocID="{0FCE878F-EFA0-4D9F-9C02-ADC135FAC22E}" presName="sibTrans" presStyleCnt="0"/>
      <dgm:spPr/>
    </dgm:pt>
    <dgm:pt modelId="{F88F0FA5-C086-49EA-BDE4-1DF85EA31E8C}" type="pres">
      <dgm:prSet presAssocID="{71CD0D4C-1E92-4107-B1E6-A89D55EDFD87}" presName="compNode" presStyleCnt="0"/>
      <dgm:spPr/>
    </dgm:pt>
    <dgm:pt modelId="{F5B8D1F3-3774-4359-A969-C0F1644851CD}" type="pres">
      <dgm:prSet presAssocID="{71CD0D4C-1E92-4107-B1E6-A89D55EDFD87}" presName="bgRect" presStyleLbl="bgShp" presStyleIdx="2" presStyleCnt="3"/>
      <dgm:spPr/>
    </dgm:pt>
    <dgm:pt modelId="{0E679C53-3D4F-415E-A587-39F6CF593426}" type="pres">
      <dgm:prSet presAssocID="{71CD0D4C-1E92-4107-B1E6-A89D55EDFD87}"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Good Idea with solid fill"/>
        </a:ext>
      </dgm:extLst>
    </dgm:pt>
    <dgm:pt modelId="{EBE4F621-4FA9-482D-82B6-260FF8C6C521}" type="pres">
      <dgm:prSet presAssocID="{71CD0D4C-1E92-4107-B1E6-A89D55EDFD87}" presName="spaceRect" presStyleCnt="0"/>
      <dgm:spPr/>
    </dgm:pt>
    <dgm:pt modelId="{9DD21922-475F-40A0-9979-2CEB3F851383}" type="pres">
      <dgm:prSet presAssocID="{71CD0D4C-1E92-4107-B1E6-A89D55EDFD87}" presName="parTx" presStyleLbl="revTx" presStyleIdx="2" presStyleCnt="3">
        <dgm:presLayoutVars>
          <dgm:chMax val="0"/>
          <dgm:chPref val="0"/>
        </dgm:presLayoutVars>
      </dgm:prSet>
      <dgm:spPr/>
    </dgm:pt>
  </dgm:ptLst>
  <dgm:cxnLst>
    <dgm:cxn modelId="{37BCF537-1D9D-466C-8794-7D5E0B2F389A}" srcId="{D94883FC-B9F3-4BBC-B4EB-8B62CF9081AD}" destId="{B7AD4590-A79F-4ACE-A416-605AF8154FD4}" srcOrd="1" destOrd="0" parTransId="{2F1A3554-E22B-46DB-B56B-FF88B81BF23A}" sibTransId="{0FCE878F-EFA0-4D9F-9C02-ADC135FAC22E}"/>
    <dgm:cxn modelId="{0A233D40-0947-49C0-BBC5-2700059C6877}" srcId="{D94883FC-B9F3-4BBC-B4EB-8B62CF9081AD}" destId="{71CD0D4C-1E92-4107-B1E6-A89D55EDFD87}" srcOrd="2" destOrd="0" parTransId="{C84B063F-A7A3-482F-A8E5-0ED99D249AB0}" sibTransId="{CC173E08-E0B0-49AE-9CD5-AC57CAE4CAB7}"/>
    <dgm:cxn modelId="{7A27F061-81D5-4F0D-903F-D7B25CF73DC6}" srcId="{D94883FC-B9F3-4BBC-B4EB-8B62CF9081AD}" destId="{E9FA3283-5256-45BC-8AB6-199B495A3FAE}" srcOrd="0" destOrd="0" parTransId="{2A8AFC63-2B16-401E-B204-C92CD441DA1A}" sibTransId="{13A54E71-4DA3-46E7-842A-D255A1BC8094}"/>
    <dgm:cxn modelId="{34828C6A-F1B3-704A-850D-FADB76F4ADA7}" type="presOf" srcId="{D94883FC-B9F3-4BBC-B4EB-8B62CF9081AD}" destId="{5703F234-EC49-4278-AF28-98F52B013272}" srcOrd="0" destOrd="0" presId="urn:microsoft.com/office/officeart/2018/2/layout/IconVerticalSolidList"/>
    <dgm:cxn modelId="{6F83ABA2-A45A-2F42-ABC9-7516C2F90FC1}" type="presOf" srcId="{E9FA3283-5256-45BC-8AB6-199B495A3FAE}" destId="{C5AECD4D-8591-487D-9247-494888436FB5}" srcOrd="0" destOrd="0" presId="urn:microsoft.com/office/officeart/2018/2/layout/IconVerticalSolidList"/>
    <dgm:cxn modelId="{C05024A9-E009-9545-B801-A2ADDC845883}" type="presOf" srcId="{71CD0D4C-1E92-4107-B1E6-A89D55EDFD87}" destId="{9DD21922-475F-40A0-9979-2CEB3F851383}" srcOrd="0" destOrd="0" presId="urn:microsoft.com/office/officeart/2018/2/layout/IconVerticalSolidList"/>
    <dgm:cxn modelId="{4FA787C0-E2CE-A04E-8E15-6729C4DB0D34}" type="presOf" srcId="{B7AD4590-A79F-4ACE-A416-605AF8154FD4}" destId="{FC2F84B2-E965-42F8-BB33-04FEC94C836C}" srcOrd="0" destOrd="0" presId="urn:microsoft.com/office/officeart/2018/2/layout/IconVerticalSolidList"/>
    <dgm:cxn modelId="{5675BFDC-E1C6-3446-B19F-BFC65C86781A}" type="presParOf" srcId="{5703F234-EC49-4278-AF28-98F52B013272}" destId="{D65CD76F-32E3-4AB7-92E5-CF7F6BBBC0A6}" srcOrd="0" destOrd="0" presId="urn:microsoft.com/office/officeart/2018/2/layout/IconVerticalSolidList"/>
    <dgm:cxn modelId="{7A315859-1E0A-0248-AA0E-69A6A9639EE3}" type="presParOf" srcId="{D65CD76F-32E3-4AB7-92E5-CF7F6BBBC0A6}" destId="{6A340342-25D9-4CF5-B68F-FCE904B9DF48}" srcOrd="0" destOrd="0" presId="urn:microsoft.com/office/officeart/2018/2/layout/IconVerticalSolidList"/>
    <dgm:cxn modelId="{507FCD23-BC1A-2B42-8C89-A7C412CD79D4}" type="presParOf" srcId="{D65CD76F-32E3-4AB7-92E5-CF7F6BBBC0A6}" destId="{4E6EF7E7-1272-422B-99B1-08F4D5FEF2AC}" srcOrd="1" destOrd="0" presId="urn:microsoft.com/office/officeart/2018/2/layout/IconVerticalSolidList"/>
    <dgm:cxn modelId="{E5C2FC48-0989-5C4C-95F8-0F4F7500CA75}" type="presParOf" srcId="{D65CD76F-32E3-4AB7-92E5-CF7F6BBBC0A6}" destId="{1A2D10D4-8302-42BD-ABA0-DDF8334BC076}" srcOrd="2" destOrd="0" presId="urn:microsoft.com/office/officeart/2018/2/layout/IconVerticalSolidList"/>
    <dgm:cxn modelId="{A4367319-4CB0-904B-90BA-46349AC65BEE}" type="presParOf" srcId="{D65CD76F-32E3-4AB7-92E5-CF7F6BBBC0A6}" destId="{C5AECD4D-8591-487D-9247-494888436FB5}" srcOrd="3" destOrd="0" presId="urn:microsoft.com/office/officeart/2018/2/layout/IconVerticalSolidList"/>
    <dgm:cxn modelId="{9CAFB71A-2FD5-B744-AAA3-E7543BBC43D7}" type="presParOf" srcId="{5703F234-EC49-4278-AF28-98F52B013272}" destId="{890B7013-CB89-45A3-AD08-2868BB590DA3}" srcOrd="1" destOrd="0" presId="urn:microsoft.com/office/officeart/2018/2/layout/IconVerticalSolidList"/>
    <dgm:cxn modelId="{1CA173BD-17F3-4441-AAA6-EFA7A5262105}" type="presParOf" srcId="{5703F234-EC49-4278-AF28-98F52B013272}" destId="{31E5FA72-79A5-4A7A-ADF2-6FFDD67B3426}" srcOrd="2" destOrd="0" presId="urn:microsoft.com/office/officeart/2018/2/layout/IconVerticalSolidList"/>
    <dgm:cxn modelId="{DB64757F-4DA0-8B45-85A4-999A8D4048C0}" type="presParOf" srcId="{31E5FA72-79A5-4A7A-ADF2-6FFDD67B3426}" destId="{E598BA54-AE18-48BD-A79B-55E265F12FCE}" srcOrd="0" destOrd="0" presId="urn:microsoft.com/office/officeart/2018/2/layout/IconVerticalSolidList"/>
    <dgm:cxn modelId="{916F8C8D-2EC4-164E-88AC-F423BD7BACDB}" type="presParOf" srcId="{31E5FA72-79A5-4A7A-ADF2-6FFDD67B3426}" destId="{40C2CFDB-A765-4A92-A2BC-3C30A873A523}" srcOrd="1" destOrd="0" presId="urn:microsoft.com/office/officeart/2018/2/layout/IconVerticalSolidList"/>
    <dgm:cxn modelId="{58EB98F8-60C0-0340-864D-CBAF9C2C3EBD}" type="presParOf" srcId="{31E5FA72-79A5-4A7A-ADF2-6FFDD67B3426}" destId="{3DE94497-684C-467B-A673-A696AEE3E61D}" srcOrd="2" destOrd="0" presId="urn:microsoft.com/office/officeart/2018/2/layout/IconVerticalSolidList"/>
    <dgm:cxn modelId="{0274E799-4263-AC48-A7BA-9980B5FF9AB7}" type="presParOf" srcId="{31E5FA72-79A5-4A7A-ADF2-6FFDD67B3426}" destId="{FC2F84B2-E965-42F8-BB33-04FEC94C836C}" srcOrd="3" destOrd="0" presId="urn:microsoft.com/office/officeart/2018/2/layout/IconVerticalSolidList"/>
    <dgm:cxn modelId="{5E48B7A3-3EE4-EF4C-8017-251F063B9798}" type="presParOf" srcId="{5703F234-EC49-4278-AF28-98F52B013272}" destId="{B7A4A694-6CF5-4853-B7B4-1204387D6F8F}" srcOrd="3" destOrd="0" presId="urn:microsoft.com/office/officeart/2018/2/layout/IconVerticalSolidList"/>
    <dgm:cxn modelId="{E015B68D-E65E-5B46-A5C0-440D7B2C479E}" type="presParOf" srcId="{5703F234-EC49-4278-AF28-98F52B013272}" destId="{F88F0FA5-C086-49EA-BDE4-1DF85EA31E8C}" srcOrd="4" destOrd="0" presId="urn:microsoft.com/office/officeart/2018/2/layout/IconVerticalSolidList"/>
    <dgm:cxn modelId="{895A8786-5ABD-F24C-B9CE-972F9F437963}" type="presParOf" srcId="{F88F0FA5-C086-49EA-BDE4-1DF85EA31E8C}" destId="{F5B8D1F3-3774-4359-A969-C0F1644851CD}" srcOrd="0" destOrd="0" presId="urn:microsoft.com/office/officeart/2018/2/layout/IconVerticalSolidList"/>
    <dgm:cxn modelId="{D81A2966-9BEA-C442-9776-1998BBD1B662}" type="presParOf" srcId="{F88F0FA5-C086-49EA-BDE4-1DF85EA31E8C}" destId="{0E679C53-3D4F-415E-A587-39F6CF593426}" srcOrd="1" destOrd="0" presId="urn:microsoft.com/office/officeart/2018/2/layout/IconVerticalSolidList"/>
    <dgm:cxn modelId="{62EB7909-4FF5-CC45-8E94-18A7A85E8577}" type="presParOf" srcId="{F88F0FA5-C086-49EA-BDE4-1DF85EA31E8C}" destId="{EBE4F621-4FA9-482D-82B6-260FF8C6C521}" srcOrd="2" destOrd="0" presId="urn:microsoft.com/office/officeart/2018/2/layout/IconVerticalSolidList"/>
    <dgm:cxn modelId="{66AE6045-CD33-4E47-AE73-60EE576E035A}" type="presParOf" srcId="{F88F0FA5-C086-49EA-BDE4-1DF85EA31E8C}" destId="{9DD21922-475F-40A0-9979-2CEB3F85138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7364CC-1AC4-4BF6-AACD-946311B59AE5}"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786DB2C4-1DC8-4CAB-B811-C33BDF2EC14F}">
      <dgm:prSet/>
      <dgm:spPr/>
      <dgm:t>
        <a:bodyPr/>
        <a:lstStyle/>
        <a:p>
          <a:r>
            <a:rPr lang="en-US" dirty="0"/>
            <a:t>No showings allowed</a:t>
          </a:r>
        </a:p>
      </dgm:t>
    </dgm:pt>
    <dgm:pt modelId="{4204D8AC-D68F-470F-9002-82536340963E}" type="parTrans" cxnId="{B2D99E7F-D2BC-43EE-9A63-D8440B60184D}">
      <dgm:prSet/>
      <dgm:spPr/>
      <dgm:t>
        <a:bodyPr/>
        <a:lstStyle/>
        <a:p>
          <a:endParaRPr lang="en-US"/>
        </a:p>
      </dgm:t>
    </dgm:pt>
    <dgm:pt modelId="{32D7DF88-26F7-42B3-8915-347200CF8553}" type="sibTrans" cxnId="{B2D99E7F-D2BC-43EE-9A63-D8440B60184D}">
      <dgm:prSet/>
      <dgm:spPr/>
      <dgm:t>
        <a:bodyPr/>
        <a:lstStyle/>
        <a:p>
          <a:endParaRPr lang="en-US"/>
        </a:p>
      </dgm:t>
    </dgm:pt>
    <dgm:pt modelId="{6D6DCF08-6C9E-4015-85E1-ACAB221ED8EC}">
      <dgm:prSet/>
      <dgm:spPr/>
      <dgm:t>
        <a:bodyPr/>
        <a:lstStyle/>
        <a:p>
          <a:r>
            <a:rPr lang="en-US" dirty="0"/>
            <a:t>Limited advertising only consistent with OneKey’s rules</a:t>
          </a:r>
        </a:p>
      </dgm:t>
    </dgm:pt>
    <dgm:pt modelId="{B906F2BA-3464-4D6A-9C9B-299B8A84F380}" type="parTrans" cxnId="{2A660093-83A6-4C8F-BB49-193601186C9F}">
      <dgm:prSet/>
      <dgm:spPr/>
      <dgm:t>
        <a:bodyPr/>
        <a:lstStyle/>
        <a:p>
          <a:endParaRPr lang="en-US"/>
        </a:p>
      </dgm:t>
    </dgm:pt>
    <dgm:pt modelId="{CE3F87AE-F368-4BD8-A57D-1C86D8241F66}" type="sibTrans" cxnId="{2A660093-83A6-4C8F-BB49-193601186C9F}">
      <dgm:prSet/>
      <dgm:spPr/>
      <dgm:t>
        <a:bodyPr/>
        <a:lstStyle/>
        <a:p>
          <a:endParaRPr lang="en-US"/>
        </a:p>
      </dgm:t>
    </dgm:pt>
    <dgm:pt modelId="{7EF88E8D-6B91-46FC-9A28-5900873DBAAD}">
      <dgm:prSet/>
      <dgm:spPr/>
      <dgm:t>
        <a:bodyPr/>
        <a:lstStyle/>
        <a:p>
          <a:r>
            <a:rPr lang="en-US" dirty="0"/>
            <a:t>Must convert to Active status on the on-market date.</a:t>
          </a:r>
        </a:p>
      </dgm:t>
    </dgm:pt>
    <dgm:pt modelId="{1BFEB9F3-4123-4AC8-8957-7F22738EEB74}" type="parTrans" cxnId="{03C86DAF-C54B-438E-B7C2-65FD41B1CF1F}">
      <dgm:prSet/>
      <dgm:spPr/>
      <dgm:t>
        <a:bodyPr/>
        <a:lstStyle/>
        <a:p>
          <a:endParaRPr lang="en-US"/>
        </a:p>
      </dgm:t>
    </dgm:pt>
    <dgm:pt modelId="{691C7A75-510B-4223-BB3A-8648D8CAD67A}" type="sibTrans" cxnId="{03C86DAF-C54B-438E-B7C2-65FD41B1CF1F}">
      <dgm:prSet/>
      <dgm:spPr/>
      <dgm:t>
        <a:bodyPr/>
        <a:lstStyle/>
        <a:p>
          <a:endParaRPr lang="en-US"/>
        </a:p>
      </dgm:t>
    </dgm:pt>
    <dgm:pt modelId="{DE9ACECF-B3FD-714C-9E58-EBB9FAB52E31}" type="pres">
      <dgm:prSet presAssocID="{B17364CC-1AC4-4BF6-AACD-946311B59AE5}" presName="hierChild1" presStyleCnt="0">
        <dgm:presLayoutVars>
          <dgm:chPref val="1"/>
          <dgm:dir/>
          <dgm:animOne val="branch"/>
          <dgm:animLvl val="lvl"/>
          <dgm:resizeHandles/>
        </dgm:presLayoutVars>
      </dgm:prSet>
      <dgm:spPr/>
    </dgm:pt>
    <dgm:pt modelId="{D0A55153-730D-3946-807F-33EC089AA98B}" type="pres">
      <dgm:prSet presAssocID="{786DB2C4-1DC8-4CAB-B811-C33BDF2EC14F}" presName="hierRoot1" presStyleCnt="0"/>
      <dgm:spPr/>
    </dgm:pt>
    <dgm:pt modelId="{3DC556FC-2563-914E-A5E5-0BFD52F912DD}" type="pres">
      <dgm:prSet presAssocID="{786DB2C4-1DC8-4CAB-B811-C33BDF2EC14F}" presName="composite" presStyleCnt="0"/>
      <dgm:spPr/>
    </dgm:pt>
    <dgm:pt modelId="{2A63ADFF-5A96-3949-B82F-9DD5C4527ABC}" type="pres">
      <dgm:prSet presAssocID="{786DB2C4-1DC8-4CAB-B811-C33BDF2EC14F}" presName="background" presStyleLbl="node0" presStyleIdx="0" presStyleCnt="3"/>
      <dgm:spPr/>
    </dgm:pt>
    <dgm:pt modelId="{64FBF984-7E0F-AA4A-99FC-526F2B2ED648}" type="pres">
      <dgm:prSet presAssocID="{786DB2C4-1DC8-4CAB-B811-C33BDF2EC14F}" presName="text" presStyleLbl="fgAcc0" presStyleIdx="0" presStyleCnt="3">
        <dgm:presLayoutVars>
          <dgm:chPref val="3"/>
        </dgm:presLayoutVars>
      </dgm:prSet>
      <dgm:spPr/>
    </dgm:pt>
    <dgm:pt modelId="{25A57653-7C9B-304E-BDFE-AF1C618EC1EB}" type="pres">
      <dgm:prSet presAssocID="{786DB2C4-1DC8-4CAB-B811-C33BDF2EC14F}" presName="hierChild2" presStyleCnt="0"/>
      <dgm:spPr/>
    </dgm:pt>
    <dgm:pt modelId="{295E309C-885E-704B-89B7-567C510E58B4}" type="pres">
      <dgm:prSet presAssocID="{7EF88E8D-6B91-46FC-9A28-5900873DBAAD}" presName="hierRoot1" presStyleCnt="0"/>
      <dgm:spPr/>
    </dgm:pt>
    <dgm:pt modelId="{AF37A536-AA41-644F-BF72-7E9B80FC4868}" type="pres">
      <dgm:prSet presAssocID="{7EF88E8D-6B91-46FC-9A28-5900873DBAAD}" presName="composite" presStyleCnt="0"/>
      <dgm:spPr/>
    </dgm:pt>
    <dgm:pt modelId="{AE160DDE-0F66-7544-BD7B-DA6694BBBD26}" type="pres">
      <dgm:prSet presAssocID="{7EF88E8D-6B91-46FC-9A28-5900873DBAAD}" presName="background" presStyleLbl="node0" presStyleIdx="1" presStyleCnt="3"/>
      <dgm:spPr/>
    </dgm:pt>
    <dgm:pt modelId="{4189C990-9939-E245-BDC5-677C56601AA0}" type="pres">
      <dgm:prSet presAssocID="{7EF88E8D-6B91-46FC-9A28-5900873DBAAD}" presName="text" presStyleLbl="fgAcc0" presStyleIdx="1" presStyleCnt="3">
        <dgm:presLayoutVars>
          <dgm:chPref val="3"/>
        </dgm:presLayoutVars>
      </dgm:prSet>
      <dgm:spPr/>
    </dgm:pt>
    <dgm:pt modelId="{B1FCB04C-D5B6-CC40-AFC5-E25314261149}" type="pres">
      <dgm:prSet presAssocID="{7EF88E8D-6B91-46FC-9A28-5900873DBAAD}" presName="hierChild2" presStyleCnt="0"/>
      <dgm:spPr/>
    </dgm:pt>
    <dgm:pt modelId="{E77CD023-76AF-6946-A678-64EFD8406EF2}" type="pres">
      <dgm:prSet presAssocID="{6D6DCF08-6C9E-4015-85E1-ACAB221ED8EC}" presName="hierRoot1" presStyleCnt="0"/>
      <dgm:spPr/>
    </dgm:pt>
    <dgm:pt modelId="{820EC390-3DE3-9B40-AE93-480D643B4B7C}" type="pres">
      <dgm:prSet presAssocID="{6D6DCF08-6C9E-4015-85E1-ACAB221ED8EC}" presName="composite" presStyleCnt="0"/>
      <dgm:spPr/>
    </dgm:pt>
    <dgm:pt modelId="{4ECFA0C0-6928-C945-B9C0-FCDC1A42E70F}" type="pres">
      <dgm:prSet presAssocID="{6D6DCF08-6C9E-4015-85E1-ACAB221ED8EC}" presName="background" presStyleLbl="node0" presStyleIdx="2" presStyleCnt="3"/>
      <dgm:spPr/>
    </dgm:pt>
    <dgm:pt modelId="{FA0CF460-2EFB-E349-8A12-9E81A512FA58}" type="pres">
      <dgm:prSet presAssocID="{6D6DCF08-6C9E-4015-85E1-ACAB221ED8EC}" presName="text" presStyleLbl="fgAcc0" presStyleIdx="2" presStyleCnt="3">
        <dgm:presLayoutVars>
          <dgm:chPref val="3"/>
        </dgm:presLayoutVars>
      </dgm:prSet>
      <dgm:spPr/>
    </dgm:pt>
    <dgm:pt modelId="{8E6BF948-8852-0149-9942-BE74480ADBBC}" type="pres">
      <dgm:prSet presAssocID="{6D6DCF08-6C9E-4015-85E1-ACAB221ED8EC}" presName="hierChild2" presStyleCnt="0"/>
      <dgm:spPr/>
    </dgm:pt>
  </dgm:ptLst>
  <dgm:cxnLst>
    <dgm:cxn modelId="{AD8B842D-B499-D843-BE93-CEF94F06FB41}" type="presOf" srcId="{7EF88E8D-6B91-46FC-9A28-5900873DBAAD}" destId="{4189C990-9939-E245-BDC5-677C56601AA0}" srcOrd="0" destOrd="0" presId="urn:microsoft.com/office/officeart/2005/8/layout/hierarchy1"/>
    <dgm:cxn modelId="{11C4E64B-4D05-8D41-BA5C-188722DBCDE2}" type="presOf" srcId="{B17364CC-1AC4-4BF6-AACD-946311B59AE5}" destId="{DE9ACECF-B3FD-714C-9E58-EBB9FAB52E31}" srcOrd="0" destOrd="0" presId="urn:microsoft.com/office/officeart/2005/8/layout/hierarchy1"/>
    <dgm:cxn modelId="{B2D99E7F-D2BC-43EE-9A63-D8440B60184D}" srcId="{B17364CC-1AC4-4BF6-AACD-946311B59AE5}" destId="{786DB2C4-1DC8-4CAB-B811-C33BDF2EC14F}" srcOrd="0" destOrd="0" parTransId="{4204D8AC-D68F-470F-9002-82536340963E}" sibTransId="{32D7DF88-26F7-42B3-8915-347200CF8553}"/>
    <dgm:cxn modelId="{2A660093-83A6-4C8F-BB49-193601186C9F}" srcId="{B17364CC-1AC4-4BF6-AACD-946311B59AE5}" destId="{6D6DCF08-6C9E-4015-85E1-ACAB221ED8EC}" srcOrd="2" destOrd="0" parTransId="{B906F2BA-3464-4D6A-9C9B-299B8A84F380}" sibTransId="{CE3F87AE-F368-4BD8-A57D-1C86D8241F66}"/>
    <dgm:cxn modelId="{8CB62C96-F400-1F42-9F32-04251F0D0AE9}" type="presOf" srcId="{6D6DCF08-6C9E-4015-85E1-ACAB221ED8EC}" destId="{FA0CF460-2EFB-E349-8A12-9E81A512FA58}" srcOrd="0" destOrd="0" presId="urn:microsoft.com/office/officeart/2005/8/layout/hierarchy1"/>
    <dgm:cxn modelId="{03C86DAF-C54B-438E-B7C2-65FD41B1CF1F}" srcId="{B17364CC-1AC4-4BF6-AACD-946311B59AE5}" destId="{7EF88E8D-6B91-46FC-9A28-5900873DBAAD}" srcOrd="1" destOrd="0" parTransId="{1BFEB9F3-4123-4AC8-8957-7F22738EEB74}" sibTransId="{691C7A75-510B-4223-BB3A-8648D8CAD67A}"/>
    <dgm:cxn modelId="{8823FDB4-22DB-354A-B539-B61DEC574E5D}" type="presOf" srcId="{786DB2C4-1DC8-4CAB-B811-C33BDF2EC14F}" destId="{64FBF984-7E0F-AA4A-99FC-526F2B2ED648}" srcOrd="0" destOrd="0" presId="urn:microsoft.com/office/officeart/2005/8/layout/hierarchy1"/>
    <dgm:cxn modelId="{41340335-E66B-D14C-843D-C6B46497C42A}" type="presParOf" srcId="{DE9ACECF-B3FD-714C-9E58-EBB9FAB52E31}" destId="{D0A55153-730D-3946-807F-33EC089AA98B}" srcOrd="0" destOrd="0" presId="urn:microsoft.com/office/officeart/2005/8/layout/hierarchy1"/>
    <dgm:cxn modelId="{0AA33BAD-2D72-A649-88BF-1C06568E5273}" type="presParOf" srcId="{D0A55153-730D-3946-807F-33EC089AA98B}" destId="{3DC556FC-2563-914E-A5E5-0BFD52F912DD}" srcOrd="0" destOrd="0" presId="urn:microsoft.com/office/officeart/2005/8/layout/hierarchy1"/>
    <dgm:cxn modelId="{F07487AB-3907-C241-949F-7D271FF837BA}" type="presParOf" srcId="{3DC556FC-2563-914E-A5E5-0BFD52F912DD}" destId="{2A63ADFF-5A96-3949-B82F-9DD5C4527ABC}" srcOrd="0" destOrd="0" presId="urn:microsoft.com/office/officeart/2005/8/layout/hierarchy1"/>
    <dgm:cxn modelId="{0691F9CE-E546-5B4A-8665-0F19A8C9E9BE}" type="presParOf" srcId="{3DC556FC-2563-914E-A5E5-0BFD52F912DD}" destId="{64FBF984-7E0F-AA4A-99FC-526F2B2ED648}" srcOrd="1" destOrd="0" presId="urn:microsoft.com/office/officeart/2005/8/layout/hierarchy1"/>
    <dgm:cxn modelId="{32714A46-B1C4-A649-B211-4648B0497FC6}" type="presParOf" srcId="{D0A55153-730D-3946-807F-33EC089AA98B}" destId="{25A57653-7C9B-304E-BDFE-AF1C618EC1EB}" srcOrd="1" destOrd="0" presId="urn:microsoft.com/office/officeart/2005/8/layout/hierarchy1"/>
    <dgm:cxn modelId="{ED5E1A98-2BFB-C041-AB6A-AE7706A7B334}" type="presParOf" srcId="{DE9ACECF-B3FD-714C-9E58-EBB9FAB52E31}" destId="{295E309C-885E-704B-89B7-567C510E58B4}" srcOrd="1" destOrd="0" presId="urn:microsoft.com/office/officeart/2005/8/layout/hierarchy1"/>
    <dgm:cxn modelId="{7D7B87E7-BC77-F445-A7D7-DE460F44FB41}" type="presParOf" srcId="{295E309C-885E-704B-89B7-567C510E58B4}" destId="{AF37A536-AA41-644F-BF72-7E9B80FC4868}" srcOrd="0" destOrd="0" presId="urn:microsoft.com/office/officeart/2005/8/layout/hierarchy1"/>
    <dgm:cxn modelId="{55425E85-D803-8640-86E5-AF3C64D6414E}" type="presParOf" srcId="{AF37A536-AA41-644F-BF72-7E9B80FC4868}" destId="{AE160DDE-0F66-7544-BD7B-DA6694BBBD26}" srcOrd="0" destOrd="0" presId="urn:microsoft.com/office/officeart/2005/8/layout/hierarchy1"/>
    <dgm:cxn modelId="{3A55038B-4D7D-274E-9285-097EEAEBF5EC}" type="presParOf" srcId="{AF37A536-AA41-644F-BF72-7E9B80FC4868}" destId="{4189C990-9939-E245-BDC5-677C56601AA0}" srcOrd="1" destOrd="0" presId="urn:microsoft.com/office/officeart/2005/8/layout/hierarchy1"/>
    <dgm:cxn modelId="{AA263D5B-D261-CA4F-8551-5B45281C4C4E}" type="presParOf" srcId="{295E309C-885E-704B-89B7-567C510E58B4}" destId="{B1FCB04C-D5B6-CC40-AFC5-E25314261149}" srcOrd="1" destOrd="0" presId="urn:microsoft.com/office/officeart/2005/8/layout/hierarchy1"/>
    <dgm:cxn modelId="{D59C2381-CD8C-2240-A4DA-32BE33B3FE22}" type="presParOf" srcId="{DE9ACECF-B3FD-714C-9E58-EBB9FAB52E31}" destId="{E77CD023-76AF-6946-A678-64EFD8406EF2}" srcOrd="2" destOrd="0" presId="urn:microsoft.com/office/officeart/2005/8/layout/hierarchy1"/>
    <dgm:cxn modelId="{974AFD65-8EE1-014F-BB31-046874A2D75A}" type="presParOf" srcId="{E77CD023-76AF-6946-A678-64EFD8406EF2}" destId="{820EC390-3DE3-9B40-AE93-480D643B4B7C}" srcOrd="0" destOrd="0" presId="urn:microsoft.com/office/officeart/2005/8/layout/hierarchy1"/>
    <dgm:cxn modelId="{67543C5D-C432-304A-8CA5-0A210D4ABA60}" type="presParOf" srcId="{820EC390-3DE3-9B40-AE93-480D643B4B7C}" destId="{4ECFA0C0-6928-C945-B9C0-FCDC1A42E70F}" srcOrd="0" destOrd="0" presId="urn:microsoft.com/office/officeart/2005/8/layout/hierarchy1"/>
    <dgm:cxn modelId="{4EDF826F-C796-E548-A806-DCDA56C02F62}" type="presParOf" srcId="{820EC390-3DE3-9B40-AE93-480D643B4B7C}" destId="{FA0CF460-2EFB-E349-8A12-9E81A512FA58}" srcOrd="1" destOrd="0" presId="urn:microsoft.com/office/officeart/2005/8/layout/hierarchy1"/>
    <dgm:cxn modelId="{2DC4F0AA-F632-6246-8F04-45CEF9F79609}" type="presParOf" srcId="{E77CD023-76AF-6946-A678-64EFD8406EF2}" destId="{8E6BF948-8852-0149-9942-BE74480ADBB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10D1C2-C830-42BA-B281-CB3AA11925D7}" type="doc">
      <dgm:prSet loTypeId="urn:microsoft.com/office/officeart/2005/8/layout/hierarchy1" loCatId="hierarchy" qsTypeId="urn:microsoft.com/office/officeart/2005/8/quickstyle/simple1" qsCatId="simple" csTypeId="urn:microsoft.com/office/officeart/2005/8/colors/accent3_2" csCatId="accent3"/>
      <dgm:spPr/>
      <dgm:t>
        <a:bodyPr/>
        <a:lstStyle/>
        <a:p>
          <a:endParaRPr lang="en-US"/>
        </a:p>
      </dgm:t>
    </dgm:pt>
    <dgm:pt modelId="{5E050EE1-827D-4443-9FCD-F05A085F0A49}">
      <dgm:prSet/>
      <dgm:spPr/>
      <dgm:t>
        <a:bodyPr/>
        <a:lstStyle/>
        <a:p>
          <a:r>
            <a:rPr lang="en-US" dirty="0"/>
            <a:t>Settlement is intended to protect REALTOR® members and the industry</a:t>
          </a:r>
        </a:p>
      </dgm:t>
    </dgm:pt>
    <dgm:pt modelId="{E4557037-E8D8-40D1-BDF3-E2E746EACD4D}" type="parTrans" cxnId="{1B01A9F0-6FBA-4169-A9F4-F9BBC29D8149}">
      <dgm:prSet/>
      <dgm:spPr/>
      <dgm:t>
        <a:bodyPr/>
        <a:lstStyle/>
        <a:p>
          <a:endParaRPr lang="en-US"/>
        </a:p>
      </dgm:t>
    </dgm:pt>
    <dgm:pt modelId="{CD2EEEF7-F75F-452B-8051-34D57238D784}" type="sibTrans" cxnId="{1B01A9F0-6FBA-4169-A9F4-F9BBC29D8149}">
      <dgm:prSet/>
      <dgm:spPr/>
      <dgm:t>
        <a:bodyPr/>
        <a:lstStyle/>
        <a:p>
          <a:endParaRPr lang="en-US"/>
        </a:p>
      </dgm:t>
    </dgm:pt>
    <dgm:pt modelId="{9CE0B64A-02E2-4705-806B-1396691CC164}">
      <dgm:prSet/>
      <dgm:spPr/>
      <dgm:t>
        <a:bodyPr/>
        <a:lstStyle/>
        <a:p>
          <a:r>
            <a:rPr lang="en-US" dirty="0"/>
            <a:t>Aligns with NAR’s 2026–2028 Strategic Plan and a more proactive legal strategy</a:t>
          </a:r>
        </a:p>
      </dgm:t>
    </dgm:pt>
    <dgm:pt modelId="{A35B38F4-926E-4E7A-9B70-B0A5DDEA4AE0}" type="parTrans" cxnId="{F11B6EA4-2DE2-44F7-8FBB-799A4B35C516}">
      <dgm:prSet/>
      <dgm:spPr/>
      <dgm:t>
        <a:bodyPr/>
        <a:lstStyle/>
        <a:p>
          <a:endParaRPr lang="en-US"/>
        </a:p>
      </dgm:t>
    </dgm:pt>
    <dgm:pt modelId="{12471432-F11C-4843-BD58-8B79731DDCB6}" type="sibTrans" cxnId="{F11B6EA4-2DE2-44F7-8FBB-799A4B35C516}">
      <dgm:prSet/>
      <dgm:spPr/>
      <dgm:t>
        <a:bodyPr/>
        <a:lstStyle/>
        <a:p>
          <a:endParaRPr lang="en-US"/>
        </a:p>
      </dgm:t>
    </dgm:pt>
    <dgm:pt modelId="{F78BF224-828E-4177-851D-CCC8973DC09C}">
      <dgm:prSet/>
      <dgm:spPr/>
      <dgm:t>
        <a:bodyPr/>
        <a:lstStyle/>
        <a:p>
          <a:r>
            <a:rPr lang="en-US" dirty="0"/>
            <a:t>Resolves claims early to avoid significant potential liability</a:t>
          </a:r>
        </a:p>
      </dgm:t>
    </dgm:pt>
    <dgm:pt modelId="{810BD356-E012-49DF-A722-3406B25D26C6}" type="parTrans" cxnId="{C7B8A6D9-70B4-4D00-9E91-09BE1F365C80}">
      <dgm:prSet/>
      <dgm:spPr/>
      <dgm:t>
        <a:bodyPr/>
        <a:lstStyle/>
        <a:p>
          <a:endParaRPr lang="en-US"/>
        </a:p>
      </dgm:t>
    </dgm:pt>
    <dgm:pt modelId="{6058E1BC-AD38-45B0-B57B-8E5063BF08FF}" type="sibTrans" cxnId="{C7B8A6D9-70B4-4D00-9E91-09BE1F365C80}">
      <dgm:prSet/>
      <dgm:spPr/>
      <dgm:t>
        <a:bodyPr/>
        <a:lstStyle/>
        <a:p>
          <a:endParaRPr lang="en-US"/>
        </a:p>
      </dgm:t>
    </dgm:pt>
    <dgm:pt modelId="{FCBDC43D-7840-4F7A-A6C9-ACA1E3377B1F}">
      <dgm:prSet/>
      <dgm:spPr/>
      <dgm:t>
        <a:bodyPr/>
        <a:lstStyle/>
        <a:p>
          <a:r>
            <a:rPr lang="en-US" dirty="0"/>
            <a:t>Reflects a move toward certainty and risk mitigation for members and associations</a:t>
          </a:r>
        </a:p>
      </dgm:t>
    </dgm:pt>
    <dgm:pt modelId="{B479061B-D9AD-4236-9185-4D66441D1EBF}" type="parTrans" cxnId="{D5C7F7E4-C050-435A-90B9-C92C5A34C9B8}">
      <dgm:prSet/>
      <dgm:spPr/>
      <dgm:t>
        <a:bodyPr/>
        <a:lstStyle/>
        <a:p>
          <a:endParaRPr lang="en-US"/>
        </a:p>
      </dgm:t>
    </dgm:pt>
    <dgm:pt modelId="{54301C71-F5E7-42C6-AF8E-523CCFD25F3F}" type="sibTrans" cxnId="{D5C7F7E4-C050-435A-90B9-C92C5A34C9B8}">
      <dgm:prSet/>
      <dgm:spPr/>
      <dgm:t>
        <a:bodyPr/>
        <a:lstStyle/>
        <a:p>
          <a:endParaRPr lang="en-US"/>
        </a:p>
      </dgm:t>
    </dgm:pt>
    <dgm:pt modelId="{B6E3DB06-A0DD-8A4F-98C3-00ED71580136}" type="pres">
      <dgm:prSet presAssocID="{0410D1C2-C830-42BA-B281-CB3AA11925D7}" presName="hierChild1" presStyleCnt="0">
        <dgm:presLayoutVars>
          <dgm:chPref val="1"/>
          <dgm:dir/>
          <dgm:animOne val="branch"/>
          <dgm:animLvl val="lvl"/>
          <dgm:resizeHandles/>
        </dgm:presLayoutVars>
      </dgm:prSet>
      <dgm:spPr/>
    </dgm:pt>
    <dgm:pt modelId="{81E9948F-F695-0948-897A-888AFAD1966D}" type="pres">
      <dgm:prSet presAssocID="{5E050EE1-827D-4443-9FCD-F05A085F0A49}" presName="hierRoot1" presStyleCnt="0"/>
      <dgm:spPr/>
    </dgm:pt>
    <dgm:pt modelId="{444954BB-4B8E-1A45-B6CE-C8AB7092F8A7}" type="pres">
      <dgm:prSet presAssocID="{5E050EE1-827D-4443-9FCD-F05A085F0A49}" presName="composite" presStyleCnt="0"/>
      <dgm:spPr/>
    </dgm:pt>
    <dgm:pt modelId="{9688C474-2C5F-214D-BD1C-055AB34C0FB0}" type="pres">
      <dgm:prSet presAssocID="{5E050EE1-827D-4443-9FCD-F05A085F0A49}" presName="background" presStyleLbl="node0" presStyleIdx="0" presStyleCnt="4"/>
      <dgm:spPr/>
    </dgm:pt>
    <dgm:pt modelId="{DDD9FDCA-4058-1044-AF9A-CF1F7E9E985A}" type="pres">
      <dgm:prSet presAssocID="{5E050EE1-827D-4443-9FCD-F05A085F0A49}" presName="text" presStyleLbl="fgAcc0" presStyleIdx="0" presStyleCnt="4">
        <dgm:presLayoutVars>
          <dgm:chPref val="3"/>
        </dgm:presLayoutVars>
      </dgm:prSet>
      <dgm:spPr/>
    </dgm:pt>
    <dgm:pt modelId="{60E3171B-18D6-2B4C-B2B0-CC79085124A5}" type="pres">
      <dgm:prSet presAssocID="{5E050EE1-827D-4443-9FCD-F05A085F0A49}" presName="hierChild2" presStyleCnt="0"/>
      <dgm:spPr/>
    </dgm:pt>
    <dgm:pt modelId="{4923D380-A7A2-8842-BBF0-BB021987E3B5}" type="pres">
      <dgm:prSet presAssocID="{9CE0B64A-02E2-4705-806B-1396691CC164}" presName="hierRoot1" presStyleCnt="0"/>
      <dgm:spPr/>
    </dgm:pt>
    <dgm:pt modelId="{63807ECF-F201-2544-8628-26AAF8527517}" type="pres">
      <dgm:prSet presAssocID="{9CE0B64A-02E2-4705-806B-1396691CC164}" presName="composite" presStyleCnt="0"/>
      <dgm:spPr/>
    </dgm:pt>
    <dgm:pt modelId="{301F940A-4DE6-F34D-8FC7-76A6FDE27F74}" type="pres">
      <dgm:prSet presAssocID="{9CE0B64A-02E2-4705-806B-1396691CC164}" presName="background" presStyleLbl="node0" presStyleIdx="1" presStyleCnt="4"/>
      <dgm:spPr/>
    </dgm:pt>
    <dgm:pt modelId="{07FF8026-4214-3343-A07B-E486FD8B94D2}" type="pres">
      <dgm:prSet presAssocID="{9CE0B64A-02E2-4705-806B-1396691CC164}" presName="text" presStyleLbl="fgAcc0" presStyleIdx="1" presStyleCnt="4">
        <dgm:presLayoutVars>
          <dgm:chPref val="3"/>
        </dgm:presLayoutVars>
      </dgm:prSet>
      <dgm:spPr/>
    </dgm:pt>
    <dgm:pt modelId="{1FA106BA-C0C8-904D-B8C1-51C9B33387AC}" type="pres">
      <dgm:prSet presAssocID="{9CE0B64A-02E2-4705-806B-1396691CC164}" presName="hierChild2" presStyleCnt="0"/>
      <dgm:spPr/>
    </dgm:pt>
    <dgm:pt modelId="{9E9036FB-BEB6-C54D-AD46-8CA353E97CEC}" type="pres">
      <dgm:prSet presAssocID="{F78BF224-828E-4177-851D-CCC8973DC09C}" presName="hierRoot1" presStyleCnt="0"/>
      <dgm:spPr/>
    </dgm:pt>
    <dgm:pt modelId="{A2A60536-3F46-FE48-8EC7-E73E78AE0020}" type="pres">
      <dgm:prSet presAssocID="{F78BF224-828E-4177-851D-CCC8973DC09C}" presName="composite" presStyleCnt="0"/>
      <dgm:spPr/>
    </dgm:pt>
    <dgm:pt modelId="{4A949A77-491F-0D46-B4F2-F8968DE47189}" type="pres">
      <dgm:prSet presAssocID="{F78BF224-828E-4177-851D-CCC8973DC09C}" presName="background" presStyleLbl="node0" presStyleIdx="2" presStyleCnt="4"/>
      <dgm:spPr/>
    </dgm:pt>
    <dgm:pt modelId="{DBB67BE5-F673-8241-A1AE-9CD404ED043A}" type="pres">
      <dgm:prSet presAssocID="{F78BF224-828E-4177-851D-CCC8973DC09C}" presName="text" presStyleLbl="fgAcc0" presStyleIdx="2" presStyleCnt="4">
        <dgm:presLayoutVars>
          <dgm:chPref val="3"/>
        </dgm:presLayoutVars>
      </dgm:prSet>
      <dgm:spPr/>
    </dgm:pt>
    <dgm:pt modelId="{01A3FE36-6322-E445-8AB6-E5B9F7ED29C3}" type="pres">
      <dgm:prSet presAssocID="{F78BF224-828E-4177-851D-CCC8973DC09C}" presName="hierChild2" presStyleCnt="0"/>
      <dgm:spPr/>
    </dgm:pt>
    <dgm:pt modelId="{595880A2-6987-8B49-B5B9-CBE7E67A7EC9}" type="pres">
      <dgm:prSet presAssocID="{FCBDC43D-7840-4F7A-A6C9-ACA1E3377B1F}" presName="hierRoot1" presStyleCnt="0"/>
      <dgm:spPr/>
    </dgm:pt>
    <dgm:pt modelId="{37C15AB1-02EC-7A4F-BDEF-398BF7015D0F}" type="pres">
      <dgm:prSet presAssocID="{FCBDC43D-7840-4F7A-A6C9-ACA1E3377B1F}" presName="composite" presStyleCnt="0"/>
      <dgm:spPr/>
    </dgm:pt>
    <dgm:pt modelId="{A9E5E849-5AC7-CC40-A3A3-CF1360C04599}" type="pres">
      <dgm:prSet presAssocID="{FCBDC43D-7840-4F7A-A6C9-ACA1E3377B1F}" presName="background" presStyleLbl="node0" presStyleIdx="3" presStyleCnt="4"/>
      <dgm:spPr/>
    </dgm:pt>
    <dgm:pt modelId="{8BF90951-3738-D24D-98D5-89BA1EFCD244}" type="pres">
      <dgm:prSet presAssocID="{FCBDC43D-7840-4F7A-A6C9-ACA1E3377B1F}" presName="text" presStyleLbl="fgAcc0" presStyleIdx="3" presStyleCnt="4">
        <dgm:presLayoutVars>
          <dgm:chPref val="3"/>
        </dgm:presLayoutVars>
      </dgm:prSet>
      <dgm:spPr/>
    </dgm:pt>
    <dgm:pt modelId="{39D0490A-A4F5-4440-952F-C87AF41CF3C6}" type="pres">
      <dgm:prSet presAssocID="{FCBDC43D-7840-4F7A-A6C9-ACA1E3377B1F}" presName="hierChild2" presStyleCnt="0"/>
      <dgm:spPr/>
    </dgm:pt>
  </dgm:ptLst>
  <dgm:cxnLst>
    <dgm:cxn modelId="{D2AA7226-D79E-314C-93A7-73060E787DAC}" type="presOf" srcId="{9CE0B64A-02E2-4705-806B-1396691CC164}" destId="{07FF8026-4214-3343-A07B-E486FD8B94D2}" srcOrd="0" destOrd="0" presId="urn:microsoft.com/office/officeart/2005/8/layout/hierarchy1"/>
    <dgm:cxn modelId="{F0060244-23BC-504D-9DC2-F1A03B9E3979}" type="presOf" srcId="{FCBDC43D-7840-4F7A-A6C9-ACA1E3377B1F}" destId="{8BF90951-3738-D24D-98D5-89BA1EFCD244}" srcOrd="0" destOrd="0" presId="urn:microsoft.com/office/officeart/2005/8/layout/hierarchy1"/>
    <dgm:cxn modelId="{05BC1A63-30D6-8642-89D3-41EA439496D7}" type="presOf" srcId="{0410D1C2-C830-42BA-B281-CB3AA11925D7}" destId="{B6E3DB06-A0DD-8A4F-98C3-00ED71580136}" srcOrd="0" destOrd="0" presId="urn:microsoft.com/office/officeart/2005/8/layout/hierarchy1"/>
    <dgm:cxn modelId="{F11B6EA4-2DE2-44F7-8FBB-799A4B35C516}" srcId="{0410D1C2-C830-42BA-B281-CB3AA11925D7}" destId="{9CE0B64A-02E2-4705-806B-1396691CC164}" srcOrd="1" destOrd="0" parTransId="{A35B38F4-926E-4E7A-9B70-B0A5DDEA4AE0}" sibTransId="{12471432-F11C-4843-BD58-8B79731DDCB6}"/>
    <dgm:cxn modelId="{35560EBD-8462-BC4C-B8BC-35D08A5BFA70}" type="presOf" srcId="{F78BF224-828E-4177-851D-CCC8973DC09C}" destId="{DBB67BE5-F673-8241-A1AE-9CD404ED043A}" srcOrd="0" destOrd="0" presId="urn:microsoft.com/office/officeart/2005/8/layout/hierarchy1"/>
    <dgm:cxn modelId="{C7B8A6D9-70B4-4D00-9E91-09BE1F365C80}" srcId="{0410D1C2-C830-42BA-B281-CB3AA11925D7}" destId="{F78BF224-828E-4177-851D-CCC8973DC09C}" srcOrd="2" destOrd="0" parTransId="{810BD356-E012-49DF-A722-3406B25D26C6}" sibTransId="{6058E1BC-AD38-45B0-B57B-8E5063BF08FF}"/>
    <dgm:cxn modelId="{D5C7F7E4-C050-435A-90B9-C92C5A34C9B8}" srcId="{0410D1C2-C830-42BA-B281-CB3AA11925D7}" destId="{FCBDC43D-7840-4F7A-A6C9-ACA1E3377B1F}" srcOrd="3" destOrd="0" parTransId="{B479061B-D9AD-4236-9185-4D66441D1EBF}" sibTransId="{54301C71-F5E7-42C6-AF8E-523CCFD25F3F}"/>
    <dgm:cxn modelId="{1B01A9F0-6FBA-4169-A9F4-F9BBC29D8149}" srcId="{0410D1C2-C830-42BA-B281-CB3AA11925D7}" destId="{5E050EE1-827D-4443-9FCD-F05A085F0A49}" srcOrd="0" destOrd="0" parTransId="{E4557037-E8D8-40D1-BDF3-E2E746EACD4D}" sibTransId="{CD2EEEF7-F75F-452B-8051-34D57238D784}"/>
    <dgm:cxn modelId="{7B49C7F8-D2B0-7D48-86D6-73241EFD40B8}" type="presOf" srcId="{5E050EE1-827D-4443-9FCD-F05A085F0A49}" destId="{DDD9FDCA-4058-1044-AF9A-CF1F7E9E985A}" srcOrd="0" destOrd="0" presId="urn:microsoft.com/office/officeart/2005/8/layout/hierarchy1"/>
    <dgm:cxn modelId="{467DEC97-DA8E-1448-B4C3-98FD03E93297}" type="presParOf" srcId="{B6E3DB06-A0DD-8A4F-98C3-00ED71580136}" destId="{81E9948F-F695-0948-897A-888AFAD1966D}" srcOrd="0" destOrd="0" presId="urn:microsoft.com/office/officeart/2005/8/layout/hierarchy1"/>
    <dgm:cxn modelId="{078DAB02-C322-244F-810F-30A9406EB672}" type="presParOf" srcId="{81E9948F-F695-0948-897A-888AFAD1966D}" destId="{444954BB-4B8E-1A45-B6CE-C8AB7092F8A7}" srcOrd="0" destOrd="0" presId="urn:microsoft.com/office/officeart/2005/8/layout/hierarchy1"/>
    <dgm:cxn modelId="{46EB63E0-D50F-414C-9265-A9A3FDDC6D17}" type="presParOf" srcId="{444954BB-4B8E-1A45-B6CE-C8AB7092F8A7}" destId="{9688C474-2C5F-214D-BD1C-055AB34C0FB0}" srcOrd="0" destOrd="0" presId="urn:microsoft.com/office/officeart/2005/8/layout/hierarchy1"/>
    <dgm:cxn modelId="{E49A036C-38FE-EC44-BB0F-811ECDAA18AE}" type="presParOf" srcId="{444954BB-4B8E-1A45-B6CE-C8AB7092F8A7}" destId="{DDD9FDCA-4058-1044-AF9A-CF1F7E9E985A}" srcOrd="1" destOrd="0" presId="urn:microsoft.com/office/officeart/2005/8/layout/hierarchy1"/>
    <dgm:cxn modelId="{A87ABBB9-DF46-9646-A21B-5BB4BC21F5B8}" type="presParOf" srcId="{81E9948F-F695-0948-897A-888AFAD1966D}" destId="{60E3171B-18D6-2B4C-B2B0-CC79085124A5}" srcOrd="1" destOrd="0" presId="urn:microsoft.com/office/officeart/2005/8/layout/hierarchy1"/>
    <dgm:cxn modelId="{C13B1121-E88F-2745-BB71-353318114DD2}" type="presParOf" srcId="{B6E3DB06-A0DD-8A4F-98C3-00ED71580136}" destId="{4923D380-A7A2-8842-BBF0-BB021987E3B5}" srcOrd="1" destOrd="0" presId="urn:microsoft.com/office/officeart/2005/8/layout/hierarchy1"/>
    <dgm:cxn modelId="{4FEFAA14-7F47-8E47-A3D8-D996307FD484}" type="presParOf" srcId="{4923D380-A7A2-8842-BBF0-BB021987E3B5}" destId="{63807ECF-F201-2544-8628-26AAF8527517}" srcOrd="0" destOrd="0" presId="urn:microsoft.com/office/officeart/2005/8/layout/hierarchy1"/>
    <dgm:cxn modelId="{040B5BEC-4C57-474E-A02A-D1F072919D11}" type="presParOf" srcId="{63807ECF-F201-2544-8628-26AAF8527517}" destId="{301F940A-4DE6-F34D-8FC7-76A6FDE27F74}" srcOrd="0" destOrd="0" presId="urn:microsoft.com/office/officeart/2005/8/layout/hierarchy1"/>
    <dgm:cxn modelId="{674362C9-D194-6C45-AE75-505CD6D99DEB}" type="presParOf" srcId="{63807ECF-F201-2544-8628-26AAF8527517}" destId="{07FF8026-4214-3343-A07B-E486FD8B94D2}" srcOrd="1" destOrd="0" presId="urn:microsoft.com/office/officeart/2005/8/layout/hierarchy1"/>
    <dgm:cxn modelId="{E1477CDF-9A7D-A343-8C58-7E5E66841D8B}" type="presParOf" srcId="{4923D380-A7A2-8842-BBF0-BB021987E3B5}" destId="{1FA106BA-C0C8-904D-B8C1-51C9B33387AC}" srcOrd="1" destOrd="0" presId="urn:microsoft.com/office/officeart/2005/8/layout/hierarchy1"/>
    <dgm:cxn modelId="{CF40979F-0B4F-504F-A06C-EEB74EE047D8}" type="presParOf" srcId="{B6E3DB06-A0DD-8A4F-98C3-00ED71580136}" destId="{9E9036FB-BEB6-C54D-AD46-8CA353E97CEC}" srcOrd="2" destOrd="0" presId="urn:microsoft.com/office/officeart/2005/8/layout/hierarchy1"/>
    <dgm:cxn modelId="{302E9C7D-9C7D-F643-9068-862F72AAD180}" type="presParOf" srcId="{9E9036FB-BEB6-C54D-AD46-8CA353E97CEC}" destId="{A2A60536-3F46-FE48-8EC7-E73E78AE0020}" srcOrd="0" destOrd="0" presId="urn:microsoft.com/office/officeart/2005/8/layout/hierarchy1"/>
    <dgm:cxn modelId="{90F605D7-9BD7-3541-B54E-E91D1B5E8051}" type="presParOf" srcId="{A2A60536-3F46-FE48-8EC7-E73E78AE0020}" destId="{4A949A77-491F-0D46-B4F2-F8968DE47189}" srcOrd="0" destOrd="0" presId="urn:microsoft.com/office/officeart/2005/8/layout/hierarchy1"/>
    <dgm:cxn modelId="{7ABD0AFF-B032-164E-879C-3064EEBE83FF}" type="presParOf" srcId="{A2A60536-3F46-FE48-8EC7-E73E78AE0020}" destId="{DBB67BE5-F673-8241-A1AE-9CD404ED043A}" srcOrd="1" destOrd="0" presId="urn:microsoft.com/office/officeart/2005/8/layout/hierarchy1"/>
    <dgm:cxn modelId="{A5114732-69C5-5C44-B86B-D52D7A63E1AD}" type="presParOf" srcId="{9E9036FB-BEB6-C54D-AD46-8CA353E97CEC}" destId="{01A3FE36-6322-E445-8AB6-E5B9F7ED29C3}" srcOrd="1" destOrd="0" presId="urn:microsoft.com/office/officeart/2005/8/layout/hierarchy1"/>
    <dgm:cxn modelId="{94B1C80F-F4CF-AB48-A624-EC0B3451FFC7}" type="presParOf" srcId="{B6E3DB06-A0DD-8A4F-98C3-00ED71580136}" destId="{595880A2-6987-8B49-B5B9-CBE7E67A7EC9}" srcOrd="3" destOrd="0" presId="urn:microsoft.com/office/officeart/2005/8/layout/hierarchy1"/>
    <dgm:cxn modelId="{CF8F03C3-5FB9-6642-B2AC-591524551680}" type="presParOf" srcId="{595880A2-6987-8B49-B5B9-CBE7E67A7EC9}" destId="{37C15AB1-02EC-7A4F-BDEF-398BF7015D0F}" srcOrd="0" destOrd="0" presId="urn:microsoft.com/office/officeart/2005/8/layout/hierarchy1"/>
    <dgm:cxn modelId="{0151371D-EA5E-E340-A177-9B57D52E6DE9}" type="presParOf" srcId="{37C15AB1-02EC-7A4F-BDEF-398BF7015D0F}" destId="{A9E5E849-5AC7-CC40-A3A3-CF1360C04599}" srcOrd="0" destOrd="0" presId="urn:microsoft.com/office/officeart/2005/8/layout/hierarchy1"/>
    <dgm:cxn modelId="{F406394C-6049-4A41-BAB5-29B55E1F4456}" type="presParOf" srcId="{37C15AB1-02EC-7A4F-BDEF-398BF7015D0F}" destId="{8BF90951-3738-D24D-98D5-89BA1EFCD244}" srcOrd="1" destOrd="0" presId="urn:microsoft.com/office/officeart/2005/8/layout/hierarchy1"/>
    <dgm:cxn modelId="{05BFDEE7-E093-7B4C-9D46-CFED8C1E418D}" type="presParOf" srcId="{595880A2-6987-8B49-B5B9-CBE7E67A7EC9}" destId="{39D0490A-A4F5-4440-952F-C87AF41CF3C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53FF6-371B-4645-AD25-0DB41BE9F92A}">
      <dsp:nvSpPr>
        <dsp:cNvPr id="0" name=""/>
        <dsp:cNvSpPr/>
      </dsp:nvSpPr>
      <dsp:spPr>
        <a:xfrm>
          <a:off x="752566" y="515563"/>
          <a:ext cx="1066720" cy="10667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7A2796-C1C4-457E-B0AC-B50D21DDC5FF}">
      <dsp:nvSpPr>
        <dsp:cNvPr id="0" name=""/>
        <dsp:cNvSpPr/>
      </dsp:nvSpPr>
      <dsp:spPr>
        <a:xfrm>
          <a:off x="100682" y="1981341"/>
          <a:ext cx="2370489"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Trebuchet MS" panose="020B0703020202090204" pitchFamily="34" charset="0"/>
            </a:rPr>
            <a:t>Access to Legal Tips </a:t>
          </a:r>
        </a:p>
      </dsp:txBody>
      <dsp:txXfrm>
        <a:off x="100682" y="1981341"/>
        <a:ext cx="2370489" cy="1192500"/>
      </dsp:txXfrm>
    </dsp:sp>
    <dsp:sp modelId="{386CD2D0-806D-4372-BFE4-3142B1311A94}">
      <dsp:nvSpPr>
        <dsp:cNvPr id="0" name=""/>
        <dsp:cNvSpPr/>
      </dsp:nvSpPr>
      <dsp:spPr>
        <a:xfrm>
          <a:off x="3537891" y="515563"/>
          <a:ext cx="1066720" cy="10667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A3361B-094E-4000-9370-8630620300AB}">
      <dsp:nvSpPr>
        <dsp:cNvPr id="0" name=""/>
        <dsp:cNvSpPr/>
      </dsp:nvSpPr>
      <dsp:spPr>
        <a:xfrm>
          <a:off x="2886007" y="1981341"/>
          <a:ext cx="2370489"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Trebuchet MS" panose="020B0703020202090204" pitchFamily="34" charset="0"/>
            </a:rPr>
            <a:t>Documents on Demand with Required Disclosures &amp; Notices</a:t>
          </a:r>
        </a:p>
      </dsp:txBody>
      <dsp:txXfrm>
        <a:off x="2886007" y="1981341"/>
        <a:ext cx="2370489" cy="1192500"/>
      </dsp:txXfrm>
    </dsp:sp>
    <dsp:sp modelId="{6AE1C622-4BD5-4B77-9DE6-F6832F6249DC}">
      <dsp:nvSpPr>
        <dsp:cNvPr id="0" name=""/>
        <dsp:cNvSpPr/>
      </dsp:nvSpPr>
      <dsp:spPr>
        <a:xfrm>
          <a:off x="6323216" y="515563"/>
          <a:ext cx="1066720" cy="10667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FC8411-B234-4C50-A6B5-1D05B4245F4B}">
      <dsp:nvSpPr>
        <dsp:cNvPr id="0" name=""/>
        <dsp:cNvSpPr/>
      </dsp:nvSpPr>
      <dsp:spPr>
        <a:xfrm>
          <a:off x="5671332" y="1981341"/>
          <a:ext cx="2370489"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Trebuchet MS" panose="020B0703020202090204" pitchFamily="34" charset="0"/>
            </a:rPr>
            <a:t>Dispute Resolution Center</a:t>
          </a:r>
        </a:p>
      </dsp:txBody>
      <dsp:txXfrm>
        <a:off x="5671332" y="1981341"/>
        <a:ext cx="2370489" cy="1192500"/>
      </dsp:txXfrm>
    </dsp:sp>
    <dsp:sp modelId="{CF9F7A72-9482-428F-92F5-C7057EBCCD07}">
      <dsp:nvSpPr>
        <dsp:cNvPr id="0" name=""/>
        <dsp:cNvSpPr/>
      </dsp:nvSpPr>
      <dsp:spPr>
        <a:xfrm>
          <a:off x="9108541" y="515563"/>
          <a:ext cx="1066720" cy="10667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B666D4-0668-4AA6-8E5C-2C37B9E9EDAF}">
      <dsp:nvSpPr>
        <dsp:cNvPr id="0" name=""/>
        <dsp:cNvSpPr/>
      </dsp:nvSpPr>
      <dsp:spPr>
        <a:xfrm>
          <a:off x="8456657" y="1981341"/>
          <a:ext cx="2370489"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Trebuchet MS" panose="020B0703020202090204" pitchFamily="34" charset="0"/>
            </a:rPr>
            <a:t>Educational Materials for You and Your Clients</a:t>
          </a:r>
        </a:p>
      </dsp:txBody>
      <dsp:txXfrm>
        <a:off x="8456657" y="1981341"/>
        <a:ext cx="2370489" cy="119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4C49B-2D2D-5440-96A2-324DE78B615A}">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9B36A-DCB6-9A41-8E5B-225144281D59}">
      <dsp:nvSpPr>
        <dsp:cNvPr id="0" name=""/>
        <dsp:cNvSpPr/>
      </dsp:nvSpPr>
      <dsp:spPr>
        <a:xfrm>
          <a:off x="0" y="2209"/>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OneKey MLS no longer mandates offer-acknowledgment process with specific time periods.</a:t>
          </a:r>
        </a:p>
      </dsp:txBody>
      <dsp:txXfrm>
        <a:off x="0" y="2209"/>
        <a:ext cx="8229600" cy="1507181"/>
      </dsp:txXfrm>
    </dsp:sp>
    <dsp:sp modelId="{21BD399C-37AB-3346-9208-603ECD260F14}">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74F59-3BCF-4B48-B128-012D68750B7A}">
      <dsp:nvSpPr>
        <dsp:cNvPr id="0" name=""/>
        <dsp:cNvSpPr/>
      </dsp:nvSpPr>
      <dsp:spPr>
        <a:xfrm>
          <a:off x="0" y="1509390"/>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No longer a rule allowing cooperating brokers to participate in the presentation of an offer.</a:t>
          </a:r>
        </a:p>
      </dsp:txBody>
      <dsp:txXfrm>
        <a:off x="0" y="1509390"/>
        <a:ext cx="8229600" cy="1507181"/>
      </dsp:txXfrm>
    </dsp:sp>
    <dsp:sp modelId="{A98EA58F-CD11-044D-AEEC-353D329FE39E}">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14C0AF-98CE-4044-BB3E-2AA0C30B4AE3}">
      <dsp:nvSpPr>
        <dsp:cNvPr id="0" name=""/>
        <dsp:cNvSpPr/>
      </dsp:nvSpPr>
      <dsp:spPr>
        <a:xfrm>
          <a:off x="0" y="3016572"/>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No longer a rule requiring seller to sign a specific MLS Offer Acknowledgement Form or the listing broker to provide a sworn declaration that an offer was presented</a:t>
          </a:r>
        </a:p>
      </dsp:txBody>
      <dsp:txXfrm>
        <a:off x="0" y="3016572"/>
        <a:ext cx="8229600" cy="1507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AAB01-C428-E14D-BC85-751A00DB648C}">
      <dsp:nvSpPr>
        <dsp:cNvPr id="0" name=""/>
        <dsp:cNvSpPr/>
      </dsp:nvSpPr>
      <dsp:spPr>
        <a:xfrm>
          <a:off x="0" y="0"/>
          <a:ext cx="4572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DA0542-9652-9847-99D8-08AC12BB35F4}">
      <dsp:nvSpPr>
        <dsp:cNvPr id="0" name=""/>
        <dsp:cNvSpPr/>
      </dsp:nvSpPr>
      <dsp:spPr>
        <a:xfrm>
          <a:off x="0" y="0"/>
          <a:ext cx="45720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100000"/>
            </a:lnSpc>
            <a:spcBef>
              <a:spcPct val="0"/>
            </a:spcBef>
            <a:spcAft>
              <a:spcPct val="35000"/>
            </a:spcAft>
            <a:buNone/>
          </a:pPr>
          <a:r>
            <a:rPr lang="en-US" sz="3300" kern="1200" dirty="0"/>
            <a:t>Legal Tip: 'Your Ethical Obligations When Presenting Offers’</a:t>
          </a:r>
        </a:p>
      </dsp:txBody>
      <dsp:txXfrm>
        <a:off x="0" y="0"/>
        <a:ext cx="4572000" cy="2262981"/>
      </dsp:txXfrm>
    </dsp:sp>
    <dsp:sp modelId="{027DF079-564B-6649-B251-59E8C6ADD3F9}">
      <dsp:nvSpPr>
        <dsp:cNvPr id="0" name=""/>
        <dsp:cNvSpPr/>
      </dsp:nvSpPr>
      <dsp:spPr>
        <a:xfrm>
          <a:off x="0" y="2262981"/>
          <a:ext cx="4572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DBF4B-F0C4-5046-AA22-CD4CF3D2FF63}">
      <dsp:nvSpPr>
        <dsp:cNvPr id="0" name=""/>
        <dsp:cNvSpPr/>
      </dsp:nvSpPr>
      <dsp:spPr>
        <a:xfrm>
          <a:off x="0" y="2262981"/>
          <a:ext cx="45720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100000"/>
            </a:lnSpc>
            <a:spcBef>
              <a:spcPct val="0"/>
            </a:spcBef>
            <a:spcAft>
              <a:spcPct val="35000"/>
            </a:spcAft>
            <a:buNone/>
          </a:pPr>
          <a:r>
            <a:rPr lang="en-US" sz="3300" kern="1200" dirty="0"/>
            <a:t>NYSAR Affirmation Request Form</a:t>
          </a:r>
        </a:p>
      </dsp:txBody>
      <dsp:txXfrm>
        <a:off x="0" y="2262981"/>
        <a:ext cx="4572000" cy="22629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277D8-2DD9-E040-91A0-FBD18761942C}">
      <dsp:nvSpPr>
        <dsp:cNvPr id="0" name=""/>
        <dsp:cNvSpPr/>
      </dsp:nvSpPr>
      <dsp:spPr>
        <a:xfrm>
          <a:off x="0" y="706671"/>
          <a:ext cx="3073451" cy="19516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CBDFC5-FC2E-3A46-9AC5-4843E6E2047E}">
      <dsp:nvSpPr>
        <dsp:cNvPr id="0" name=""/>
        <dsp:cNvSpPr/>
      </dsp:nvSpPr>
      <dsp:spPr>
        <a:xfrm>
          <a:off x="341494" y="1031091"/>
          <a:ext cx="3073451" cy="195164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 limited, temporary status</a:t>
          </a:r>
        </a:p>
      </dsp:txBody>
      <dsp:txXfrm>
        <a:off x="398656" y="1088253"/>
        <a:ext cx="2959127" cy="1837317"/>
      </dsp:txXfrm>
    </dsp:sp>
    <dsp:sp modelId="{8829C3B8-FB85-BE48-9345-F719A4B62A78}">
      <dsp:nvSpPr>
        <dsp:cNvPr id="0" name=""/>
        <dsp:cNvSpPr/>
      </dsp:nvSpPr>
      <dsp:spPr>
        <a:xfrm>
          <a:off x="3756441" y="706671"/>
          <a:ext cx="3073451" cy="19516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AECF40-C07A-FF45-A85C-CF9325373799}">
      <dsp:nvSpPr>
        <dsp:cNvPr id="0" name=""/>
        <dsp:cNvSpPr/>
      </dsp:nvSpPr>
      <dsp:spPr>
        <a:xfrm>
          <a:off x="4097935" y="1031091"/>
          <a:ext cx="3073451" cy="195164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Used before full market exposure</a:t>
          </a:r>
        </a:p>
      </dsp:txBody>
      <dsp:txXfrm>
        <a:off x="4155097" y="1088253"/>
        <a:ext cx="2959127" cy="1837317"/>
      </dsp:txXfrm>
    </dsp:sp>
    <dsp:sp modelId="{0EF958C6-851C-4E47-B622-88F843FBB40C}">
      <dsp:nvSpPr>
        <dsp:cNvPr id="0" name=""/>
        <dsp:cNvSpPr/>
      </dsp:nvSpPr>
      <dsp:spPr>
        <a:xfrm>
          <a:off x="7512882" y="706671"/>
          <a:ext cx="3073451" cy="19516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C60102-51C4-4B46-AA7D-1B3AB20AFCFA}">
      <dsp:nvSpPr>
        <dsp:cNvPr id="0" name=""/>
        <dsp:cNvSpPr/>
      </dsp:nvSpPr>
      <dsp:spPr>
        <a:xfrm>
          <a:off x="7854377" y="1031091"/>
          <a:ext cx="3073451" cy="195164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Often misunderstood and misused</a:t>
          </a:r>
        </a:p>
      </dsp:txBody>
      <dsp:txXfrm>
        <a:off x="7911539" y="1088253"/>
        <a:ext cx="2959127" cy="18373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40342-25D9-4CF5-B68F-FCE904B9DF48}">
      <dsp:nvSpPr>
        <dsp:cNvPr id="0" name=""/>
        <dsp:cNvSpPr/>
      </dsp:nvSpPr>
      <dsp:spPr>
        <a:xfrm>
          <a:off x="0" y="3410"/>
          <a:ext cx="6245265" cy="1546673"/>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EF7E7-1272-422B-99B1-08F4D5FEF2AC}">
      <dsp:nvSpPr>
        <dsp:cNvPr id="0" name=""/>
        <dsp:cNvSpPr/>
      </dsp:nvSpPr>
      <dsp:spPr>
        <a:xfrm>
          <a:off x="467868" y="351412"/>
          <a:ext cx="851502" cy="85067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AECD4D-8591-487D-9247-494888436FB5}">
      <dsp:nvSpPr>
        <dsp:cNvPr id="0" name=""/>
        <dsp:cNvSpPr/>
      </dsp:nvSpPr>
      <dsp:spPr>
        <a:xfrm>
          <a:off x="1787239" y="3410"/>
          <a:ext cx="4430501" cy="159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05" tIns="168805" rIns="168805" bIns="168805" numCol="1" spcCol="1270" anchor="ctr" anchorCtr="0">
          <a:noAutofit/>
        </a:bodyPr>
        <a:lstStyle/>
        <a:p>
          <a:pPr marL="0" lvl="0" indent="0" algn="l" defTabSz="977900">
            <a:lnSpc>
              <a:spcPct val="100000"/>
            </a:lnSpc>
            <a:spcBef>
              <a:spcPct val="0"/>
            </a:spcBef>
            <a:spcAft>
              <a:spcPct val="35000"/>
            </a:spcAft>
            <a:buNone/>
          </a:pPr>
          <a:r>
            <a:rPr lang="en-US" sz="2200" kern="1200" dirty="0"/>
            <a:t>Seller must understand that delaying exposure may limit buyer access and affect pricing or competitive bidding. </a:t>
          </a:r>
        </a:p>
      </dsp:txBody>
      <dsp:txXfrm>
        <a:off x="1787239" y="3410"/>
        <a:ext cx="4430501" cy="1595007"/>
      </dsp:txXfrm>
    </dsp:sp>
    <dsp:sp modelId="{E598BA54-AE18-48BD-A79B-55E265F12FCE}">
      <dsp:nvSpPr>
        <dsp:cNvPr id="0" name=""/>
        <dsp:cNvSpPr/>
      </dsp:nvSpPr>
      <dsp:spPr>
        <a:xfrm>
          <a:off x="0" y="1997169"/>
          <a:ext cx="6245265" cy="1546673"/>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2CFDB-A765-4A92-A2BC-3C30A873A523}">
      <dsp:nvSpPr>
        <dsp:cNvPr id="0" name=""/>
        <dsp:cNvSpPr/>
      </dsp:nvSpPr>
      <dsp:spPr>
        <a:xfrm>
          <a:off x="467868" y="2345171"/>
          <a:ext cx="851502" cy="85067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2F84B2-E965-42F8-BB33-04FEC94C836C}">
      <dsp:nvSpPr>
        <dsp:cNvPr id="0" name=""/>
        <dsp:cNvSpPr/>
      </dsp:nvSpPr>
      <dsp:spPr>
        <a:xfrm>
          <a:off x="1787239" y="1997169"/>
          <a:ext cx="4430501" cy="159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05" tIns="168805" rIns="168805" bIns="168805" numCol="1" spcCol="1270" anchor="ctr" anchorCtr="0">
          <a:noAutofit/>
        </a:bodyPr>
        <a:lstStyle/>
        <a:p>
          <a:pPr marL="0" lvl="0" indent="0" algn="l" defTabSz="977900">
            <a:lnSpc>
              <a:spcPct val="100000"/>
            </a:lnSpc>
            <a:spcBef>
              <a:spcPct val="0"/>
            </a:spcBef>
            <a:spcAft>
              <a:spcPct val="35000"/>
            </a:spcAft>
            <a:buNone/>
          </a:pPr>
          <a:r>
            <a:rPr lang="en-US" sz="2200" kern="1200" dirty="0"/>
            <a:t>Consent must be informed and upfront. </a:t>
          </a:r>
        </a:p>
      </dsp:txBody>
      <dsp:txXfrm>
        <a:off x="1787239" y="1997169"/>
        <a:ext cx="4430501" cy="1595007"/>
      </dsp:txXfrm>
    </dsp:sp>
    <dsp:sp modelId="{F5B8D1F3-3774-4359-A969-C0F1644851CD}">
      <dsp:nvSpPr>
        <dsp:cNvPr id="0" name=""/>
        <dsp:cNvSpPr/>
      </dsp:nvSpPr>
      <dsp:spPr>
        <a:xfrm>
          <a:off x="0" y="3990928"/>
          <a:ext cx="6245265" cy="1546673"/>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679C53-3D4F-415E-A587-39F6CF593426}">
      <dsp:nvSpPr>
        <dsp:cNvPr id="0" name=""/>
        <dsp:cNvSpPr/>
      </dsp:nvSpPr>
      <dsp:spPr>
        <a:xfrm>
          <a:off x="467868" y="4338930"/>
          <a:ext cx="851502" cy="850670"/>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D21922-475F-40A0-9979-2CEB3F851383}">
      <dsp:nvSpPr>
        <dsp:cNvPr id="0" name=""/>
        <dsp:cNvSpPr/>
      </dsp:nvSpPr>
      <dsp:spPr>
        <a:xfrm>
          <a:off x="1787239" y="3990928"/>
          <a:ext cx="4430501" cy="159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05" tIns="168805" rIns="168805" bIns="168805" numCol="1" spcCol="1270" anchor="ctr" anchorCtr="0">
          <a:noAutofit/>
        </a:bodyPr>
        <a:lstStyle/>
        <a:p>
          <a:pPr marL="0" lvl="0" indent="0" algn="l" defTabSz="977900">
            <a:lnSpc>
              <a:spcPct val="100000"/>
            </a:lnSpc>
            <a:spcBef>
              <a:spcPct val="0"/>
            </a:spcBef>
            <a:spcAft>
              <a:spcPct val="35000"/>
            </a:spcAft>
            <a:buNone/>
          </a:pPr>
          <a:r>
            <a:rPr lang="en-US" sz="2200" b="1" kern="1200" dirty="0">
              <a:solidFill>
                <a:schemeClr val="accent2"/>
              </a:solidFill>
            </a:rPr>
            <a:t>Sellers should understand potential downsides before choosing this status – not after. </a:t>
          </a:r>
        </a:p>
      </dsp:txBody>
      <dsp:txXfrm>
        <a:off x="1787239" y="3990928"/>
        <a:ext cx="4430501" cy="15950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3ADFF-5A96-3949-B82F-9DD5C4527ABC}">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FBF984-7E0F-AA4A-99FC-526F2B2ED648}">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No showings allowed</a:t>
          </a:r>
        </a:p>
      </dsp:txBody>
      <dsp:txXfrm>
        <a:off x="398656" y="1088253"/>
        <a:ext cx="2959127" cy="1837317"/>
      </dsp:txXfrm>
    </dsp:sp>
    <dsp:sp modelId="{AE160DDE-0F66-7544-BD7B-DA6694BBBD26}">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9C990-9939-E245-BDC5-677C56601AA0}">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Must convert to Active status on the on-market date.</a:t>
          </a:r>
        </a:p>
      </dsp:txBody>
      <dsp:txXfrm>
        <a:off x="4155097" y="1088253"/>
        <a:ext cx="2959127" cy="1837317"/>
      </dsp:txXfrm>
    </dsp:sp>
    <dsp:sp modelId="{4ECFA0C0-6928-C945-B9C0-FCDC1A42E70F}">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0CF460-2EFB-E349-8A12-9E81A512FA58}">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Limited advertising only consistent with OneKey’s rules</a:t>
          </a:r>
        </a:p>
      </dsp:txBody>
      <dsp:txXfrm>
        <a:off x="7911539" y="1088253"/>
        <a:ext cx="2959127" cy="18373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8C474-2C5F-214D-BD1C-055AB34C0FB0}">
      <dsp:nvSpPr>
        <dsp:cNvPr id="0" name=""/>
        <dsp:cNvSpPr/>
      </dsp:nvSpPr>
      <dsp:spPr>
        <a:xfrm>
          <a:off x="3201" y="998291"/>
          <a:ext cx="2285879" cy="145153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9FDCA-4058-1044-AF9A-CF1F7E9E985A}">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Settlement is intended to protect REALTOR® members and the industry</a:t>
          </a:r>
        </a:p>
      </dsp:txBody>
      <dsp:txXfrm>
        <a:off x="299702" y="1282093"/>
        <a:ext cx="2200851" cy="1366505"/>
      </dsp:txXfrm>
    </dsp:sp>
    <dsp:sp modelId="{301F940A-4DE6-F34D-8FC7-76A6FDE27F74}">
      <dsp:nvSpPr>
        <dsp:cNvPr id="0" name=""/>
        <dsp:cNvSpPr/>
      </dsp:nvSpPr>
      <dsp:spPr>
        <a:xfrm>
          <a:off x="2797054" y="998291"/>
          <a:ext cx="2285879" cy="145153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F8026-4214-3343-A07B-E486FD8B94D2}">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Aligns with NAR’s 2026–2028 Strategic Plan and a more proactive legal strategy</a:t>
          </a:r>
        </a:p>
      </dsp:txBody>
      <dsp:txXfrm>
        <a:off x="3093555" y="1282093"/>
        <a:ext cx="2200851" cy="1366505"/>
      </dsp:txXfrm>
    </dsp:sp>
    <dsp:sp modelId="{4A949A77-491F-0D46-B4F2-F8968DE47189}">
      <dsp:nvSpPr>
        <dsp:cNvPr id="0" name=""/>
        <dsp:cNvSpPr/>
      </dsp:nvSpPr>
      <dsp:spPr>
        <a:xfrm>
          <a:off x="5590907" y="998291"/>
          <a:ext cx="2285879" cy="145153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67BE5-F673-8241-A1AE-9CD404ED043A}">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Resolves claims early to avoid significant potential liability</a:t>
          </a:r>
        </a:p>
      </dsp:txBody>
      <dsp:txXfrm>
        <a:off x="5887408" y="1282093"/>
        <a:ext cx="2200851" cy="1366505"/>
      </dsp:txXfrm>
    </dsp:sp>
    <dsp:sp modelId="{A9E5E849-5AC7-CC40-A3A3-CF1360C04599}">
      <dsp:nvSpPr>
        <dsp:cNvPr id="0" name=""/>
        <dsp:cNvSpPr/>
      </dsp:nvSpPr>
      <dsp:spPr>
        <a:xfrm>
          <a:off x="8384760" y="998291"/>
          <a:ext cx="2285879" cy="145153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F90951-3738-D24D-98D5-89BA1EFCD244}">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Reflects a move toward certainty and risk mitigation for members and associations</a:t>
          </a:r>
        </a:p>
      </dsp:txBody>
      <dsp:txXfrm>
        <a:off x="8681261" y="1282093"/>
        <a:ext cx="2200851" cy="136650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54CD7-EA37-5E4E-901A-64E50A44AF5B}" type="datetimeFigureOut">
              <a:rPr lang="en-US" smtClean="0"/>
              <a:t>4/28/26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AB9DF-F897-6140-9391-A26689E6FF85}" type="slidenum">
              <a:rPr lang="en-US" smtClean="0"/>
              <a:t>‹#›</a:t>
            </a:fld>
            <a:endParaRPr lang="en-US" dirty="0"/>
          </a:p>
        </p:txBody>
      </p:sp>
    </p:spTree>
    <p:extLst>
      <p:ext uri="{BB962C8B-B14F-4D97-AF65-F5344CB8AC3E}">
        <p14:creationId xmlns:p14="http://schemas.microsoft.com/office/powerpoint/2010/main" val="70454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1</a:t>
            </a:fld>
            <a:endParaRPr lang="en-US" dirty="0"/>
          </a:p>
        </p:txBody>
      </p:sp>
    </p:spTree>
    <p:extLst>
      <p:ext uri="{BB962C8B-B14F-4D97-AF65-F5344CB8AC3E}">
        <p14:creationId xmlns:p14="http://schemas.microsoft.com/office/powerpoint/2010/main" val="265343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OneKey® MLS recently removed former MLS Rules 405 and 406.</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These rules used to govern </a:t>
            </a:r>
            <a:r>
              <a:rPr lang="en-US" sz="1200" b="0" i="1" kern="1200" dirty="0">
                <a:solidFill>
                  <a:schemeClr val="tx1"/>
                </a:solidFill>
                <a:effectLst/>
                <a:latin typeface="+mn-lt"/>
                <a:ea typeface="+mn-ea"/>
                <a:cs typeface="+mn-cs"/>
              </a:rPr>
              <a:t>how</a:t>
            </a:r>
            <a:r>
              <a:rPr lang="en-US" sz="1200" b="0" i="0" kern="1200" dirty="0">
                <a:solidFill>
                  <a:schemeClr val="tx1"/>
                </a:solidFill>
                <a:effectLst/>
                <a:latin typeface="+mn-lt"/>
                <a:ea typeface="+mn-ea"/>
                <a:cs typeface="+mn-cs"/>
              </a:rPr>
              <a:t> listing brokers documented offer presentation and whether cooperating brokers could participate in the presentation process.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MLS no longer mandates an </a:t>
            </a:r>
            <a:r>
              <a:rPr lang="en-US" dirty="0"/>
              <a:t>offer-acknowledgment process with specific time periods </a:t>
            </a:r>
            <a:r>
              <a:rPr lang="en-US" sz="1200" b="0" i="0" kern="1200" dirty="0">
                <a:solidFill>
                  <a:schemeClr val="tx1"/>
                </a:solidFill>
                <a:effectLst/>
                <a:latin typeface="+mn-lt"/>
                <a:ea typeface="+mn-ea"/>
                <a:cs typeface="+mn-cs"/>
              </a:rPr>
              <a:t>and no longer requires the MLS Offer Acknowledgment Form.</a:t>
            </a:r>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pPr fontAlgn="t"/>
            <a:r>
              <a:rPr lang="en-US" sz="1200" b="0" i="0" kern="1200" dirty="0">
                <a:solidFill>
                  <a:schemeClr val="tx1"/>
                </a:solidFill>
                <a:effectLst/>
                <a:latin typeface="+mn-lt"/>
                <a:ea typeface="+mn-ea"/>
                <a:cs typeface="+mn-cs"/>
              </a:rPr>
              <a:t>Even though the MLS rules were removed, </a:t>
            </a:r>
            <a:r>
              <a:rPr lang="en-US" sz="1200" b="1" i="0" kern="1200" dirty="0">
                <a:solidFill>
                  <a:schemeClr val="tx1"/>
                </a:solidFill>
                <a:effectLst/>
                <a:latin typeface="+mn-lt"/>
                <a:ea typeface="+mn-ea"/>
                <a:cs typeface="+mn-cs"/>
              </a:rPr>
              <a:t>your legal and ethical duties remain the same</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Under the REALTOR® Code of Ethics:</a:t>
            </a:r>
          </a:p>
          <a:p>
            <a:pPr fontAlgn="t"/>
            <a:r>
              <a:rPr lang="en-US" sz="1200" b="1" i="0" kern="1200" dirty="0">
                <a:solidFill>
                  <a:schemeClr val="tx1"/>
                </a:solidFill>
                <a:effectLst/>
                <a:latin typeface="+mn-lt"/>
                <a:ea typeface="+mn-ea"/>
                <a:cs typeface="+mn-cs"/>
              </a:rPr>
              <a:t>Standard of Practice 1‑6</a:t>
            </a:r>
            <a:r>
              <a:rPr lang="en-US" sz="1200" b="0" i="0" kern="1200" dirty="0">
                <a:solidFill>
                  <a:schemeClr val="tx1"/>
                </a:solidFill>
                <a:effectLst/>
                <a:latin typeface="+mn-lt"/>
                <a:ea typeface="+mn-ea"/>
                <a:cs typeface="+mn-cs"/>
              </a:rPr>
              <a:t> still requires you to present all offers </a:t>
            </a:r>
            <a:r>
              <a:rPr lang="en-US" sz="1200" b="0" i="1" kern="1200" dirty="0">
                <a:solidFill>
                  <a:schemeClr val="tx1"/>
                </a:solidFill>
                <a:effectLst/>
                <a:latin typeface="+mn-lt"/>
                <a:ea typeface="+mn-ea"/>
                <a:cs typeface="+mn-cs"/>
              </a:rPr>
              <a:t>as quickly as possible</a:t>
            </a:r>
            <a:r>
              <a:rPr lang="en-US" sz="1200" b="0" i="0" kern="1200" dirty="0">
                <a:solidFill>
                  <a:schemeClr val="tx1"/>
                </a:solidFill>
                <a:effectLst/>
                <a:latin typeface="+mn-lt"/>
                <a:ea typeface="+mn-ea"/>
                <a:cs typeface="+mn-cs"/>
              </a:rPr>
              <a:t>.</a:t>
            </a:r>
          </a:p>
          <a:p>
            <a:pPr fontAlgn="t"/>
            <a:r>
              <a:rPr lang="en-US" sz="1200" b="1" i="0" kern="1200" dirty="0">
                <a:solidFill>
                  <a:schemeClr val="tx1"/>
                </a:solidFill>
                <a:effectLst/>
                <a:latin typeface="+mn-lt"/>
                <a:ea typeface="+mn-ea"/>
                <a:cs typeface="+mn-cs"/>
              </a:rPr>
              <a:t>Standard of Practice 1‑7</a:t>
            </a:r>
            <a:r>
              <a:rPr lang="en-US" sz="1200" b="0" i="0" kern="1200" dirty="0">
                <a:solidFill>
                  <a:schemeClr val="tx1"/>
                </a:solidFill>
                <a:effectLst/>
                <a:latin typeface="+mn-lt"/>
                <a:ea typeface="+mn-ea"/>
                <a:cs typeface="+mn-cs"/>
              </a:rPr>
              <a:t> still requires that you continue presenting offers until closing, unless the seller has waived that obligation </a:t>
            </a:r>
            <a:r>
              <a:rPr lang="en-US" sz="1200" b="0" i="1" kern="1200" dirty="0">
                <a:solidFill>
                  <a:schemeClr val="tx1"/>
                </a:solidFill>
                <a:effectLst/>
                <a:latin typeface="+mn-lt"/>
                <a:ea typeface="+mn-ea"/>
                <a:cs typeface="+mn-cs"/>
              </a:rPr>
              <a:t>in writing</a:t>
            </a:r>
            <a:r>
              <a:rPr lang="en-US" sz="1200" b="0" i="0" kern="1200" dirty="0">
                <a:solidFill>
                  <a:schemeClr val="tx1"/>
                </a:solidFill>
                <a:effectLst/>
                <a:latin typeface="+mn-lt"/>
                <a:ea typeface="+mn-ea"/>
                <a:cs typeface="+mn-cs"/>
              </a:rPr>
              <a:t>.</a:t>
            </a:r>
          </a:p>
          <a:p>
            <a:pPr fontAlgn="t"/>
            <a:r>
              <a:rPr lang="en-US" sz="1200" b="0" i="0" kern="1200" dirty="0">
                <a:solidFill>
                  <a:schemeClr val="tx1"/>
                </a:solidFill>
                <a:effectLst/>
                <a:latin typeface="+mn-lt"/>
                <a:ea typeface="+mn-ea"/>
                <a:cs typeface="+mn-cs"/>
              </a:rPr>
              <a:t>And when another broker sends a written request for confirmation, you must respond </a:t>
            </a:r>
            <a:r>
              <a:rPr lang="en-US" sz="1200" b="1" i="0" kern="1200" dirty="0">
                <a:solidFill>
                  <a:schemeClr val="tx1"/>
                </a:solidFill>
                <a:effectLst/>
                <a:latin typeface="+mn-lt"/>
                <a:ea typeface="+mn-ea"/>
                <a:cs typeface="+mn-cs"/>
              </a:rPr>
              <a:t>as soon as practical</a:t>
            </a:r>
            <a:r>
              <a:rPr lang="en-US" sz="1200" b="0" i="0" kern="1200" dirty="0">
                <a:solidFill>
                  <a:schemeClr val="tx1"/>
                </a:solidFill>
                <a:effectLst/>
                <a:latin typeface="+mn-lt"/>
                <a:ea typeface="+mn-ea"/>
                <a:cs typeface="+mn-cs"/>
              </a:rPr>
              <a:t> with either: </a:t>
            </a:r>
          </a:p>
          <a:p>
            <a:pPr lvl="1" fontAlgn="t"/>
            <a:r>
              <a:rPr lang="en-US" sz="1200" b="0" i="0" kern="1200" dirty="0">
                <a:solidFill>
                  <a:schemeClr val="tx1"/>
                </a:solidFill>
                <a:effectLst/>
                <a:latin typeface="+mn-lt"/>
                <a:ea typeface="+mn-ea"/>
                <a:cs typeface="+mn-cs"/>
              </a:rPr>
              <a:t>Written affirmation that you presented the offer, or</a:t>
            </a:r>
          </a:p>
          <a:p>
            <a:pPr lvl="1" fontAlgn="t"/>
            <a:r>
              <a:rPr lang="en-US" sz="1200" b="0" i="0" kern="1200" dirty="0">
                <a:solidFill>
                  <a:schemeClr val="tx1"/>
                </a:solidFill>
                <a:effectLst/>
                <a:latin typeface="+mn-lt"/>
                <a:ea typeface="+mn-ea"/>
                <a:cs typeface="+mn-cs"/>
              </a:rPr>
              <a:t>Written notice that the seller waived presentation in writing.</a:t>
            </a:r>
          </a:p>
          <a:p>
            <a:pPr fontAlgn="t"/>
            <a:r>
              <a:rPr lang="en-US" sz="1200" b="0" i="0" kern="1200" dirty="0">
                <a:solidFill>
                  <a:schemeClr val="tx1"/>
                </a:solidFill>
                <a:effectLst/>
                <a:latin typeface="+mn-lt"/>
                <a:ea typeface="+mn-ea"/>
                <a:cs typeface="+mn-cs"/>
              </a:rPr>
              <a:t>Your fiduciary duties — loyalty, disclosure, obedience, and reasonable care — remain fully in place.</a:t>
            </a:r>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pPr fontAlgn="t"/>
            <a:r>
              <a:rPr lang="en-US" sz="1200" b="0" i="0" kern="1200" dirty="0">
                <a:solidFill>
                  <a:schemeClr val="tx1"/>
                </a:solidFill>
                <a:effectLst/>
                <a:latin typeface="+mn-lt"/>
                <a:ea typeface="+mn-ea"/>
                <a:cs typeface="+mn-cs"/>
              </a:rPr>
              <a:t>Although the MLS no longer mandates use of its own offer acnowledgemt form, cooperating brokers may still request written confirmation.</a:t>
            </a:r>
          </a:p>
          <a:p>
            <a:pPr fontAlgn="t"/>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For that purpose, OneKey® is making available </a:t>
            </a:r>
            <a:r>
              <a:rPr lang="en-US" sz="1200" b="1" i="0" kern="1200" dirty="0">
                <a:solidFill>
                  <a:schemeClr val="tx1"/>
                </a:solidFill>
                <a:effectLst/>
                <a:latin typeface="+mn-lt"/>
                <a:ea typeface="+mn-ea"/>
                <a:cs typeface="+mn-cs"/>
              </a:rPr>
              <a:t>NYSAR’s Affirmation Request: Presentation of Purchase Offer</a:t>
            </a:r>
            <a:r>
              <a:rPr lang="en-US" sz="1200" b="0" i="0" kern="1200" dirty="0">
                <a:solidFill>
                  <a:schemeClr val="tx1"/>
                </a:solidFill>
                <a:effectLst/>
                <a:latin typeface="+mn-lt"/>
                <a:ea typeface="+mn-ea"/>
                <a:cs typeface="+mn-cs"/>
              </a:rPr>
              <a:t>, which is designed specifically to meet the requirements of Standard of Practice 1‑7.</a:t>
            </a:r>
          </a:p>
          <a:p>
            <a:pPr fontAlgn="t"/>
            <a:r>
              <a:rPr lang="en-US" sz="1200" b="0" i="0" kern="1200" dirty="0">
                <a:solidFill>
                  <a:schemeClr val="tx1"/>
                </a:solidFill>
                <a:effectLst/>
                <a:latin typeface="+mn-lt"/>
                <a:ea typeface="+mn-ea"/>
                <a:cs typeface="+mn-cs"/>
              </a:rPr>
              <a:t>If you receive this form as the listing broker, you must return it and check one of two boxes:</a:t>
            </a:r>
          </a:p>
          <a:p>
            <a:pPr fontAlgn="t"/>
            <a:r>
              <a:rPr lang="en-US" sz="1200" b="0" i="0" kern="1200" dirty="0">
                <a:solidFill>
                  <a:schemeClr val="tx1"/>
                </a:solidFill>
                <a:effectLst/>
                <a:latin typeface="+mn-lt"/>
                <a:ea typeface="+mn-ea"/>
                <a:cs typeface="+mn-cs"/>
              </a:rPr>
              <a:t>The offer </a:t>
            </a:r>
            <a:r>
              <a:rPr lang="en-US" sz="1200" b="0" i="1" kern="1200" dirty="0">
                <a:solidFill>
                  <a:schemeClr val="tx1"/>
                </a:solidFill>
                <a:effectLst/>
                <a:latin typeface="+mn-lt"/>
                <a:ea typeface="+mn-ea"/>
                <a:cs typeface="+mn-cs"/>
              </a:rPr>
              <a:t>was</a:t>
            </a:r>
            <a:r>
              <a:rPr lang="en-US" sz="1200" b="0" i="0" kern="1200" dirty="0">
                <a:solidFill>
                  <a:schemeClr val="tx1"/>
                </a:solidFill>
                <a:effectLst/>
                <a:latin typeface="+mn-lt"/>
                <a:ea typeface="+mn-ea"/>
                <a:cs typeface="+mn-cs"/>
              </a:rPr>
              <a:t> presented, or</a:t>
            </a:r>
          </a:p>
          <a:p>
            <a:pPr fontAlgn="t"/>
            <a:r>
              <a:rPr lang="en-US" sz="1200" b="0" i="0" kern="1200" dirty="0">
                <a:solidFill>
                  <a:schemeClr val="tx1"/>
                </a:solidFill>
                <a:effectLst/>
                <a:latin typeface="+mn-lt"/>
                <a:ea typeface="+mn-ea"/>
                <a:cs typeface="+mn-cs"/>
              </a:rPr>
              <a:t>The seller </a:t>
            </a:r>
            <a:r>
              <a:rPr lang="en-US" sz="1200" b="0" i="1" kern="1200" dirty="0">
                <a:solidFill>
                  <a:schemeClr val="tx1"/>
                </a:solidFill>
                <a:effectLst/>
                <a:latin typeface="+mn-lt"/>
                <a:ea typeface="+mn-ea"/>
                <a:cs typeface="+mn-cs"/>
              </a:rPr>
              <a:t>waived</a:t>
            </a:r>
            <a:r>
              <a:rPr lang="en-US" sz="1200" b="0" i="0" kern="1200" dirty="0">
                <a:solidFill>
                  <a:schemeClr val="tx1"/>
                </a:solidFill>
                <a:effectLst/>
                <a:latin typeface="+mn-lt"/>
                <a:ea typeface="+mn-ea"/>
                <a:cs typeface="+mn-cs"/>
              </a:rPr>
              <a:t> the obligation — but only select waiver if you have a written, signed seller waiver.</a:t>
            </a:r>
          </a:p>
          <a:p>
            <a:pPr fontAlgn="t"/>
            <a:r>
              <a:rPr lang="en-US" sz="1200" b="0" i="0" kern="1200" dirty="0">
                <a:solidFill>
                  <a:schemeClr val="tx1"/>
                </a:solidFill>
                <a:effectLst/>
                <a:latin typeface="+mn-lt"/>
                <a:ea typeface="+mn-ea"/>
                <a:cs typeface="+mn-cs"/>
              </a:rPr>
              <a:t>This form is optional, but it offers a sound way to ask for and provide confirmation that an offer was presented.</a:t>
            </a:r>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r>
              <a:rPr lang="en-US" dirty="0"/>
              <a:t>The MLS Will not longer hear or process complaints regarding offer presentation.</a:t>
            </a:r>
          </a:p>
          <a:p>
            <a:endParaRPr lang="en-US" dirty="0"/>
          </a:p>
          <a:p>
            <a:pPr marL="0" indent="0">
              <a:buNone/>
            </a:pPr>
            <a:r>
              <a:rPr lang="en-US" sz="2100" dirty="0"/>
              <a:t>If an offer presentation issue arises, you may contact LIBOR’s Professional Standards Department to:</a:t>
            </a:r>
          </a:p>
          <a:p>
            <a:pPr lvl="1"/>
            <a:endParaRPr lang="en-US" sz="2100" dirty="0"/>
          </a:p>
          <a:p>
            <a:pPr lvl="1"/>
            <a:r>
              <a:rPr lang="en-US" sz="2100" dirty="0"/>
              <a:t>Seek Ombudsman assistance</a:t>
            </a:r>
          </a:p>
          <a:p>
            <a:pPr lvl="1"/>
            <a:endParaRPr lang="en-US" sz="2100" dirty="0"/>
          </a:p>
          <a:p>
            <a:pPr lvl="1"/>
            <a:r>
              <a:rPr lang="en-US" sz="2100" dirty="0"/>
              <a:t>File an Ethics Complaint</a:t>
            </a:r>
          </a:p>
          <a:p>
            <a:endParaRPr dirty="0"/>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LIBOR has prepared a detailed Legal Tip on our website, which breaks down exactly what has changed and what hasn’t.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NYSAR form is also available on lirealtor.com.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QR codes on the screen will take you to the legal tip and nysar affirmation form </a:t>
            </a:r>
            <a:endParaRPr dirty="0"/>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Deductibles are going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More complex claims (dual agency disputes, failure‑to‑disclose allegations, fiduciary duty claims) can push </a:t>
            </a:r>
            <a:r>
              <a:rPr lang="en-US" sz="1200" b="1" i="0" kern="1200" dirty="0">
                <a:solidFill>
                  <a:schemeClr val="tx1"/>
                </a:solidFill>
                <a:effectLst/>
                <a:latin typeface="+mn-lt"/>
                <a:ea typeface="+mn-ea"/>
                <a:cs typeface="+mn-cs"/>
              </a:rPr>
              <a:t>out‑of‑pocket legal fees well above $100,000</a:t>
            </a:r>
            <a:r>
              <a:rPr lang="en-US" sz="1200" b="0" i="0" kern="1200" dirty="0">
                <a:solidFill>
                  <a:schemeClr val="tx1"/>
                </a:solidFill>
                <a:effectLst/>
                <a:latin typeface="+mn-lt"/>
                <a:ea typeface="+mn-ea"/>
                <a:cs typeface="+mn-cs"/>
              </a:rPr>
              <a:t>, particularly if coverage limits are exhausted or deductibles apply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AB9DF-F897-6140-9391-A26689E6FF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5072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NAR Requires all Realtor Associations to have an ombudsman program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59040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AB9DF-F897-6140-9391-A26689E6FF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51242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C2B96-8475-06A3-1165-C3AA125B98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AA6BD-8E02-FE5C-7290-2F7B0C922D0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54A8F18-8CA9-320D-0B05-A4FBF22CE4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Ther’s not a hearing..  There’s not a confrontation with other side</a:t>
            </a:r>
          </a:p>
        </p:txBody>
      </p:sp>
      <p:sp>
        <p:nvSpPr>
          <p:cNvPr id="4" name="Slide Number Placeholder 3">
            <a:extLst>
              <a:ext uri="{FF2B5EF4-FFF2-40B4-BE49-F238E27FC236}">
                <a16:creationId xmlns:a16="http://schemas.microsoft.com/office/drawing/2014/main" id="{22989DCF-FA52-0FC1-A1AF-5C4818036A3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75581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AB9DF-F897-6140-9391-A26689E6FF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150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algn="l"/>
            <a:endParaRPr lang="en-US" b="0" i="0" dirty="0">
              <a:solidFill>
                <a:srgbClr val="232333"/>
              </a:solidFill>
              <a:effectLst/>
              <a:highlight>
                <a:srgbClr val="FFFFFF"/>
              </a:highligh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A32798F1-0EEB-40AD-9B55-466DEB320CF3}" type="slidenum">
              <a:rPr lang="en-US" smtClean="0"/>
              <a:t>2</a:t>
            </a:fld>
            <a:endParaRPr lang="en-US" dirty="0"/>
          </a:p>
        </p:txBody>
      </p:sp>
    </p:spTree>
    <p:extLst>
      <p:ext uri="{BB962C8B-B14F-4D97-AF65-F5344CB8AC3E}">
        <p14:creationId xmlns:p14="http://schemas.microsoft.com/office/powerpoint/2010/main" val="2552269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863FF-E402-BFD6-471D-32D8CAFAF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69A68-3188-7D94-B4A5-18AECF08E0B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F9D7C09-CFA9-A469-CA98-C74FEEBB86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13431E-BE2B-2901-FBBC-0935DB4490A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AB9DF-F897-6140-9391-A26689E6FF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272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r>
              <a:rPr dirty="0"/>
              <a:t>This presentation explains the proper and lawful use of the 'Coming Soon' listing status under New York law and OneKey® MLS rules. The focus is compliance, risk reduction, and ensuring decisions advance the seller’s best interests.</a:t>
            </a:r>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r>
              <a:rPr lang="en-US" dirty="0"/>
              <a:t>Many MLSs don’t offer status (approx. 20%) and about half of those that do don’t put on IDX or show publicly.   One Key does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it’s not just regulated by MLS.  Improper use of the status can drive licensing complaints. From seller’s or cooperating brokers </a:t>
            </a:r>
          </a:p>
          <a:p>
            <a:endParaRPr dirty="0"/>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r>
              <a:rPr dirty="0"/>
              <a:t>Although no statute specifically governs 'Coming Soon,' all real estate advertising must be truthful. Advertising a property inaccurately — even by implication — can constitute a violation.</a:t>
            </a:r>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r>
              <a:rPr dirty="0"/>
              <a:t>Reinforce that brokers must act for the seller’s benefit. Using 'Coming Soon' to generate buyer leads or double-end transactions conflicts with fiduciary duties.</a:t>
            </a:r>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r>
              <a:rPr dirty="0"/>
              <a:t>Appropriate use requires a legitimate, seller-directed reason such as repairs or staging. The timeline should be short, purposeful, and connected directly to readiness for showings.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understanding should inform—not follow—the seller’s decision to use “Coming Soon.”</a:t>
            </a:r>
          </a:p>
          <a:p>
            <a:endParaRPr dirty="0"/>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r>
              <a:rPr dirty="0"/>
              <a:t>Consent must be informed and upfront. Sellers should understand potential downsides, including fewer buyers and impact on competitive pricing — before choosing this status.</a:t>
            </a:r>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r>
              <a:rPr dirty="0"/>
              <a:t>If any showings occur — even one — the listing is no longer 'Coming Soon.' Selective access, internal buyer marketing, or using the status once a deal is effectively pending is misleading.</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Advertising that implies availability or showings</a:t>
            </a:r>
            <a:r>
              <a:rPr lang="en-US" sz="1200" b="0" i="0" kern="1200" dirty="0">
                <a:solidFill>
                  <a:schemeClr val="tx1"/>
                </a:solidFill>
                <a:effectLst/>
                <a:latin typeface="+mn-lt"/>
                <a:ea typeface="+mn-ea"/>
                <a:cs typeface="+mn-cs"/>
              </a:rPr>
              <a:t> Any language suggesting appointments, early access, or private tours violates the rule</a:t>
            </a:r>
          </a:p>
          <a:p>
            <a:endParaRPr dirty="0"/>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r>
              <a:rPr dirty="0"/>
              <a:t>OneKey® strictly limits this status. Written seller authorization is required, including acknowledgment of the On-Market Date. The status automatically expires.</a:t>
            </a:r>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r>
              <a:rPr dirty="0"/>
              <a:t>Marketing is limited to what OneKey® permits. Once the listing becomes Active, it cannot revert to 'Coming Soon.' Extensions are not allowed.</a:t>
            </a:r>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40498-B6F4-C5E9-2EE9-CF0713C7D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75B24-F8AE-9AB7-476F-F2FBCF54F2A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792E358-3799-418F-AE2D-F3B4B5623E50}"/>
              </a:ext>
            </a:extLst>
          </p:cNvPr>
          <p:cNvSpPr>
            <a:spLocks noGrp="1"/>
          </p:cNvSpPr>
          <p:nvPr>
            <p:ph type="body" idx="1"/>
          </p:nvPr>
        </p:nvSpPr>
        <p:spPr/>
        <p:txBody>
          <a:bodyPr/>
          <a:lstStyle/>
          <a:p>
            <a:endParaRPr lang="en-US" dirty="0"/>
          </a:p>
          <a:p>
            <a:r>
              <a:rPr lang="en-US" dirty="0"/>
              <a:t>Other resources from NYSAR and NAR and NYSDOS covered in handout </a:t>
            </a:r>
          </a:p>
        </p:txBody>
      </p:sp>
      <p:sp>
        <p:nvSpPr>
          <p:cNvPr id="4" name="Slide Number Placeholder 3">
            <a:extLst>
              <a:ext uri="{FF2B5EF4-FFF2-40B4-BE49-F238E27FC236}">
                <a16:creationId xmlns:a16="http://schemas.microsoft.com/office/drawing/2014/main" id="{29DBA16A-6D8C-71D9-A5CD-AC7DF6CA70F2}"/>
              </a:ext>
            </a:extLst>
          </p:cNvPr>
          <p:cNvSpPr>
            <a:spLocks noGrp="1"/>
          </p:cNvSpPr>
          <p:nvPr>
            <p:ph type="sldNum" sz="quarter" idx="5"/>
          </p:nvPr>
        </p:nvSpPr>
        <p:spPr/>
        <p:txBody>
          <a:bodyPr/>
          <a:lstStyle/>
          <a:p>
            <a:fld id="{A32798F1-0EEB-40AD-9B55-466DEB320CF3}" type="slidenum">
              <a:rPr lang="en-US" smtClean="0"/>
              <a:t>6</a:t>
            </a:fld>
            <a:endParaRPr lang="en-US" dirty="0"/>
          </a:p>
        </p:txBody>
      </p:sp>
    </p:spTree>
    <p:extLst>
      <p:ext uri="{BB962C8B-B14F-4D97-AF65-F5344CB8AC3E}">
        <p14:creationId xmlns:p14="http://schemas.microsoft.com/office/powerpoint/2010/main" val="1638397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dirty="0"/>
          </a:p>
        </p:txBody>
      </p:sp>
      <p:sp>
        <p:nvSpPr>
          <p:cNvPr id="3" name="Notes Placeholder 2"/>
          <p:cNvSpPr>
            <a:spLocks noGrp="1"/>
          </p:cNvSpPr>
          <p:nvPr>
            <p:ph type="body" sz="quarter" idx="3"/>
          </p:nvPr>
        </p:nvSpPr>
        <p:spPr/>
        <p:txBody>
          <a:bodyPr/>
          <a:lstStyle/>
          <a:p>
            <a:r>
              <a:rPr dirty="0"/>
              <a:t>Misuse exposes licensees to Department of State discipline, MLS penalties, ethics complaints, commission disputes, and potential civil liability if seller harm can be demonstrated.</a:t>
            </a:r>
          </a:p>
        </p:txBody>
      </p:sp>
      <p:sp>
        <p:nvSpPr>
          <p:cNvPr id="4" name="Slide Number Placeholder 3"/>
          <p:cNvSpPr>
            <a:spLocks noGrp="1"/>
          </p:cNvSpPr>
          <p:nvPr>
            <p:ph type="sldNum" sz="quarter" idx="5"/>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86CF0-9B13-FD4A-8984-A53D370348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559E28-F8B2-A6F2-1DD0-B890F682A37E}"/>
              </a:ext>
            </a:extLst>
          </p:cNvPr>
          <p:cNvSpPr>
            <a:spLocks noGrp="1" noRot="1" noChangeAspect="1"/>
          </p:cNvSpPr>
          <p:nvPr>
            <p:ph type="sldImg" idx="2"/>
          </p:nvPr>
        </p:nvSpPr>
        <p:spPr/>
        <p:txBody>
          <a:bodyPr/>
          <a:lstStyle/>
          <a:p>
            <a:endParaRPr lang="en-US" dirty="0"/>
          </a:p>
        </p:txBody>
      </p:sp>
      <p:sp>
        <p:nvSpPr>
          <p:cNvPr id="3" name="Notes Placeholder 2">
            <a:extLst>
              <a:ext uri="{FF2B5EF4-FFF2-40B4-BE49-F238E27FC236}">
                <a16:creationId xmlns:a16="http://schemas.microsoft.com/office/drawing/2014/main" id="{9E8867A7-F2F4-38A1-F773-08BE51A720C2}"/>
              </a:ext>
            </a:extLst>
          </p:cNvPr>
          <p:cNvSpPr>
            <a:spLocks noGrp="1"/>
          </p:cNvSpPr>
          <p:nvPr>
            <p:ph type="body" sz="quarter" idx="3"/>
          </p:nvPr>
        </p:nvSpPr>
        <p:spPr/>
        <p:txBody>
          <a:bodyPr/>
          <a:lstStyle/>
          <a:p>
            <a:r>
              <a:rPr dirty="0"/>
              <a:t>Misuse exposes licensees to Department of State discipline, MLS penalties, ethics complaints, commission disputes, and potential civil liability if seller harm can be demonstrated.</a:t>
            </a:r>
          </a:p>
        </p:txBody>
      </p:sp>
      <p:sp>
        <p:nvSpPr>
          <p:cNvPr id="4" name="Slide Number Placeholder 3">
            <a:extLst>
              <a:ext uri="{FF2B5EF4-FFF2-40B4-BE49-F238E27FC236}">
                <a16:creationId xmlns:a16="http://schemas.microsoft.com/office/drawing/2014/main" id="{D17D1BAC-B85C-6D1C-3776-7317D71F8B69}"/>
              </a:ext>
            </a:extLst>
          </p:cNvPr>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260646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564EF-B04E-6E8E-C3A8-B055BC966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0A934-C4EC-7921-DD80-44CFDF8304A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7FF9868-BE1D-6643-5909-CA4A9E9699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E97085-3F3F-907E-EC04-E54081B495E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AB9DF-F897-6140-9391-A26689E6FF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1483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3382B-A621-940B-EA18-925EA56ECD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93AAA-9ABB-FDC7-680B-D41CBA78FA1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8353870-CF91-F4EF-F25D-B0E16BA380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04F191-3920-40E0-7950-1756D27F928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2837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58C99-0019-7D4F-9319-CB3E86531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0D9BE6-E49F-742B-F1C4-96A381D282B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8785D14-D4CB-59F9-1520-D2BC4D6B68BA}"/>
              </a:ext>
            </a:extLst>
          </p:cNvPr>
          <p:cNvSpPr>
            <a:spLocks noGrp="1"/>
          </p:cNvSpPr>
          <p:nvPr>
            <p:ph type="body" idx="1"/>
          </p:nvPr>
        </p:nvSpPr>
        <p:spPr/>
        <p:txBody>
          <a:bodyPr/>
          <a:lstStyle/>
          <a:p>
            <a:pPr algn="l">
              <a:spcAft>
                <a:spcPts val="750"/>
              </a:spcAft>
              <a:buFont typeface="Arial" panose="020B0604020202020204" pitchFamily="34" charset="0"/>
              <a:buChar char="•"/>
            </a:pPr>
            <a:r>
              <a:rPr lang="en-US" b="0" i="0" dirty="0">
                <a:solidFill>
                  <a:srgbClr val="1F2022"/>
                </a:solidFill>
                <a:effectLst/>
                <a:latin typeface="Helvetica Neue" panose="02000503000000020004" pitchFamily="2" charset="0"/>
              </a:rPr>
              <a:t>Double-check AI-generated property descriptions, market data, or other outputs for errors.</a:t>
            </a:r>
          </a:p>
          <a:p>
            <a:pPr algn="l">
              <a:spcAft>
                <a:spcPts val="750"/>
              </a:spcAft>
              <a:buFont typeface="Arial" panose="020B0604020202020204" pitchFamily="34" charset="0"/>
              <a:buChar char="•"/>
            </a:pPr>
            <a:r>
              <a:rPr lang="en-US" b="0" i="0" dirty="0">
                <a:solidFill>
                  <a:srgbClr val="1F2022"/>
                </a:solidFill>
                <a:effectLst/>
                <a:latin typeface="Helvetica Neue" panose="02000503000000020004" pitchFamily="2" charset="0"/>
              </a:rPr>
              <a:t>Clearly communicate with clients when AI tools are being used and explain any potential limitations.</a:t>
            </a:r>
          </a:p>
          <a:p>
            <a:pPr algn="l">
              <a:spcAft>
                <a:spcPts val="750"/>
              </a:spcAft>
              <a:buFont typeface="Arial" panose="020B0604020202020204" pitchFamily="34" charset="0"/>
              <a:buChar char="•"/>
            </a:pPr>
            <a:r>
              <a:rPr lang="en-US" b="0" i="0" dirty="0">
                <a:solidFill>
                  <a:srgbClr val="1F2022"/>
                </a:solidFill>
                <a:effectLst/>
                <a:latin typeface="Helvetica Neue" panose="02000503000000020004" pitchFamily="2" charset="0"/>
              </a:rPr>
              <a:t>Avoid over-relying on AI in areas where professional expertise is required, such as legal or financial advice, and always refer clients to licensed professionals when necessary.</a:t>
            </a:r>
          </a:p>
          <a:p>
            <a:endParaRPr lang="en-US" dirty="0"/>
          </a:p>
        </p:txBody>
      </p:sp>
      <p:sp>
        <p:nvSpPr>
          <p:cNvPr id="4" name="Slide Number Placeholder 3">
            <a:extLst>
              <a:ext uri="{FF2B5EF4-FFF2-40B4-BE49-F238E27FC236}">
                <a16:creationId xmlns:a16="http://schemas.microsoft.com/office/drawing/2014/main" id="{31685FB9-AFD6-4C7D-B087-AAE8D25F4DD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4185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DF9BC-3253-1A95-A828-E692625E5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615E18-751A-E850-639A-E12BEA825D9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60FD5A8-27A0-4864-778F-CEB6AE89A0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70406E-5395-A738-F230-DF5754216F4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00231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330ED-C41B-60B9-EAAE-176780FD9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0FDB2-2C33-7A31-E76D-C1C919CC55B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A0001F2-1734-3521-C08B-8957FAF19E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68A072-7CA5-D31B-430C-FB957FE1278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3435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DA9A7-88D8-9CE3-9ADE-0F766A9928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F316B-8A0C-32F7-2D09-DA1B79C7258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FEF9CC4-20EB-1EF1-B2DA-84A7227A316D}"/>
              </a:ext>
            </a:extLst>
          </p:cNvPr>
          <p:cNvSpPr>
            <a:spLocks noGrp="1"/>
          </p:cNvSpPr>
          <p:nvPr>
            <p:ph type="body" idx="1"/>
          </p:nvPr>
        </p:nvSpPr>
        <p:spPr/>
        <p:txBody>
          <a:bodyPr/>
          <a:lstStyle/>
          <a:p>
            <a:r>
              <a:rPr lang="en-US" dirty="0"/>
              <a:t>Major areas of testing…DOS Complaints up 35% over last year – same number of licensees </a:t>
            </a:r>
          </a:p>
        </p:txBody>
      </p:sp>
      <p:sp>
        <p:nvSpPr>
          <p:cNvPr id="4" name="Slide Number Placeholder 3">
            <a:extLst>
              <a:ext uri="{FF2B5EF4-FFF2-40B4-BE49-F238E27FC236}">
                <a16:creationId xmlns:a16="http://schemas.microsoft.com/office/drawing/2014/main" id="{7B83535E-1127-16F9-B7E7-0360DC495C5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5734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9E2EA-8D8A-FCD0-EF4D-B3922FE5D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65BE5-DF8E-BA5E-3FCC-468E1C0EA0E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3B53C9C-3711-66D5-4D88-FE6977FF17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B4471A-AC56-1609-441A-213D272B57D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879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D56FB-5D58-6B1E-4613-30ACD9C2C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55C67-9F6F-20C2-F709-468BF0A6813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F17B37B-DA9B-5189-70F4-E1C24AAA9DA8}"/>
              </a:ext>
            </a:extLst>
          </p:cNvPr>
          <p:cNvSpPr>
            <a:spLocks noGrp="1"/>
          </p:cNvSpPr>
          <p:nvPr>
            <p:ph type="body" idx="1"/>
          </p:nvPr>
        </p:nvSpPr>
        <p:spPr/>
        <p:txBody>
          <a:bodyPr/>
          <a:lstStyle/>
          <a:p>
            <a:r>
              <a:rPr lang="en-US" dirty="0"/>
              <a:t>Many lawsuits related to undercover testing – HRI </a:t>
            </a:r>
          </a:p>
        </p:txBody>
      </p:sp>
      <p:sp>
        <p:nvSpPr>
          <p:cNvPr id="4" name="Slide Number Placeholder 3">
            <a:extLst>
              <a:ext uri="{FF2B5EF4-FFF2-40B4-BE49-F238E27FC236}">
                <a16:creationId xmlns:a16="http://schemas.microsoft.com/office/drawing/2014/main" id="{A3326385-0989-8B91-E912-574DF7CEA85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1828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E8ED8-A9D5-8AF9-55B9-E42C69902F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786D6-8054-662F-865F-34F0EDA7A46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847F26A-2D55-D65B-5746-18E9ED467F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6A70F5-2F26-A9DE-4D1B-5E0E33334ADD}"/>
              </a:ext>
            </a:extLst>
          </p:cNvPr>
          <p:cNvSpPr>
            <a:spLocks noGrp="1"/>
          </p:cNvSpPr>
          <p:nvPr>
            <p:ph type="sldNum" sz="quarter" idx="5"/>
          </p:nvPr>
        </p:nvSpPr>
        <p:spPr/>
        <p:txBody>
          <a:bodyPr/>
          <a:lstStyle/>
          <a:p>
            <a:fld id="{A32798F1-0EEB-40AD-9B55-466DEB320CF3}" type="slidenum">
              <a:rPr lang="en-US" smtClean="0"/>
              <a:t>7</a:t>
            </a:fld>
            <a:endParaRPr lang="en-US" dirty="0"/>
          </a:p>
        </p:txBody>
      </p:sp>
    </p:spTree>
    <p:extLst>
      <p:ext uri="{BB962C8B-B14F-4D97-AF65-F5344CB8AC3E}">
        <p14:creationId xmlns:p14="http://schemas.microsoft.com/office/powerpoint/2010/main" val="923011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97B47-14CC-7CDC-99E2-03DC7A1CFC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D1C7D-CA5D-B1A3-6DF6-9D75A03A160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3373BB1-762F-5EC3-EC54-9938383BC27A}"/>
              </a:ext>
            </a:extLst>
          </p:cNvPr>
          <p:cNvSpPr>
            <a:spLocks noGrp="1"/>
          </p:cNvSpPr>
          <p:nvPr>
            <p:ph type="body" idx="1"/>
          </p:nvPr>
        </p:nvSpPr>
        <p:spPr/>
        <p:txBody>
          <a:bodyPr/>
          <a:lstStyle/>
          <a:p>
            <a:r>
              <a:rPr lang="en-US" dirty="0"/>
              <a:t>Many lawsuits related to undercover testing – HRI </a:t>
            </a:r>
          </a:p>
        </p:txBody>
      </p:sp>
      <p:sp>
        <p:nvSpPr>
          <p:cNvPr id="4" name="Slide Number Placeholder 3">
            <a:extLst>
              <a:ext uri="{FF2B5EF4-FFF2-40B4-BE49-F238E27FC236}">
                <a16:creationId xmlns:a16="http://schemas.microsoft.com/office/drawing/2014/main" id="{C3F4C80A-0AB3-C221-AC00-B0B3496AE24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996195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C7EA3-4ECC-0007-962A-78E6ACB25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F25CB-798E-6D64-9AF5-527979B3CFB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A339A97-0F64-6C3D-D700-1961325A7858}"/>
              </a:ext>
            </a:extLst>
          </p:cNvPr>
          <p:cNvSpPr>
            <a:spLocks noGrp="1"/>
          </p:cNvSpPr>
          <p:nvPr>
            <p:ph type="body" idx="1"/>
          </p:nvPr>
        </p:nvSpPr>
        <p:spPr/>
        <p:txBody>
          <a:bodyPr/>
          <a:lstStyle/>
          <a:p>
            <a:r>
              <a:rPr lang="en-US" dirty="0"/>
              <a:t>Many lawsuits related to undercover testing – HRI </a:t>
            </a:r>
          </a:p>
        </p:txBody>
      </p:sp>
      <p:sp>
        <p:nvSpPr>
          <p:cNvPr id="4" name="Slide Number Placeholder 3">
            <a:extLst>
              <a:ext uri="{FF2B5EF4-FFF2-40B4-BE49-F238E27FC236}">
                <a16:creationId xmlns:a16="http://schemas.microsoft.com/office/drawing/2014/main" id="{F29FB088-AB44-5CED-30F1-66224F8E130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23735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9BB7C-258A-DBCF-D0C6-6510EC772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89E9C-2184-EC98-B2BD-18C7EAE32F1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B9ACDFA-0C89-9944-F06A-ACCA0F5D5EEF}"/>
              </a:ext>
            </a:extLst>
          </p:cNvPr>
          <p:cNvSpPr>
            <a:spLocks noGrp="1"/>
          </p:cNvSpPr>
          <p:nvPr>
            <p:ph type="body" idx="1"/>
          </p:nvPr>
        </p:nvSpPr>
        <p:spPr/>
        <p:txBody>
          <a:bodyPr/>
          <a:lstStyle/>
          <a:p>
            <a:pPr algn="l">
              <a:buNone/>
            </a:pPr>
            <a:r>
              <a:rPr lang="en-US" b="0" i="0" dirty="0">
                <a:solidFill>
                  <a:srgbClr val="212529"/>
                </a:solidFill>
                <a:effectLst/>
                <a:latin typeface="Open Sans" panose="020B0606030504020204" pitchFamily="34" charset="0"/>
              </a:rPr>
              <a:t>May trigger an investigation by the New York City or State Human Rights Commission. </a:t>
            </a:r>
            <a:endParaRPr lang="en-US" b="1" i="0" dirty="0">
              <a:solidFill>
                <a:srgbClr val="212529"/>
              </a:solidFill>
              <a:effectLst/>
              <a:latin typeface="Mulish"/>
            </a:endParaRPr>
          </a:p>
          <a:p>
            <a:endParaRPr lang="en-US" dirty="0"/>
          </a:p>
        </p:txBody>
      </p:sp>
      <p:sp>
        <p:nvSpPr>
          <p:cNvPr id="4" name="Slide Number Placeholder 3">
            <a:extLst>
              <a:ext uri="{FF2B5EF4-FFF2-40B4-BE49-F238E27FC236}">
                <a16:creationId xmlns:a16="http://schemas.microsoft.com/office/drawing/2014/main" id="{45127072-45F6-8395-B48D-FBD46AB04C1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AB9DF-F897-6140-9391-A26689E6FF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2286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B1C7A-4515-9C2C-2184-EBB6B6E61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BB26A-49B7-D079-6D79-0B06178AE03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8A2AF5B-9968-B58B-2A11-F8924A5467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AE64F0-CF47-0FF8-0466-AA47184C032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47736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79B8-6F21-A8D5-FB04-7C5A2B5FF3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B0396D-B300-6FE8-F480-96BB071AF0B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794327A-85C4-F110-E8CF-F96BA45952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649E6B-D504-012B-896C-FB78D832501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7108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2198C-83C0-F191-3C1D-AB7E0132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398B71-9C49-EB44-0BBC-F9F64697CC1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0D10CFE-46A3-A9A9-34A3-848CCBE7EC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865F0C-E88C-74C6-9E14-FE7838419F1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5038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79B38-22E5-D834-302F-F35010495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F43BA-FA41-4D36-E76A-10B8E9A06D3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B8D5E17-5B9D-9660-D8B8-174A1C9966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2577AC2-5C02-A5EA-DB24-A026EC439C2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8509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48B57-27A9-BE67-6D7F-A1E5C7579E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EB0AA-F969-6DB3-A787-3A9CE274ECB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1602DC6-CA20-7E02-E916-B861833489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1D35"/>
                </a:solidFill>
                <a:effectLst/>
                <a:latin typeface="Google Sans"/>
              </a:rPr>
              <a:t>The law's name stems from a scene in the Seinfeld episode "The Pitch" where Jerry asks a telemarketer for his home phone number so he can call him back. When the telemarketer refuses, Jerry points out the hypocrisy of not wanting to be called at home when he is calling others without their consent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CF2E80F-001F-8B67-DC01-0FAD5901DD6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3065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03D5D-F9E5-B80E-9861-5E3C36230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0997C-08ED-BA2F-B61B-FBC05659D05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BE6211D-5C99-7644-73C5-EF5D2335F0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F159D-F979-605C-885E-D4186362189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7625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D1E70-8889-E859-BA59-476F8FCD3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18B48-B130-C66A-DF55-4C464DA5D5D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4FE1DB2-E7BF-C773-7005-C2E2E6581214}"/>
              </a:ext>
            </a:extLst>
          </p:cNvPr>
          <p:cNvSpPr>
            <a:spLocks noGrp="1"/>
          </p:cNvSpPr>
          <p:nvPr>
            <p:ph type="body" idx="1"/>
          </p:nvPr>
        </p:nvSpPr>
        <p:spPr/>
        <p:txBody>
          <a:bodyPr/>
          <a:lstStyle/>
          <a:p>
            <a:r>
              <a:rPr lang="en-US" dirty="0"/>
              <a:t>Not required to compensate – but required to cooperate </a:t>
            </a:r>
          </a:p>
        </p:txBody>
      </p:sp>
      <p:sp>
        <p:nvSpPr>
          <p:cNvPr id="4" name="Slide Number Placeholder 3">
            <a:extLst>
              <a:ext uri="{FF2B5EF4-FFF2-40B4-BE49-F238E27FC236}">
                <a16:creationId xmlns:a16="http://schemas.microsoft.com/office/drawing/2014/main" id="{FC941741-448F-0502-22A6-43CD852E143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552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FFC66-50B7-7CB3-D37C-A9DBED2D2C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941D2-4C3E-2DD9-1669-CC16F479331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18CC4EC-0CED-FFCC-F024-114F229F50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the tenant independently hires a broker, the tenant may lawfully pay only that broker.</a:t>
            </a:r>
          </a:p>
          <a:p>
            <a:endParaRPr lang="en-US" dirty="0"/>
          </a:p>
        </p:txBody>
      </p:sp>
      <p:sp>
        <p:nvSpPr>
          <p:cNvPr id="4" name="Slide Number Placeholder 3">
            <a:extLst>
              <a:ext uri="{FF2B5EF4-FFF2-40B4-BE49-F238E27FC236}">
                <a16:creationId xmlns:a16="http://schemas.microsoft.com/office/drawing/2014/main" id="{790F9CA6-38D4-8C5E-2A84-6C1283A0069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3905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AEF5F-59BF-F133-A491-72A1146F6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A0A0B-5A6C-3828-B5B9-BD291ECF16E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FC854D2-B9EE-78D7-3FBB-5AD796B85637}"/>
              </a:ext>
            </a:extLst>
          </p:cNvPr>
          <p:cNvSpPr>
            <a:spLocks noGrp="1"/>
          </p:cNvSpPr>
          <p:nvPr>
            <p:ph type="body" idx="1"/>
          </p:nvPr>
        </p:nvSpPr>
        <p:spPr/>
        <p:txBody>
          <a:bodyPr/>
          <a:lstStyle/>
          <a:p>
            <a:r>
              <a:rPr lang="en-US" dirty="0"/>
              <a:t>Risk being an invalid listing .  No estate – you want Letters of Administration.  Be careful with trusts…matrimonial…settlement agreements…corporate owned properties.  </a:t>
            </a:r>
          </a:p>
        </p:txBody>
      </p:sp>
      <p:sp>
        <p:nvSpPr>
          <p:cNvPr id="4" name="Slide Number Placeholder 3">
            <a:extLst>
              <a:ext uri="{FF2B5EF4-FFF2-40B4-BE49-F238E27FC236}">
                <a16:creationId xmlns:a16="http://schemas.microsoft.com/office/drawing/2014/main" id="{E8D1EFA6-EE7F-80D5-E5CE-D70112ECD7C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6752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a:p>
        </p:txBody>
      </p:sp>
      <p:sp>
        <p:nvSpPr>
          <p:cNvPr id="3" name="Notes Placeholder 2"/>
          <p:cNvSpPr>
            <a:spLocks noGrp="1"/>
          </p:cNvSpPr>
          <p:nvPr>
            <p:ph type="body" sz="quarter" idx="3"/>
          </p:nvPr>
        </p:nvSpPr>
        <p:spPr/>
        <p:txBody>
          <a:bodyPr/>
          <a:lstStyle/>
          <a:p>
            <a:pPr fontAlgn="t"/>
            <a:r>
              <a:rPr lang="en-US" sz="1200" b="0" i="0" kern="1200" dirty="0">
                <a:solidFill>
                  <a:schemeClr val="tx1"/>
                </a:solidFill>
                <a:effectLst/>
                <a:latin typeface="+mn-lt"/>
                <a:ea typeface="+mn-ea"/>
                <a:cs typeface="+mn-cs"/>
              </a:rPr>
              <a:t>Hi everyone, I’m Patrick Fife, LIBOR's General Counsel. I want to give you a quick update on recent MLS rule changes that affect offer presentation — and what your obligations are moving forward.</a:t>
            </a:r>
          </a:p>
        </p:txBody>
      </p:sp>
      <p:sp>
        <p:nvSpPr>
          <p:cNvPr id="4" name="Slide Number Placeholder 3"/>
          <p:cNvSpPr>
            <a:spLocks noGrp="1"/>
          </p:cNvSpPr>
          <p:nvPr>
            <p:ph type="sldNum" sz="quarter" idx="5"/>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E0185C3-73E0-FD44-B197-B7839AD99B5F}" type="datetime1">
              <a:rPr lang="en-US" smtClean="0"/>
              <a:t>4/28/26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218905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F8962AC-0494-C546-83C0-583CEC0CB313}" type="datetime1">
              <a:rPr lang="en-US" smtClean="0"/>
              <a:t>4/28/26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44514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BAEA44D-78BB-2040-A2E7-A64230F752F8}" type="datetime1">
              <a:rPr lang="en-US" smtClean="0"/>
              <a:t>4/28/26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37711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0"/>
        <p:cNvGrpSpPr/>
        <p:nvPr/>
      </p:nvGrpSpPr>
      <p:grpSpPr>
        <a:xfrm>
          <a:off x="0" y="0"/>
          <a:ext cx="0" cy="0"/>
          <a:chOff x="0" y="0"/>
          <a:chExt cx="0" cy="0"/>
        </a:xfrm>
      </p:grpSpPr>
      <p:sp>
        <p:nvSpPr>
          <p:cNvPr id="34" name="Google Shape;34;p5"/>
          <p:cNvSpPr txBox="1">
            <a:spLocks noGrp="1"/>
          </p:cNvSpPr>
          <p:nvPr>
            <p:ph type="title"/>
          </p:nvPr>
        </p:nvSpPr>
        <p:spPr>
          <a:xfrm>
            <a:off x="1038800" y="1114667"/>
            <a:ext cx="92828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b="1">
                <a:latin typeface="Trebuchet MS" panose="020B070302020209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dirty="0"/>
              <a:t>Click to edit Master title style</a:t>
            </a:r>
            <a:endParaRPr dirty="0"/>
          </a:p>
        </p:txBody>
      </p:sp>
      <p:sp>
        <p:nvSpPr>
          <p:cNvPr id="35" name="Google Shape;35;p5"/>
          <p:cNvSpPr txBox="1">
            <a:spLocks noGrp="1"/>
          </p:cNvSpPr>
          <p:nvPr>
            <p:ph type="body" idx="1"/>
          </p:nvPr>
        </p:nvSpPr>
        <p:spPr>
          <a:xfrm>
            <a:off x="1038800" y="1989900"/>
            <a:ext cx="9282800" cy="3860400"/>
          </a:xfrm>
          <a:prstGeom prst="rect">
            <a:avLst/>
          </a:prstGeom>
        </p:spPr>
        <p:txBody>
          <a:bodyPr spcFirstLastPara="1" wrap="square" lIns="0" tIns="0" rIns="0" bIns="0" anchor="t" anchorCtr="0">
            <a:noAutofit/>
          </a:bodyPr>
          <a:lstStyle>
            <a:lvl1pPr marL="609585" lvl="0" indent="-507987" rtl="0">
              <a:spcBef>
                <a:spcPts val="0"/>
              </a:spcBef>
              <a:spcAft>
                <a:spcPts val="0"/>
              </a:spcAft>
              <a:buSzPts val="2400"/>
              <a:buChar char="●"/>
              <a:defRPr>
                <a:latin typeface="Trebuchet MS" panose="020B0703020202090204" pitchFamily="34" charset="0"/>
              </a:defRPr>
            </a:lvl1pPr>
            <a:lvl2pPr marL="1219170" lvl="1" indent="-507987" rtl="0">
              <a:spcBef>
                <a:spcPts val="1067"/>
              </a:spcBef>
              <a:spcAft>
                <a:spcPts val="0"/>
              </a:spcAft>
              <a:buSzPts val="2400"/>
              <a:buChar char="○"/>
              <a:defRPr/>
            </a:lvl2pPr>
            <a:lvl3pPr marL="1828754" lvl="2" indent="-507987" rtl="0">
              <a:spcBef>
                <a:spcPts val="1067"/>
              </a:spcBef>
              <a:spcAft>
                <a:spcPts val="0"/>
              </a:spcAft>
              <a:buSzPts val="2400"/>
              <a:buChar char="■"/>
              <a:defRPr/>
            </a:lvl3pPr>
            <a:lvl4pPr marL="2438339" lvl="3" indent="-507987" rtl="0">
              <a:spcBef>
                <a:spcPts val="1067"/>
              </a:spcBef>
              <a:spcAft>
                <a:spcPts val="0"/>
              </a:spcAft>
              <a:buSzPts val="2400"/>
              <a:buChar char="●"/>
              <a:defRPr/>
            </a:lvl4pPr>
            <a:lvl5pPr marL="3047924" lvl="4" indent="-507987" rtl="0">
              <a:spcBef>
                <a:spcPts val="1067"/>
              </a:spcBef>
              <a:spcAft>
                <a:spcPts val="0"/>
              </a:spcAft>
              <a:buSzPts val="2400"/>
              <a:buChar char="○"/>
              <a:defRPr/>
            </a:lvl5pPr>
            <a:lvl6pPr marL="3657509" lvl="5" indent="-507987" rtl="0">
              <a:spcBef>
                <a:spcPts val="1067"/>
              </a:spcBef>
              <a:spcAft>
                <a:spcPts val="0"/>
              </a:spcAft>
              <a:buSzPts val="2400"/>
              <a:buChar char="■"/>
              <a:defRPr/>
            </a:lvl6pPr>
            <a:lvl7pPr marL="4267093" lvl="6" indent="-507987" rtl="0">
              <a:spcBef>
                <a:spcPts val="1067"/>
              </a:spcBef>
              <a:spcAft>
                <a:spcPts val="0"/>
              </a:spcAft>
              <a:buSzPts val="2400"/>
              <a:buChar char="●"/>
              <a:defRPr/>
            </a:lvl7pPr>
            <a:lvl8pPr marL="4876678" lvl="7" indent="-507987" rtl="0">
              <a:spcBef>
                <a:spcPts val="1067"/>
              </a:spcBef>
              <a:spcAft>
                <a:spcPts val="0"/>
              </a:spcAft>
              <a:buSzPts val="2400"/>
              <a:buChar char="○"/>
              <a:defRPr/>
            </a:lvl8pPr>
            <a:lvl9pPr marL="5486263" lvl="8" indent="-507987" rtl="0">
              <a:spcBef>
                <a:spcPts val="1067"/>
              </a:spcBef>
              <a:spcAft>
                <a:spcPts val="1067"/>
              </a:spcAft>
              <a:buSzPts val="2400"/>
              <a:buChar char="■"/>
              <a:defRPr/>
            </a:lvl9pPr>
          </a:lstStyle>
          <a:p>
            <a:pPr lvl="0"/>
            <a:r>
              <a:rPr lang="en-US" dirty="0"/>
              <a:t>Edit Master text styles</a:t>
            </a:r>
          </a:p>
        </p:txBody>
      </p:sp>
      <p:sp>
        <p:nvSpPr>
          <p:cNvPr id="36" name="Google Shape;36;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A44F4AB-957A-4B74-B2BA-FE8F68E8555F}" type="slidenum">
              <a:rPr lang="en-US" smtClean="0"/>
              <a:t>‹#›</a:t>
            </a:fld>
            <a:endParaRPr lang="en-US" dirty="0"/>
          </a:p>
        </p:txBody>
      </p:sp>
    </p:spTree>
    <p:extLst>
      <p:ext uri="{BB962C8B-B14F-4D97-AF65-F5344CB8AC3E}">
        <p14:creationId xmlns:p14="http://schemas.microsoft.com/office/powerpoint/2010/main" val="407567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3814767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003622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257908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4/28/26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86818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4/28/26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601593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4/28/26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241544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4/28/26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60430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F369D21-013D-0846-8EDB-E5ECF008D8B2}" type="datetime1">
              <a:rPr lang="en-US" smtClean="0"/>
              <a:t>4/28/26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967865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4163485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4256607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522271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398243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E0185C3-73E0-FD44-B197-B7839AD99B5F}" type="datetime1">
              <a:rPr lang="en-US" smtClean="0"/>
              <a:t>4/28/26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2483399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F369D21-013D-0846-8EDB-E5ECF008D8B2}" type="datetime1">
              <a:rPr lang="en-US" smtClean="0"/>
              <a:t>4/28/26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2822793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72A1815-C9F1-BB4E-B840-590724284F42}" type="datetime1">
              <a:rPr lang="en-US" smtClean="0"/>
              <a:t>4/28/26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552785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FE3FC9F-BD3A-ED4A-962F-8BBC1FD871C7}" type="datetime1">
              <a:rPr lang="en-US" smtClean="0"/>
              <a:t>4/28/26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4263437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0FEB14B-B91E-EE4E-8435-0C4373937882}" type="datetime1">
              <a:rPr lang="en-US" smtClean="0"/>
              <a:t>4/28/26</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71874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7C08CC6-0C91-5B48-A874-50E4592571CF}" type="datetime1">
              <a:rPr lang="en-US" smtClean="0"/>
              <a:t>4/28/26</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265903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72A1815-C9F1-BB4E-B840-590724284F42}" type="datetime1">
              <a:rPr lang="en-US" smtClean="0"/>
              <a:t>4/28/26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67537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C11FD-21A5-774C-B484-B96715E5D442}" type="datetime1">
              <a:rPr lang="en-US" smtClean="0"/>
              <a:t>4/28/26</a:t>
            </a:fld>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635370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2BB1486-2D58-5442-B785-CCE8F70B0A5F}" type="datetime1">
              <a:rPr lang="en-US" smtClean="0"/>
              <a:t>4/28/26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901531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8C05D7E-6663-6646-9921-856B49C5C34A}" type="datetime1">
              <a:rPr lang="en-US" smtClean="0"/>
              <a:t>4/28/26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975103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F8962AC-0494-C546-83C0-583CEC0CB313}" type="datetime1">
              <a:rPr lang="en-US" smtClean="0"/>
              <a:t>4/28/26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733133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BAEA44D-78BB-2040-A2E7-A64230F752F8}" type="datetime1">
              <a:rPr lang="en-US" smtClean="0"/>
              <a:t>4/28/26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2374599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0"/>
        <p:cNvGrpSpPr/>
        <p:nvPr/>
      </p:nvGrpSpPr>
      <p:grpSpPr>
        <a:xfrm>
          <a:off x="0" y="0"/>
          <a:ext cx="0" cy="0"/>
          <a:chOff x="0" y="0"/>
          <a:chExt cx="0" cy="0"/>
        </a:xfrm>
      </p:grpSpPr>
      <p:sp>
        <p:nvSpPr>
          <p:cNvPr id="34" name="Google Shape;34;p5"/>
          <p:cNvSpPr txBox="1">
            <a:spLocks noGrp="1"/>
          </p:cNvSpPr>
          <p:nvPr>
            <p:ph type="title"/>
          </p:nvPr>
        </p:nvSpPr>
        <p:spPr>
          <a:xfrm>
            <a:off x="1038800" y="1114667"/>
            <a:ext cx="92828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b="1">
                <a:latin typeface="Trebuchet MS" panose="020B070302020209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dirty="0"/>
              <a:t>Click to edit Master title style</a:t>
            </a:r>
            <a:endParaRPr dirty="0"/>
          </a:p>
        </p:txBody>
      </p:sp>
      <p:sp>
        <p:nvSpPr>
          <p:cNvPr id="35" name="Google Shape;35;p5"/>
          <p:cNvSpPr txBox="1">
            <a:spLocks noGrp="1"/>
          </p:cNvSpPr>
          <p:nvPr>
            <p:ph type="body" idx="1"/>
          </p:nvPr>
        </p:nvSpPr>
        <p:spPr>
          <a:xfrm>
            <a:off x="1038800" y="1989900"/>
            <a:ext cx="9282800" cy="3860400"/>
          </a:xfrm>
          <a:prstGeom prst="rect">
            <a:avLst/>
          </a:prstGeom>
        </p:spPr>
        <p:txBody>
          <a:bodyPr spcFirstLastPara="1" wrap="square" lIns="0" tIns="0" rIns="0" bIns="0" anchor="t" anchorCtr="0">
            <a:noAutofit/>
          </a:bodyPr>
          <a:lstStyle>
            <a:lvl1pPr marL="609585" lvl="0" indent="-507987" rtl="0">
              <a:spcBef>
                <a:spcPts val="0"/>
              </a:spcBef>
              <a:spcAft>
                <a:spcPts val="0"/>
              </a:spcAft>
              <a:buSzPts val="2400"/>
              <a:buChar char="●"/>
              <a:defRPr>
                <a:latin typeface="Trebuchet MS" panose="020B0703020202090204" pitchFamily="34" charset="0"/>
              </a:defRPr>
            </a:lvl1pPr>
            <a:lvl2pPr marL="1219170" lvl="1" indent="-507987" rtl="0">
              <a:spcBef>
                <a:spcPts val="1067"/>
              </a:spcBef>
              <a:spcAft>
                <a:spcPts val="0"/>
              </a:spcAft>
              <a:buSzPts val="2400"/>
              <a:buChar char="○"/>
              <a:defRPr/>
            </a:lvl2pPr>
            <a:lvl3pPr marL="1828754" lvl="2" indent="-507987" rtl="0">
              <a:spcBef>
                <a:spcPts val="1067"/>
              </a:spcBef>
              <a:spcAft>
                <a:spcPts val="0"/>
              </a:spcAft>
              <a:buSzPts val="2400"/>
              <a:buChar char="■"/>
              <a:defRPr/>
            </a:lvl3pPr>
            <a:lvl4pPr marL="2438339" lvl="3" indent="-507987" rtl="0">
              <a:spcBef>
                <a:spcPts val="1067"/>
              </a:spcBef>
              <a:spcAft>
                <a:spcPts val="0"/>
              </a:spcAft>
              <a:buSzPts val="2400"/>
              <a:buChar char="●"/>
              <a:defRPr/>
            </a:lvl4pPr>
            <a:lvl5pPr marL="3047924" lvl="4" indent="-507987" rtl="0">
              <a:spcBef>
                <a:spcPts val="1067"/>
              </a:spcBef>
              <a:spcAft>
                <a:spcPts val="0"/>
              </a:spcAft>
              <a:buSzPts val="2400"/>
              <a:buChar char="○"/>
              <a:defRPr/>
            </a:lvl5pPr>
            <a:lvl6pPr marL="3657509" lvl="5" indent="-507987" rtl="0">
              <a:spcBef>
                <a:spcPts val="1067"/>
              </a:spcBef>
              <a:spcAft>
                <a:spcPts val="0"/>
              </a:spcAft>
              <a:buSzPts val="2400"/>
              <a:buChar char="■"/>
              <a:defRPr/>
            </a:lvl6pPr>
            <a:lvl7pPr marL="4267093" lvl="6" indent="-507987" rtl="0">
              <a:spcBef>
                <a:spcPts val="1067"/>
              </a:spcBef>
              <a:spcAft>
                <a:spcPts val="0"/>
              </a:spcAft>
              <a:buSzPts val="2400"/>
              <a:buChar char="●"/>
              <a:defRPr/>
            </a:lvl7pPr>
            <a:lvl8pPr marL="4876678" lvl="7" indent="-507987" rtl="0">
              <a:spcBef>
                <a:spcPts val="1067"/>
              </a:spcBef>
              <a:spcAft>
                <a:spcPts val="0"/>
              </a:spcAft>
              <a:buSzPts val="2400"/>
              <a:buChar char="○"/>
              <a:defRPr/>
            </a:lvl8pPr>
            <a:lvl9pPr marL="5486263" lvl="8" indent="-507987" rtl="0">
              <a:spcBef>
                <a:spcPts val="1067"/>
              </a:spcBef>
              <a:spcAft>
                <a:spcPts val="1067"/>
              </a:spcAft>
              <a:buSzPts val="2400"/>
              <a:buChar char="■"/>
              <a:defRPr/>
            </a:lvl9pPr>
          </a:lstStyle>
          <a:p>
            <a:pPr lvl="0"/>
            <a:r>
              <a:rPr lang="en-US" dirty="0"/>
              <a:t>Edit Master text styles</a:t>
            </a:r>
          </a:p>
        </p:txBody>
      </p:sp>
      <p:sp>
        <p:nvSpPr>
          <p:cNvPr id="36" name="Google Shape;36;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A44F4AB-957A-4B74-B2BA-FE8F68E8555F}" type="slidenum">
              <a:rPr lang="en-US" smtClean="0"/>
              <a:t>‹#›</a:t>
            </a:fld>
            <a:endParaRPr lang="en-US" dirty="0"/>
          </a:p>
        </p:txBody>
      </p:sp>
    </p:spTree>
    <p:extLst>
      <p:ext uri="{BB962C8B-B14F-4D97-AF65-F5344CB8AC3E}">
        <p14:creationId xmlns:p14="http://schemas.microsoft.com/office/powerpoint/2010/main" val="90527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0185C3-73E0-FD44-B197-B7839AD99B5F}" type="datetime1">
              <a:rPr lang="en-US" smtClean="0"/>
              <a:t>4/28/26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4104893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369D21-013D-0846-8EDB-E5ECF008D8B2}" type="datetime1">
              <a:rPr lang="en-US" smtClean="0"/>
              <a:t>4/28/26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1230626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A1815-C9F1-BB4E-B840-590724284F42}" type="datetime1">
              <a:rPr lang="en-US" smtClean="0"/>
              <a:t>4/28/26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461129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E3FC9F-BD3A-ED4A-962F-8BBC1FD871C7}" type="datetime1">
              <a:rPr lang="en-US" smtClean="0"/>
              <a:t>4/28/26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4208886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FE3FC9F-BD3A-ED4A-962F-8BBC1FD871C7}" type="datetime1">
              <a:rPr lang="en-US" smtClean="0"/>
              <a:t>4/28/26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27157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FEB14B-B91E-EE4E-8435-0C4373937882}" type="datetime1">
              <a:rPr lang="en-US" smtClean="0"/>
              <a:t>4/28/26</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1233467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C08CC6-0C91-5B48-A874-50E4592571CF}" type="datetime1">
              <a:rPr lang="en-US" smtClean="0"/>
              <a:t>4/28/26</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1268326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C11FD-21A5-774C-B484-B96715E5D442}" type="datetime1">
              <a:rPr lang="en-US" smtClean="0"/>
              <a:t>4/28/26</a:t>
            </a:fld>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2743647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B1486-2D58-5442-B785-CCE8F70B0A5F}" type="datetime1">
              <a:rPr lang="en-US" smtClean="0"/>
              <a:t>4/28/26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9939100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C05D7E-6663-6646-9921-856B49C5C34A}" type="datetime1">
              <a:rPr lang="en-US" smtClean="0"/>
              <a:t>4/28/26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4228042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8962AC-0494-C546-83C0-583CEC0CB313}" type="datetime1">
              <a:rPr lang="en-US" smtClean="0"/>
              <a:t>4/28/26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488963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AEA44D-78BB-2040-A2E7-A64230F752F8}" type="datetime1">
              <a:rPr lang="en-US" smtClean="0"/>
              <a:t>4/28/26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797761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0"/>
        <p:cNvGrpSpPr/>
        <p:nvPr/>
      </p:nvGrpSpPr>
      <p:grpSpPr>
        <a:xfrm>
          <a:off x="0" y="0"/>
          <a:ext cx="0" cy="0"/>
          <a:chOff x="0" y="0"/>
          <a:chExt cx="0" cy="0"/>
        </a:xfrm>
      </p:grpSpPr>
      <p:sp>
        <p:nvSpPr>
          <p:cNvPr id="34" name="Google Shape;34;p5"/>
          <p:cNvSpPr txBox="1">
            <a:spLocks noGrp="1"/>
          </p:cNvSpPr>
          <p:nvPr>
            <p:ph type="title"/>
          </p:nvPr>
        </p:nvSpPr>
        <p:spPr>
          <a:xfrm>
            <a:off x="1038800" y="1114667"/>
            <a:ext cx="92828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b="1">
                <a:latin typeface="Trebuchet MS" panose="020B070302020209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dirty="0"/>
              <a:t>Click to edit Master title style</a:t>
            </a:r>
            <a:endParaRPr dirty="0"/>
          </a:p>
        </p:txBody>
      </p:sp>
      <p:sp>
        <p:nvSpPr>
          <p:cNvPr id="35" name="Google Shape;35;p5"/>
          <p:cNvSpPr txBox="1">
            <a:spLocks noGrp="1"/>
          </p:cNvSpPr>
          <p:nvPr>
            <p:ph type="body" idx="1"/>
          </p:nvPr>
        </p:nvSpPr>
        <p:spPr>
          <a:xfrm>
            <a:off x="1038800" y="1989900"/>
            <a:ext cx="9282800" cy="3860400"/>
          </a:xfrm>
          <a:prstGeom prst="rect">
            <a:avLst/>
          </a:prstGeom>
        </p:spPr>
        <p:txBody>
          <a:bodyPr spcFirstLastPara="1" wrap="square" lIns="0" tIns="0" rIns="0" bIns="0" anchor="t" anchorCtr="0">
            <a:noAutofit/>
          </a:bodyPr>
          <a:lstStyle>
            <a:lvl1pPr marL="609585" lvl="0" indent="-507987" rtl="0">
              <a:spcBef>
                <a:spcPts val="0"/>
              </a:spcBef>
              <a:spcAft>
                <a:spcPts val="0"/>
              </a:spcAft>
              <a:buSzPts val="2400"/>
              <a:buChar char="●"/>
              <a:defRPr>
                <a:latin typeface="Trebuchet MS" panose="020B0703020202090204" pitchFamily="34" charset="0"/>
              </a:defRPr>
            </a:lvl1pPr>
            <a:lvl2pPr marL="1219170" lvl="1" indent="-507987" rtl="0">
              <a:spcBef>
                <a:spcPts val="1067"/>
              </a:spcBef>
              <a:spcAft>
                <a:spcPts val="0"/>
              </a:spcAft>
              <a:buSzPts val="2400"/>
              <a:buChar char="○"/>
              <a:defRPr/>
            </a:lvl2pPr>
            <a:lvl3pPr marL="1828754" lvl="2" indent="-507987" rtl="0">
              <a:spcBef>
                <a:spcPts val="1067"/>
              </a:spcBef>
              <a:spcAft>
                <a:spcPts val="0"/>
              </a:spcAft>
              <a:buSzPts val="2400"/>
              <a:buChar char="■"/>
              <a:defRPr/>
            </a:lvl3pPr>
            <a:lvl4pPr marL="2438339" lvl="3" indent="-507987" rtl="0">
              <a:spcBef>
                <a:spcPts val="1067"/>
              </a:spcBef>
              <a:spcAft>
                <a:spcPts val="0"/>
              </a:spcAft>
              <a:buSzPts val="2400"/>
              <a:buChar char="●"/>
              <a:defRPr/>
            </a:lvl4pPr>
            <a:lvl5pPr marL="3047924" lvl="4" indent="-507987" rtl="0">
              <a:spcBef>
                <a:spcPts val="1067"/>
              </a:spcBef>
              <a:spcAft>
                <a:spcPts val="0"/>
              </a:spcAft>
              <a:buSzPts val="2400"/>
              <a:buChar char="○"/>
              <a:defRPr/>
            </a:lvl5pPr>
            <a:lvl6pPr marL="3657509" lvl="5" indent="-507987" rtl="0">
              <a:spcBef>
                <a:spcPts val="1067"/>
              </a:spcBef>
              <a:spcAft>
                <a:spcPts val="0"/>
              </a:spcAft>
              <a:buSzPts val="2400"/>
              <a:buChar char="■"/>
              <a:defRPr/>
            </a:lvl6pPr>
            <a:lvl7pPr marL="4267093" lvl="6" indent="-507987" rtl="0">
              <a:spcBef>
                <a:spcPts val="1067"/>
              </a:spcBef>
              <a:spcAft>
                <a:spcPts val="0"/>
              </a:spcAft>
              <a:buSzPts val="2400"/>
              <a:buChar char="●"/>
              <a:defRPr/>
            </a:lvl7pPr>
            <a:lvl8pPr marL="4876678" lvl="7" indent="-507987" rtl="0">
              <a:spcBef>
                <a:spcPts val="1067"/>
              </a:spcBef>
              <a:spcAft>
                <a:spcPts val="0"/>
              </a:spcAft>
              <a:buSzPts val="2400"/>
              <a:buChar char="○"/>
              <a:defRPr/>
            </a:lvl8pPr>
            <a:lvl9pPr marL="5486263" lvl="8" indent="-507987" rtl="0">
              <a:spcBef>
                <a:spcPts val="1067"/>
              </a:spcBef>
              <a:spcAft>
                <a:spcPts val="1067"/>
              </a:spcAft>
              <a:buSzPts val="2400"/>
              <a:buChar char="■"/>
              <a:defRPr/>
            </a:lvl9pPr>
          </a:lstStyle>
          <a:p>
            <a:pPr lvl="0"/>
            <a:r>
              <a:rPr lang="en-US" dirty="0"/>
              <a:t>Edit Master text styles</a:t>
            </a:r>
          </a:p>
        </p:txBody>
      </p:sp>
      <p:sp>
        <p:nvSpPr>
          <p:cNvPr id="36" name="Google Shape;36;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A44F4AB-957A-4B74-B2BA-FE8F68E8555F}" type="slidenum">
              <a:rPr lang="en-US" smtClean="0"/>
              <a:t>‹#›</a:t>
            </a:fld>
            <a:endParaRPr lang="en-US" dirty="0"/>
          </a:p>
        </p:txBody>
      </p:sp>
    </p:spTree>
    <p:extLst>
      <p:ext uri="{BB962C8B-B14F-4D97-AF65-F5344CB8AC3E}">
        <p14:creationId xmlns:p14="http://schemas.microsoft.com/office/powerpoint/2010/main" val="2965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0FEB14B-B91E-EE4E-8435-0C4373937882}" type="datetime1">
              <a:rPr lang="en-US" smtClean="0"/>
              <a:t>4/28/26</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1359309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7C08CC6-0C91-5B48-A874-50E4592571CF}" type="datetime1">
              <a:rPr lang="en-US" smtClean="0"/>
              <a:t>4/28/26</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130120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C11FD-21A5-774C-B484-B96715E5D442}" type="datetime1">
              <a:rPr lang="en-US" smtClean="0"/>
              <a:t>4/28/26</a:t>
            </a:fld>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0561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2BB1486-2D58-5442-B785-CCE8F70B0A5F}" type="datetime1">
              <a:rPr lang="en-US" smtClean="0"/>
              <a:t>4/28/26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18337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8C05D7E-6663-6646-9921-856B49C5C34A}" type="datetime1">
              <a:rPr lang="en-US" smtClean="0"/>
              <a:t>4/28/26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217856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1">
                <a:solidFill>
                  <a:schemeClr val="tx1">
                    <a:tint val="75000"/>
                  </a:schemeClr>
                </a:solidFill>
                <a:latin typeface="Trebuchet MS" panose="020B0703020202090204" pitchFamily="34" charset="0"/>
              </a:defRPr>
            </a:lvl1pPr>
          </a:lstStyle>
          <a:p>
            <a:fld id="{57B5C5D4-C858-3146-9F42-F4512FBB5966}" type="datetime1">
              <a:rPr lang="en-US" smtClean="0"/>
              <a:pPr/>
              <a:t>4/28/26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1">
                <a:solidFill>
                  <a:schemeClr val="tx1">
                    <a:tint val="75000"/>
                  </a:schemeClr>
                </a:solidFill>
                <a:latin typeface="Trebuchet MS" panose="020B0703020202090204" pitchFamily="34" charset="0"/>
              </a:defRPr>
            </a:lvl1pPr>
          </a:lstStyle>
          <a:p>
            <a:r>
              <a:rPr lang="en-US" dirty="0"/>
              <a:t>Sample Footer Text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1">
                <a:solidFill>
                  <a:schemeClr val="tx1">
                    <a:tint val="75000"/>
                  </a:schemeClr>
                </a:solidFill>
                <a:latin typeface="Trebuchet MS" panose="020B0703020202090204" pitchFamily="34" charset="0"/>
              </a:defRPr>
            </a:lvl1pPr>
          </a:lstStyle>
          <a:p>
            <a:fld id="{C68AC1EC-23E2-4F0E-A5A4-674EC8DB954E}" type="slidenum">
              <a:rPr lang="en-US" smtClean="0"/>
              <a:pPr/>
              <a:t>‹#›</a:t>
            </a:fld>
            <a:endParaRPr lang="en-US" dirty="0"/>
          </a:p>
        </p:txBody>
      </p:sp>
    </p:spTree>
    <p:extLst>
      <p:ext uri="{BB962C8B-B14F-4D97-AF65-F5344CB8AC3E}">
        <p14:creationId xmlns:p14="http://schemas.microsoft.com/office/powerpoint/2010/main" val="29446995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4/28/26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dirty="0"/>
          </a:p>
        </p:txBody>
      </p:sp>
    </p:spTree>
    <p:extLst>
      <p:ext uri="{BB962C8B-B14F-4D97-AF65-F5344CB8AC3E}">
        <p14:creationId xmlns:p14="http://schemas.microsoft.com/office/powerpoint/2010/main" val="151285621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5C5D4-C858-3146-9F42-F4512FBB5966}" type="datetime1">
              <a:rPr lang="en-US" smtClean="0"/>
              <a:t>4/28/26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Sample Footer Text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AC1EC-23E2-4F0E-A5A4-674EC8DB954E}" type="slidenum">
              <a:rPr lang="en-US" smtClean="0"/>
              <a:pPr/>
              <a:t>‹#›</a:t>
            </a:fld>
            <a:endParaRPr lang="en-US" dirty="0"/>
          </a:p>
        </p:txBody>
      </p:sp>
    </p:spTree>
    <p:extLst>
      <p:ext uri="{BB962C8B-B14F-4D97-AF65-F5344CB8AC3E}">
        <p14:creationId xmlns:p14="http://schemas.microsoft.com/office/powerpoint/2010/main" val="85871954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5C5D4-C858-3146-9F42-F4512FBB5966}" type="datetime1">
              <a:rPr lang="en-US" smtClean="0"/>
              <a:t>4/28/26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Sample Footer Text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AC1EC-23E2-4F0E-A5A4-674EC8DB954E}" type="slidenum">
              <a:rPr lang="en-US" smtClean="0"/>
              <a:pPr/>
              <a:t>‹#›</a:t>
            </a:fld>
            <a:endParaRPr lang="en-US" dirty="0"/>
          </a:p>
        </p:txBody>
      </p:sp>
    </p:spTree>
    <p:extLst>
      <p:ext uri="{BB962C8B-B14F-4D97-AF65-F5344CB8AC3E}">
        <p14:creationId xmlns:p14="http://schemas.microsoft.com/office/powerpoint/2010/main" val="203597315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455043-5CFD-4790-A30C-152D3B694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3" name="Rectangle 12">
            <a:extLst>
              <a:ext uri="{FF2B5EF4-FFF2-40B4-BE49-F238E27FC236}">
                <a16:creationId xmlns:a16="http://schemas.microsoft.com/office/drawing/2014/main" id="{D790CBA0-32A4-48C6-8140-9148B3A0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grpSp>
        <p:nvGrpSpPr>
          <p:cNvPr id="15" name="Group 14">
            <a:extLst>
              <a:ext uri="{FF2B5EF4-FFF2-40B4-BE49-F238E27FC236}">
                <a16:creationId xmlns:a16="http://schemas.microsoft.com/office/drawing/2014/main" id="{95FB3F23-428D-4878-B59E-11844C60C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B0D20BFE-2884-4A34-AF40-53F52465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7" name="Oval 16">
              <a:extLst>
                <a:ext uri="{FF2B5EF4-FFF2-40B4-BE49-F238E27FC236}">
                  <a16:creationId xmlns:a16="http://schemas.microsoft.com/office/drawing/2014/main" id="{CAEBFA0F-A5B0-417A-AC92-D2A0F8F0B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8" name="Oval 17">
              <a:extLst>
                <a:ext uri="{FF2B5EF4-FFF2-40B4-BE49-F238E27FC236}">
                  <a16:creationId xmlns:a16="http://schemas.microsoft.com/office/drawing/2014/main" id="{82CBCF52-9F1F-4601-9AF9-4CAEE5265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9" name="Oval 18">
              <a:extLst>
                <a:ext uri="{FF2B5EF4-FFF2-40B4-BE49-F238E27FC236}">
                  <a16:creationId xmlns:a16="http://schemas.microsoft.com/office/drawing/2014/main" id="{D4C8E242-6A49-46E6-A91B-0DEABA55D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0" name="Oval 19">
              <a:extLst>
                <a:ext uri="{FF2B5EF4-FFF2-40B4-BE49-F238E27FC236}">
                  <a16:creationId xmlns:a16="http://schemas.microsoft.com/office/drawing/2014/main" id="{D47EF156-11E0-4C45-9C8F-BB393CD7D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1" name="Oval 20">
              <a:extLst>
                <a:ext uri="{FF2B5EF4-FFF2-40B4-BE49-F238E27FC236}">
                  <a16:creationId xmlns:a16="http://schemas.microsoft.com/office/drawing/2014/main" id="{F4EB84F3-8150-4EF8-847B-92B15F9FE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grpSp>
      <p:grpSp>
        <p:nvGrpSpPr>
          <p:cNvPr id="23" name="Group 22">
            <a:extLst>
              <a:ext uri="{FF2B5EF4-FFF2-40B4-BE49-F238E27FC236}">
                <a16:creationId xmlns:a16="http://schemas.microsoft.com/office/drawing/2014/main" id="{DBAE7713-CBC2-412B-8FAD-1611B8C5F7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77899" y="850149"/>
            <a:ext cx="304800" cy="429768"/>
            <a:chOff x="215328" y="-46937"/>
            <a:chExt cx="304800" cy="2773841"/>
          </a:xfrm>
        </p:grpSpPr>
        <p:cxnSp>
          <p:nvCxnSpPr>
            <p:cNvPr id="24" name="Straight Connector 23">
              <a:extLst>
                <a:ext uri="{FF2B5EF4-FFF2-40B4-BE49-F238E27FC236}">
                  <a16:creationId xmlns:a16="http://schemas.microsoft.com/office/drawing/2014/main" id="{81D334AE-E342-429D-B5C0-B827C3133B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85A4BF9-1B9F-4B6D-8369-BA3A652769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E8E9C39-CA85-49A1-8D21-F40AF28F41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C07DDAC-6C86-4A0E-8075-BC2142AB72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08648C95-1EC5-40D8-8D96-3DC3D112A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grpSp>
        <p:nvGrpSpPr>
          <p:cNvPr id="31" name="Group 30">
            <a:extLst>
              <a:ext uri="{FF2B5EF4-FFF2-40B4-BE49-F238E27FC236}">
                <a16:creationId xmlns:a16="http://schemas.microsoft.com/office/drawing/2014/main" id="{010134DF-195E-4609-BE91-D38A8334E4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2" name="Straight Connector 31">
              <a:extLst>
                <a:ext uri="{FF2B5EF4-FFF2-40B4-BE49-F238E27FC236}">
                  <a16:creationId xmlns:a16="http://schemas.microsoft.com/office/drawing/2014/main" id="{20757759-EC34-4221-B044-E44E140CD7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D397B4-F579-4427-8501-9D3412F87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F669F62-C345-4D12-9436-F3E2B3AE6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89D0B0E-94E0-4A18-A5D4-F8999345F0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CF61E79-F57A-83A0-01FE-13D850C5F754}"/>
              </a:ext>
            </a:extLst>
          </p:cNvPr>
          <p:cNvSpPr>
            <a:spLocks noGrp="1"/>
          </p:cNvSpPr>
          <p:nvPr>
            <p:ph type="title"/>
          </p:nvPr>
        </p:nvSpPr>
        <p:spPr>
          <a:xfrm>
            <a:off x="4915947" y="2188704"/>
            <a:ext cx="6557283" cy="2227987"/>
          </a:xfrm>
          <a:noFill/>
        </p:spPr>
        <p:txBody>
          <a:bodyPr vert="horz" lIns="91440" tIns="45720" rIns="91440" bIns="45720" rtlCol="0" anchor="b">
            <a:noAutofit/>
          </a:bodyPr>
          <a:lstStyle/>
          <a:p>
            <a:pPr>
              <a:spcBef>
                <a:spcPct val="0"/>
              </a:spcBef>
            </a:pPr>
            <a:r>
              <a:rPr lang="en-US" sz="3500" b="1" dirty="0">
                <a:solidFill>
                  <a:schemeClr val="bg1"/>
                </a:solidFill>
                <a:latin typeface="Trebuchet MS" panose="020B0703020202090204" pitchFamily="34" charset="0"/>
              </a:rPr>
              <a:t>April 2026</a:t>
            </a:r>
            <a:br>
              <a:rPr lang="en-US" sz="3500" b="1" dirty="0">
                <a:solidFill>
                  <a:schemeClr val="bg1"/>
                </a:solidFill>
                <a:latin typeface="Trebuchet MS" panose="020B0703020202090204" pitchFamily="34" charset="0"/>
              </a:rPr>
            </a:br>
            <a:r>
              <a:rPr lang="en-US" sz="3500" b="1" dirty="0">
                <a:solidFill>
                  <a:schemeClr val="bg1"/>
                </a:solidFill>
                <a:latin typeface="Trebuchet MS" panose="020B0703020202090204" pitchFamily="34" charset="0"/>
              </a:rPr>
              <a:t>LIBOR Legal Update</a:t>
            </a:r>
            <a:br>
              <a:rPr lang="en-US" sz="3500" b="1" dirty="0">
                <a:solidFill>
                  <a:schemeClr val="bg1"/>
                </a:solidFill>
                <a:latin typeface="Trebuchet MS" panose="020B0703020202090204" pitchFamily="34" charset="0"/>
              </a:rPr>
            </a:br>
            <a:r>
              <a:rPr lang="en-US" sz="3500" b="1" dirty="0">
                <a:solidFill>
                  <a:schemeClr val="bg1"/>
                </a:solidFill>
                <a:latin typeface="Trebuchet MS" panose="020B0703020202090204" pitchFamily="34" charset="0"/>
              </a:rPr>
              <a:t> </a:t>
            </a:r>
          </a:p>
        </p:txBody>
      </p:sp>
      <p:sp>
        <p:nvSpPr>
          <p:cNvPr id="37" name="Rectangle 36">
            <a:extLst>
              <a:ext uri="{FF2B5EF4-FFF2-40B4-BE49-F238E27FC236}">
                <a16:creationId xmlns:a16="http://schemas.microsoft.com/office/drawing/2014/main" id="{909F982E-B4F0-4CF1-9698-0CA793629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grpSp>
        <p:nvGrpSpPr>
          <p:cNvPr id="39" name="Group 38">
            <a:extLst>
              <a:ext uri="{FF2B5EF4-FFF2-40B4-BE49-F238E27FC236}">
                <a16:creationId xmlns:a16="http://schemas.microsoft.com/office/drawing/2014/main" id="{E5A6FD1C-ABC0-436A-9073-E0EED7D89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0" name="Straight Connector 39">
              <a:extLst>
                <a:ext uri="{FF2B5EF4-FFF2-40B4-BE49-F238E27FC236}">
                  <a16:creationId xmlns:a16="http://schemas.microsoft.com/office/drawing/2014/main" id="{6FE42E75-3FFE-428A-BBD2-CC87097B5D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F8E869C-899B-4BCE-8E7E-07CF2384D9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BF071B4-ED93-480C-8E69-73432F0CE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CA65703-32A1-4699-BC19-1CA9884BD2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descr="A white text on a black background&#10;&#10;Description automatically generated">
            <a:extLst>
              <a:ext uri="{FF2B5EF4-FFF2-40B4-BE49-F238E27FC236}">
                <a16:creationId xmlns:a16="http://schemas.microsoft.com/office/drawing/2014/main" id="{000A930D-D874-D69A-E630-1A95F18DAF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677" y="2189741"/>
            <a:ext cx="3622151" cy="1799826"/>
          </a:xfrm>
          <a:prstGeom prst="rect">
            <a:avLst/>
          </a:prstGeom>
        </p:spPr>
      </p:pic>
      <p:sp>
        <p:nvSpPr>
          <p:cNvPr id="3" name="TextBox 2">
            <a:extLst>
              <a:ext uri="{FF2B5EF4-FFF2-40B4-BE49-F238E27FC236}">
                <a16:creationId xmlns:a16="http://schemas.microsoft.com/office/drawing/2014/main" id="{89770B7C-B136-2245-3EAB-60CF9065C70C}"/>
              </a:ext>
            </a:extLst>
          </p:cNvPr>
          <p:cNvSpPr txBox="1"/>
          <p:nvPr/>
        </p:nvSpPr>
        <p:spPr>
          <a:xfrm>
            <a:off x="6968809" y="4978509"/>
            <a:ext cx="4031516" cy="369332"/>
          </a:xfrm>
          <a:prstGeom prst="rect">
            <a:avLst/>
          </a:prstGeom>
          <a:noFill/>
        </p:spPr>
        <p:txBody>
          <a:bodyPr wrap="square" rtlCol="0">
            <a:spAutoFit/>
          </a:bodyPr>
          <a:lstStyle/>
          <a:p>
            <a:r>
              <a:rPr lang="en-US" b="1" dirty="0">
                <a:solidFill>
                  <a:schemeClr val="bg1"/>
                </a:solidFill>
                <a:latin typeface="Trebuchet MS" panose="020B0703020202090204" pitchFamily="34" charset="0"/>
              </a:rPr>
              <a:t>Patrick Fife, LIBOR General Counsel</a:t>
            </a:r>
          </a:p>
        </p:txBody>
      </p:sp>
    </p:spTree>
    <p:extLst>
      <p:ext uri="{BB962C8B-B14F-4D97-AF65-F5344CB8AC3E}">
        <p14:creationId xmlns:p14="http://schemas.microsoft.com/office/powerpoint/2010/main" val="2050322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8E646D-5029-EB2F-1380-771BEA1B0BC6}"/>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F615F6B-953C-C54E-1C85-EADE11294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3" name="Rectangle 22">
            <a:extLst>
              <a:ext uri="{FF2B5EF4-FFF2-40B4-BE49-F238E27FC236}">
                <a16:creationId xmlns:a16="http://schemas.microsoft.com/office/drawing/2014/main" id="{19F6BAB1-3E90-3CB5-5259-3EA292938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4" name="Rectangle 23">
            <a:extLst>
              <a:ext uri="{FF2B5EF4-FFF2-40B4-BE49-F238E27FC236}">
                <a16:creationId xmlns:a16="http://schemas.microsoft.com/office/drawing/2014/main" id="{A5AA0F46-5CD1-1E97-4A9A-AEA396DDB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5" name="Rectangle 24">
            <a:extLst>
              <a:ext uri="{FF2B5EF4-FFF2-40B4-BE49-F238E27FC236}">
                <a16:creationId xmlns:a16="http://schemas.microsoft.com/office/drawing/2014/main" id="{D3FADA8E-2506-ED3A-0201-4DBB40573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6" name="Rectangle 25">
            <a:extLst>
              <a:ext uri="{FF2B5EF4-FFF2-40B4-BE49-F238E27FC236}">
                <a16:creationId xmlns:a16="http://schemas.microsoft.com/office/drawing/2014/main" id="{93655DF6-D214-A151-819A-78A794331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4D562C8F-C1FA-4C42-4BF3-8E8971689BD3}"/>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spcBef>
                <a:spcPct val="0"/>
              </a:spcBef>
            </a:pPr>
            <a:r>
              <a:rPr lang="en-US" sz="3400" kern="1200" dirty="0">
                <a:solidFill>
                  <a:srgbClr val="FFFFFF"/>
                </a:solidFill>
              </a:rPr>
              <a:t>How Do I Properly Advertise Myself as a “</a:t>
            </a:r>
            <a:r>
              <a:rPr lang="en-US" sz="3400" dirty="0">
                <a:solidFill>
                  <a:srgbClr val="FFFFFF"/>
                </a:solidFill>
              </a:rPr>
              <a:t>Licensed REALTOR®”?</a:t>
            </a:r>
            <a:endParaRPr lang="en-US" sz="3400" kern="1200" dirty="0">
              <a:solidFill>
                <a:srgbClr val="FFFFFF"/>
              </a:solidFill>
            </a:endParaRPr>
          </a:p>
        </p:txBody>
      </p:sp>
      <p:sp>
        <p:nvSpPr>
          <p:cNvPr id="3" name="Content Placeholder 2">
            <a:extLst>
              <a:ext uri="{FF2B5EF4-FFF2-40B4-BE49-F238E27FC236}">
                <a16:creationId xmlns:a16="http://schemas.microsoft.com/office/drawing/2014/main" id="{1B215448-E350-CC0C-D74D-A0C4BA254AF9}"/>
              </a:ext>
            </a:extLst>
          </p:cNvPr>
          <p:cNvSpPr>
            <a:spLocks noGrp="1"/>
          </p:cNvSpPr>
          <p:nvPr>
            <p:ph type="body" idx="1"/>
          </p:nvPr>
        </p:nvSpPr>
        <p:spPr>
          <a:xfrm>
            <a:off x="1371600" y="2318197"/>
            <a:ext cx="7093132" cy="3683358"/>
          </a:xfrm>
        </p:spPr>
        <p:txBody>
          <a:bodyPr vert="horz" lIns="91440" tIns="45720" rIns="91440" bIns="45720" rtlCol="0" anchor="ctr">
            <a:noAutofit/>
          </a:bodyPr>
          <a:lstStyle/>
          <a:p>
            <a:pPr marL="342900" indent="-228600">
              <a:spcBef>
                <a:spcPts val="600"/>
              </a:spcBef>
              <a:spcAft>
                <a:spcPts val="600"/>
              </a:spcAft>
              <a:buFont typeface="Arial" panose="020B0604020202020204" pitchFamily="34" charset="0"/>
              <a:buChar char="•"/>
            </a:pPr>
            <a:r>
              <a:rPr lang="en-US" sz="2000" dirty="0"/>
              <a:t>Calling yourself a “Licensed REALTOR®” would not be proper under New York law.  </a:t>
            </a:r>
          </a:p>
          <a:p>
            <a:pPr marL="342900" indent="-228600">
              <a:spcBef>
                <a:spcPts val="600"/>
              </a:spcBef>
              <a:spcAft>
                <a:spcPts val="600"/>
              </a:spcAft>
              <a:buFont typeface="Arial" panose="020B0604020202020204" pitchFamily="34" charset="0"/>
              <a:buChar char="•"/>
            </a:pPr>
            <a:r>
              <a:rPr lang="en-US" sz="2000" dirty="0"/>
              <a:t>All real estate advertising must contain your licensed title (i.e. “real estate salesperson” “real estate broker”).  </a:t>
            </a:r>
          </a:p>
          <a:p>
            <a:pPr marL="342900" indent="-228600">
              <a:spcBef>
                <a:spcPts val="600"/>
              </a:spcBef>
              <a:spcAft>
                <a:spcPts val="600"/>
              </a:spcAft>
              <a:buFont typeface="Arial" panose="020B0604020202020204" pitchFamily="34" charset="0"/>
              <a:buChar char="•"/>
            </a:pPr>
            <a:r>
              <a:rPr lang="en-US" sz="2000" dirty="0"/>
              <a:t>Review the NY State Real Estate Advertising Checklist for all of the requirements related to real estate advertising. </a:t>
            </a:r>
          </a:p>
          <a:p>
            <a:pPr marL="342900" indent="-228600">
              <a:spcBef>
                <a:spcPts val="600"/>
              </a:spcBef>
              <a:spcAft>
                <a:spcPts val="600"/>
              </a:spcAft>
              <a:buFont typeface="Arial" panose="020B0604020202020204" pitchFamily="34" charset="0"/>
              <a:buChar char="•"/>
            </a:pPr>
            <a:r>
              <a:rPr lang="en-US" sz="2000" dirty="0"/>
              <a:t>As a LIBOR member, you can include the REALTOR® mark in your advertising to identify yourself as a REALTOR®.  </a:t>
            </a:r>
          </a:p>
          <a:p>
            <a:pPr marL="342900" indent="-228600">
              <a:spcBef>
                <a:spcPts val="600"/>
              </a:spcBef>
              <a:spcAft>
                <a:spcPts val="600"/>
              </a:spcAft>
              <a:buFont typeface="Arial" panose="020B0604020202020204" pitchFamily="34" charset="0"/>
              <a:buChar char="•"/>
            </a:pPr>
            <a:r>
              <a:rPr lang="en-US" sz="2000" dirty="0"/>
              <a:t>NAR strictly prohibits combining the REALTOR® marks with geographic or location‑based descriptors, except for local or state REALTOR® associations in official contexts.</a:t>
            </a:r>
          </a:p>
        </p:txBody>
      </p:sp>
      <p:pic>
        <p:nvPicPr>
          <p:cNvPr id="4" name="Picture 3" descr="The REALTOR® Logo">
            <a:extLst>
              <a:ext uri="{FF2B5EF4-FFF2-40B4-BE49-F238E27FC236}">
                <a16:creationId xmlns:a16="http://schemas.microsoft.com/office/drawing/2014/main" id="{8C9125D4-F42A-66E0-E475-CB22B894BC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5192" y="2732867"/>
            <a:ext cx="3696911" cy="2464607"/>
          </a:xfrm>
          <a:prstGeom prst="rect">
            <a:avLst/>
          </a:prstGeom>
        </p:spPr>
      </p:pic>
    </p:spTree>
    <p:extLst>
      <p:ext uri="{BB962C8B-B14F-4D97-AF65-F5344CB8AC3E}">
        <p14:creationId xmlns:p14="http://schemas.microsoft.com/office/powerpoint/2010/main" val="330755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BA5C04-FDFF-0082-78C9-0DC4EADC2D60}"/>
            </a:ext>
          </a:extLst>
        </p:cNvPr>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A37F3D36-F2E4-9C6F-29E2-7191B6E34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08" name="Rectangle 107">
            <a:extLst>
              <a:ext uri="{FF2B5EF4-FFF2-40B4-BE49-F238E27FC236}">
                <a16:creationId xmlns:a16="http://schemas.microsoft.com/office/drawing/2014/main" id="{6F209CB9-1FE4-9F72-E223-F48CA6FE2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0" name="Rectangle 109">
            <a:extLst>
              <a:ext uri="{FF2B5EF4-FFF2-40B4-BE49-F238E27FC236}">
                <a16:creationId xmlns:a16="http://schemas.microsoft.com/office/drawing/2014/main" id="{DC8F9228-58BD-9950-7EC5-B25C6EDA01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2" name="Rectangle 111">
            <a:extLst>
              <a:ext uri="{FF2B5EF4-FFF2-40B4-BE49-F238E27FC236}">
                <a16:creationId xmlns:a16="http://schemas.microsoft.com/office/drawing/2014/main" id="{3BEE9E38-A73C-3D93-7F8E-298739D7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4" name="Rectangle 113">
            <a:extLst>
              <a:ext uri="{FF2B5EF4-FFF2-40B4-BE49-F238E27FC236}">
                <a16:creationId xmlns:a16="http://schemas.microsoft.com/office/drawing/2014/main" id="{BED9293B-48E4-C9D2-C153-46440AAB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6" name="Oval 115">
            <a:extLst>
              <a:ext uri="{FF2B5EF4-FFF2-40B4-BE49-F238E27FC236}">
                <a16:creationId xmlns:a16="http://schemas.microsoft.com/office/drawing/2014/main" id="{E524B510-35B8-75A0-F2FA-4903EC6CD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C09C049B-A57B-8374-F272-241A44CF9996}"/>
              </a:ext>
            </a:extLst>
          </p:cNvPr>
          <p:cNvSpPr>
            <a:spLocks noGrp="1"/>
          </p:cNvSpPr>
          <p:nvPr>
            <p:ph type="title"/>
          </p:nvPr>
        </p:nvSpPr>
        <p:spPr>
          <a:xfrm>
            <a:off x="826395" y="1275107"/>
            <a:ext cx="4230100" cy="3387497"/>
          </a:xfrm>
        </p:spPr>
        <p:txBody>
          <a:bodyPr vert="horz" lIns="91440" tIns="45720" rIns="91440" bIns="45720" rtlCol="0" anchor="b">
            <a:normAutofit/>
          </a:bodyPr>
          <a:lstStyle/>
          <a:p>
            <a:pPr>
              <a:spcBef>
                <a:spcPct val="0"/>
              </a:spcBef>
            </a:pPr>
            <a:r>
              <a:rPr lang="en-US" sz="4000" dirty="0">
                <a:solidFill>
                  <a:srgbClr val="FFFFFF"/>
                </a:solidFill>
              </a:rPr>
              <a:t>What Should I Do if I Learn My Agent Stole Funds?</a:t>
            </a:r>
            <a:endParaRPr lang="en-US" sz="4000" b="1" kern="1200" dirty="0">
              <a:solidFill>
                <a:srgbClr val="FFFFFF"/>
              </a:solidFill>
              <a:latin typeface="Trebuchet MS" panose="020B0703020202090204" pitchFamily="34" charset="0"/>
            </a:endParaRPr>
          </a:p>
        </p:txBody>
      </p:sp>
      <p:sp>
        <p:nvSpPr>
          <p:cNvPr id="64" name="Content Placeholder 2">
            <a:extLst>
              <a:ext uri="{FF2B5EF4-FFF2-40B4-BE49-F238E27FC236}">
                <a16:creationId xmlns:a16="http://schemas.microsoft.com/office/drawing/2014/main" id="{86BCC041-3090-F9B5-A8A7-216198E18605}"/>
              </a:ext>
            </a:extLst>
          </p:cNvPr>
          <p:cNvSpPr>
            <a:spLocks noGrp="1"/>
          </p:cNvSpPr>
          <p:nvPr>
            <p:ph type="body" idx="1"/>
          </p:nvPr>
        </p:nvSpPr>
        <p:spPr>
          <a:xfrm>
            <a:off x="6503158" y="649480"/>
            <a:ext cx="4862447" cy="5546047"/>
          </a:xfrm>
        </p:spPr>
        <p:txBody>
          <a:bodyPr vert="horz" lIns="91440" tIns="45720" rIns="91440" bIns="45720" rtlCol="0" anchor="ctr">
            <a:normAutofit/>
          </a:bodyPr>
          <a:lstStyle/>
          <a:p>
            <a:pPr marL="514350" indent="-228600">
              <a:spcAft>
                <a:spcPts val="600"/>
              </a:spcAft>
              <a:buFont typeface="Arial" panose="020B0604020202020204" pitchFamily="34" charset="0"/>
              <a:buChar char="•"/>
            </a:pPr>
            <a:r>
              <a:rPr lang="en-US" sz="2400" dirty="0"/>
              <a:t>As a broker, you should terminate the salesperson.</a:t>
            </a:r>
          </a:p>
          <a:p>
            <a:pPr marL="514350" indent="-228600">
              <a:spcAft>
                <a:spcPts val="600"/>
              </a:spcAft>
              <a:buFont typeface="Arial" panose="020B0604020202020204" pitchFamily="34" charset="0"/>
              <a:buChar char="•"/>
            </a:pPr>
            <a:r>
              <a:rPr lang="en-US" sz="2400" dirty="0"/>
              <a:t>Report the alleged theft to:</a:t>
            </a:r>
          </a:p>
          <a:p>
            <a:pPr marL="1123935" lvl="1" indent="-228600">
              <a:spcAft>
                <a:spcPts val="600"/>
              </a:spcAft>
              <a:buFont typeface="Arial" panose="020B0604020202020204" pitchFamily="34" charset="0"/>
              <a:buChar char="•"/>
            </a:pPr>
            <a:r>
              <a:rPr lang="en-US" dirty="0"/>
              <a:t>Local law enforcement;</a:t>
            </a:r>
          </a:p>
          <a:p>
            <a:pPr marL="1123935" lvl="1" indent="-228600">
              <a:spcAft>
                <a:spcPts val="600"/>
              </a:spcAft>
              <a:buFont typeface="Arial" panose="020B0604020202020204" pitchFamily="34" charset="0"/>
              <a:buChar char="•"/>
            </a:pPr>
            <a:r>
              <a:rPr lang="en-US" dirty="0"/>
              <a:t>Your E&amp;O carrier; and</a:t>
            </a:r>
          </a:p>
          <a:p>
            <a:pPr marL="1123935" lvl="1" indent="-228600">
              <a:spcAft>
                <a:spcPts val="600"/>
              </a:spcAft>
              <a:buFont typeface="Arial" panose="020B0604020202020204" pitchFamily="34" charset="0"/>
              <a:buChar char="•"/>
            </a:pPr>
            <a:r>
              <a:rPr lang="en-US" dirty="0"/>
              <a:t>New York State Department of State.</a:t>
            </a:r>
          </a:p>
          <a:p>
            <a:pPr marL="514350" indent="-228600">
              <a:spcAft>
                <a:spcPts val="600"/>
              </a:spcAft>
              <a:buFont typeface="Arial" panose="020B0604020202020204" pitchFamily="34" charset="0"/>
              <a:buChar char="•"/>
            </a:pPr>
            <a:endParaRPr lang="en-US" sz="2600" dirty="0"/>
          </a:p>
          <a:p>
            <a:pPr marL="514350" indent="-228600">
              <a:spcAft>
                <a:spcPts val="600"/>
              </a:spcAft>
              <a:buFont typeface="Arial" panose="020B0604020202020204" pitchFamily="34" charset="0"/>
              <a:buChar char="•"/>
            </a:pPr>
            <a:endParaRPr lang="en-US" sz="2600" dirty="0"/>
          </a:p>
          <a:p>
            <a:pPr marL="514350" indent="-228600">
              <a:spcAft>
                <a:spcPts val="600"/>
              </a:spcAft>
              <a:buFont typeface="Arial" panose="020B0604020202020204" pitchFamily="34" charset="0"/>
              <a:buChar char="•"/>
            </a:pPr>
            <a:endParaRPr lang="en-US" sz="2600" dirty="0">
              <a:latin typeface="Trebuchet MS" panose="020B0703020202090204" pitchFamily="34" charset="0"/>
            </a:endParaRPr>
          </a:p>
        </p:txBody>
      </p:sp>
    </p:spTree>
    <p:extLst>
      <p:ext uri="{BB962C8B-B14F-4D97-AF65-F5344CB8AC3E}">
        <p14:creationId xmlns:p14="http://schemas.microsoft.com/office/powerpoint/2010/main" val="330772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checkerboard(across)">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checkerboard(across)">
                                      <p:cBhvr>
                                        <p:cTn id="12" dur="500"/>
                                        <p:tgtEl>
                                          <p:spTgt spid="64">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animEffect transition="in" filter="checkerboard(across)">
                                      <p:cBhvr>
                                        <p:cTn id="15" dur="500"/>
                                        <p:tgtEl>
                                          <p:spTgt spid="6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4">
                                            <p:txEl>
                                              <p:pRg st="3" end="3"/>
                                            </p:txEl>
                                          </p:spTgt>
                                        </p:tgtEl>
                                        <p:attrNameLst>
                                          <p:attrName>style.visibility</p:attrName>
                                        </p:attrNameLst>
                                      </p:cBhvr>
                                      <p:to>
                                        <p:strVal val="visible"/>
                                      </p:to>
                                    </p:set>
                                    <p:animEffect transition="in" filter="checkerboard(across)">
                                      <p:cBhvr>
                                        <p:cTn id="20" dur="500"/>
                                        <p:tgtEl>
                                          <p:spTgt spid="6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64">
                                            <p:txEl>
                                              <p:pRg st="4" end="4"/>
                                            </p:txEl>
                                          </p:spTgt>
                                        </p:tgtEl>
                                        <p:attrNameLst>
                                          <p:attrName>style.visibility</p:attrName>
                                        </p:attrNameLst>
                                      </p:cBhvr>
                                      <p:to>
                                        <p:strVal val="visible"/>
                                      </p:to>
                                    </p:set>
                                    <p:animEffect transition="in" filter="checkerboard(across)">
                                      <p:cBhvr>
                                        <p:cTn id="25" dur="500"/>
                                        <p:tgtEl>
                                          <p:spTgt spid="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BFB3B5-84B5-504F-0EFB-2EB269B2AD6E}"/>
            </a:ext>
          </a:extLst>
        </p:cNvPr>
        <p:cNvGrpSpPr/>
        <p:nvPr/>
      </p:nvGrpSpPr>
      <p:grpSpPr>
        <a:xfrm>
          <a:off x="0" y="0"/>
          <a:ext cx="0" cy="0"/>
          <a:chOff x="0" y="0"/>
          <a:chExt cx="0" cy="0"/>
        </a:xfrm>
      </p:grpSpPr>
      <p:sp useBgFill="1">
        <p:nvSpPr>
          <p:cNvPr id="148" name="Rectangle 147">
            <a:extLst>
              <a:ext uri="{FF2B5EF4-FFF2-40B4-BE49-F238E27FC236}">
                <a16:creationId xmlns:a16="http://schemas.microsoft.com/office/drawing/2014/main" id="{ABC24F84-5A9A-8DD6-800A-5D809EE20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349F1389-5A0C-B8D4-87AF-34A68E13B43C}"/>
              </a:ext>
            </a:extLst>
          </p:cNvPr>
          <p:cNvSpPr>
            <a:spLocks noGrp="1"/>
          </p:cNvSpPr>
          <p:nvPr>
            <p:ph type="title"/>
          </p:nvPr>
        </p:nvSpPr>
        <p:spPr>
          <a:xfrm>
            <a:off x="1022505" y="335904"/>
            <a:ext cx="6269218" cy="1369642"/>
          </a:xfrm>
        </p:spPr>
        <p:txBody>
          <a:bodyPr vert="horz" lIns="91440" tIns="45720" rIns="91440" bIns="45720" rtlCol="0" anchor="b">
            <a:noAutofit/>
          </a:bodyPr>
          <a:lstStyle/>
          <a:p>
            <a:pPr>
              <a:spcBef>
                <a:spcPct val="0"/>
              </a:spcBef>
            </a:pPr>
            <a:r>
              <a:rPr lang="en-US" sz="3200" kern="1200" dirty="0">
                <a:solidFill>
                  <a:srgbClr val="002060"/>
                </a:solidFill>
              </a:rPr>
              <a:t>Can a Landlord’s Agent on a NYC Rental Split Commission Paid to Tenant’s Agent?</a:t>
            </a:r>
            <a:endParaRPr lang="en-US" sz="3200" b="1" kern="1200" dirty="0">
              <a:solidFill>
                <a:srgbClr val="002060"/>
              </a:solidFill>
            </a:endParaRPr>
          </a:p>
        </p:txBody>
      </p:sp>
      <p:sp>
        <p:nvSpPr>
          <p:cNvPr id="64" name="Content Placeholder 2">
            <a:extLst>
              <a:ext uri="{FF2B5EF4-FFF2-40B4-BE49-F238E27FC236}">
                <a16:creationId xmlns:a16="http://schemas.microsoft.com/office/drawing/2014/main" id="{B402592A-F6A9-E119-49A1-097CB513FE1D}"/>
              </a:ext>
            </a:extLst>
          </p:cNvPr>
          <p:cNvSpPr>
            <a:spLocks noGrp="1"/>
          </p:cNvSpPr>
          <p:nvPr>
            <p:ph type="body" idx="1"/>
          </p:nvPr>
        </p:nvSpPr>
        <p:spPr>
          <a:xfrm>
            <a:off x="927058" y="2041450"/>
            <a:ext cx="5931313" cy="3624355"/>
          </a:xfrm>
        </p:spPr>
        <p:txBody>
          <a:bodyPr vert="horz" lIns="91440" tIns="45720" rIns="91440" bIns="45720" rtlCol="0" anchor="t">
            <a:noAutofit/>
          </a:bodyPr>
          <a:lstStyle/>
          <a:p>
            <a:pPr marL="571500" indent="-285750">
              <a:spcAft>
                <a:spcPts val="600"/>
              </a:spcAft>
              <a:buFont typeface="Arial" panose="020B0604020202020204" pitchFamily="34" charset="0"/>
              <a:buChar char="•"/>
            </a:pPr>
            <a:r>
              <a:rPr lang="en-US" sz="2200" dirty="0"/>
              <a:t>No.  Under New York City’s FARE Act, a listing broker may not receive any portion of a commission that is paid by the tenant, even indirectly through “sharing” with the tenant’s broker.</a:t>
            </a:r>
          </a:p>
          <a:p>
            <a:pPr marL="571500" indent="-285750">
              <a:spcAft>
                <a:spcPts val="600"/>
              </a:spcAft>
              <a:buFont typeface="Arial" panose="020B0604020202020204" pitchFamily="34" charset="0"/>
              <a:buChar char="•"/>
            </a:pPr>
            <a:r>
              <a:rPr lang="en-US" sz="2200" dirty="0"/>
              <a:t>FARE Act requires the party who hires a broker is the party who must pay that broker. </a:t>
            </a:r>
          </a:p>
          <a:p>
            <a:pPr marL="571500" indent="-285750">
              <a:spcAft>
                <a:spcPts val="600"/>
              </a:spcAft>
              <a:buFont typeface="Arial" panose="020B0604020202020204" pitchFamily="34" charset="0"/>
              <a:buChar char="•"/>
            </a:pPr>
            <a:r>
              <a:rPr lang="en-US" sz="2200" dirty="0"/>
              <a:t>If the landlord hires the broker (including a listing broker or any broker who publishes the listing), the landlord must pay all compensation connected to that brokerage role.</a:t>
            </a:r>
          </a:p>
        </p:txBody>
      </p:sp>
      <p:sp>
        <p:nvSpPr>
          <p:cNvPr id="150" name="Rectangle 149">
            <a:extLst>
              <a:ext uri="{FF2B5EF4-FFF2-40B4-BE49-F238E27FC236}">
                <a16:creationId xmlns:a16="http://schemas.microsoft.com/office/drawing/2014/main" id="{165E8696-32BB-F9EE-25A5-0A9964C52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51" name="Rectangle 150">
            <a:extLst>
              <a:ext uri="{FF2B5EF4-FFF2-40B4-BE49-F238E27FC236}">
                <a16:creationId xmlns:a16="http://schemas.microsoft.com/office/drawing/2014/main" id="{2A40A8EB-3D2A-20BC-0779-4B31A05C4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47" name="Rectangle 146">
            <a:extLst>
              <a:ext uri="{FF2B5EF4-FFF2-40B4-BE49-F238E27FC236}">
                <a16:creationId xmlns:a16="http://schemas.microsoft.com/office/drawing/2014/main" id="{8F66A2F0-B5F1-AE68-2C2A-B2CF95749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49" name="Rectangle 148">
            <a:extLst>
              <a:ext uri="{FF2B5EF4-FFF2-40B4-BE49-F238E27FC236}">
                <a16:creationId xmlns:a16="http://schemas.microsoft.com/office/drawing/2014/main" id="{4044AF4F-AA7E-6CE8-2C18-381C67F4A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6" name="Picture 5" descr="Stairs in a building">
            <a:extLst>
              <a:ext uri="{FF2B5EF4-FFF2-40B4-BE49-F238E27FC236}">
                <a16:creationId xmlns:a16="http://schemas.microsoft.com/office/drawing/2014/main" id="{19EEFB0D-3B8D-403B-875F-2D70D089E9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5571" y="2338251"/>
            <a:ext cx="4492979" cy="2995319"/>
          </a:xfrm>
          <a:prstGeom prst="rect">
            <a:avLst/>
          </a:prstGeom>
        </p:spPr>
      </p:pic>
    </p:spTree>
    <p:extLst>
      <p:ext uri="{BB962C8B-B14F-4D97-AF65-F5344CB8AC3E}">
        <p14:creationId xmlns:p14="http://schemas.microsoft.com/office/powerpoint/2010/main" val="373500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blinds(horizontal)">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blinds(horizontal)">
                                      <p:cBhvr>
                                        <p:cTn id="12" dur="500"/>
                                        <p:tgtEl>
                                          <p:spTgt spid="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4">
                                            <p:txEl>
                                              <p:pRg st="2" end="2"/>
                                            </p:txEl>
                                          </p:spTgt>
                                        </p:tgtEl>
                                        <p:attrNameLst>
                                          <p:attrName>style.visibility</p:attrName>
                                        </p:attrNameLst>
                                      </p:cBhvr>
                                      <p:to>
                                        <p:strVal val="visible"/>
                                      </p:to>
                                    </p:set>
                                    <p:animEffect transition="in" filter="blinds(horizontal)">
                                      <p:cBhvr>
                                        <p:cTn id="17" dur="500"/>
                                        <p:tgtEl>
                                          <p:spTgt spid="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CD079B-671A-1DB2-B6C2-3A1D95E6EC41}"/>
            </a:ext>
          </a:extLst>
        </p:cNvPr>
        <p:cNvGrpSpPr/>
        <p:nvPr/>
      </p:nvGrpSpPr>
      <p:grpSpPr>
        <a:xfrm>
          <a:off x="0" y="0"/>
          <a:ext cx="0" cy="0"/>
          <a:chOff x="0" y="0"/>
          <a:chExt cx="0" cy="0"/>
        </a:xfrm>
      </p:grpSpPr>
      <p:sp useBgFill="1">
        <p:nvSpPr>
          <p:cNvPr id="142" name="Rectangle 141">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9D0BDA-B2CF-F6EC-F260-54295C01315C}"/>
              </a:ext>
            </a:extLst>
          </p:cNvPr>
          <p:cNvSpPr>
            <a:spLocks noGrp="1"/>
          </p:cNvSpPr>
          <p:nvPr>
            <p:ph type="title"/>
          </p:nvPr>
        </p:nvSpPr>
        <p:spPr>
          <a:xfrm>
            <a:off x="1136398" y="457201"/>
            <a:ext cx="10117810" cy="1150470"/>
          </a:xfrm>
        </p:spPr>
        <p:txBody>
          <a:bodyPr vert="horz" lIns="91440" tIns="45720" rIns="91440" bIns="45720" rtlCol="0" anchor="b">
            <a:normAutofit/>
          </a:bodyPr>
          <a:lstStyle/>
          <a:p>
            <a:pPr>
              <a:spcBef>
                <a:spcPct val="0"/>
              </a:spcBef>
            </a:pPr>
            <a:r>
              <a:rPr lang="en-US" sz="3700" dirty="0">
                <a:solidFill>
                  <a:srgbClr val="002060"/>
                </a:solidFill>
                <a:latin typeface="+mj-lt"/>
              </a:rPr>
              <a:t>Do Commercial Listings Require the Same Disclosure Forms?</a:t>
            </a:r>
            <a:endParaRPr lang="en-US" sz="3700" b="1" dirty="0">
              <a:solidFill>
                <a:srgbClr val="002060"/>
              </a:solidFill>
              <a:latin typeface="+mj-lt"/>
            </a:endParaRPr>
          </a:p>
        </p:txBody>
      </p:sp>
      <p:sp>
        <p:nvSpPr>
          <p:cNvPr id="64" name="Content Placeholder 2">
            <a:extLst>
              <a:ext uri="{FF2B5EF4-FFF2-40B4-BE49-F238E27FC236}">
                <a16:creationId xmlns:a16="http://schemas.microsoft.com/office/drawing/2014/main" id="{612CF1A3-B48D-A79E-443F-41736C385DAA}"/>
              </a:ext>
            </a:extLst>
          </p:cNvPr>
          <p:cNvSpPr>
            <a:spLocks noGrp="1"/>
          </p:cNvSpPr>
          <p:nvPr>
            <p:ph type="body" idx="1"/>
          </p:nvPr>
        </p:nvSpPr>
        <p:spPr>
          <a:xfrm>
            <a:off x="1150286" y="1980775"/>
            <a:ext cx="7223005" cy="3632824"/>
          </a:xfrm>
        </p:spPr>
        <p:txBody>
          <a:bodyPr vert="horz" lIns="91440" tIns="45720" rIns="91440" bIns="45720" rtlCol="0" anchor="t">
            <a:noAutofit/>
          </a:bodyPr>
          <a:lstStyle/>
          <a:p>
            <a:pPr marL="514350" indent="-228600">
              <a:spcAft>
                <a:spcPts val="600"/>
              </a:spcAft>
              <a:buFont typeface="Arial" panose="020B0604020202020204" pitchFamily="34" charset="0"/>
              <a:buChar char="•"/>
            </a:pPr>
            <a:r>
              <a:rPr lang="en-US" sz="2000" b="1" dirty="0">
                <a:latin typeface="+mn-lt"/>
              </a:rPr>
              <a:t>Fair Housing &amp; Anti‑Discrimination Disclosure is REQUIRED </a:t>
            </a:r>
            <a:r>
              <a:rPr lang="en-US" sz="2000" dirty="0">
                <a:latin typeface="+mn-lt"/>
              </a:rPr>
              <a:t>at first substantive contact for all real property, including commercial properties, vacant land, and new construction.</a:t>
            </a:r>
          </a:p>
          <a:p>
            <a:pPr marL="514350" indent="-228600">
              <a:spcAft>
                <a:spcPts val="600"/>
              </a:spcAft>
              <a:buFont typeface="Arial" panose="020B0604020202020204" pitchFamily="34" charset="0"/>
              <a:buChar char="•"/>
            </a:pPr>
            <a:r>
              <a:rPr lang="en-US" sz="2000" dirty="0">
                <a:latin typeface="+mn-lt"/>
              </a:rPr>
              <a:t>Statutory </a:t>
            </a:r>
            <a:r>
              <a:rPr lang="en-US" sz="2000" b="1" dirty="0">
                <a:latin typeface="+mn-lt"/>
              </a:rPr>
              <a:t>Agency Disclosure Form is NOT required</a:t>
            </a:r>
            <a:r>
              <a:rPr lang="en-US" sz="2000" dirty="0">
                <a:latin typeface="+mn-lt"/>
              </a:rPr>
              <a:t> for commercial transactions.</a:t>
            </a:r>
          </a:p>
          <a:p>
            <a:pPr marL="514350" indent="-228600">
              <a:spcAft>
                <a:spcPts val="600"/>
              </a:spcAft>
              <a:buFont typeface="Arial" panose="020B0604020202020204" pitchFamily="34" charset="0"/>
              <a:buChar char="•"/>
            </a:pPr>
            <a:r>
              <a:rPr lang="en-US" sz="2000" dirty="0">
                <a:latin typeface="+mn-lt"/>
              </a:rPr>
              <a:t>Brokers must still clearly disclose agency relationships, but this can be done through engagement letters, brokerage agreements, or contract language. Use of the statutory form is not mandated.</a:t>
            </a:r>
          </a:p>
          <a:p>
            <a:pPr marL="514350" indent="-228600">
              <a:spcAft>
                <a:spcPts val="600"/>
              </a:spcAft>
              <a:buFont typeface="Arial" panose="020B0604020202020204" pitchFamily="34" charset="0"/>
              <a:buChar char="•"/>
            </a:pPr>
            <a:r>
              <a:rPr lang="en-US" sz="2000" dirty="0">
                <a:latin typeface="+mn-lt"/>
              </a:rPr>
              <a:t>A broker may choose to use the statutory agency form voluntarily in a commercial deal, but it is not legally required</a:t>
            </a:r>
          </a:p>
        </p:txBody>
      </p:sp>
      <p:pic>
        <p:nvPicPr>
          <p:cNvPr id="118" name="Picture 117" descr="Pen placed on top of a signature line">
            <a:extLst>
              <a:ext uri="{FF2B5EF4-FFF2-40B4-BE49-F238E27FC236}">
                <a16:creationId xmlns:a16="http://schemas.microsoft.com/office/drawing/2014/main" id="{28ED4333-61ED-6B7D-50D3-2A3F8BFC72E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949886" y="2505679"/>
            <a:ext cx="2665519" cy="2583016"/>
          </a:xfrm>
          <a:prstGeom prst="rect">
            <a:avLst/>
          </a:prstGeom>
        </p:spPr>
      </p:pic>
      <p:sp>
        <p:nvSpPr>
          <p:cNvPr id="144" name="Rectangle 143">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850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p:cNvSpPr>
            <a:spLocks noGrp="1"/>
          </p:cNvSpPr>
          <p:nvPr>
            <p:ph type="ctrTitle"/>
          </p:nvPr>
        </p:nvSpPr>
        <p:spPr>
          <a:xfrm>
            <a:off x="2004060" y="320041"/>
            <a:ext cx="7368540" cy="3892669"/>
          </a:xfrm>
        </p:spPr>
        <p:txBody>
          <a:bodyPr>
            <a:normAutofit/>
          </a:bodyPr>
          <a:lstStyle/>
          <a:p>
            <a:pPr algn="l">
              <a:defRPr>
                <a:solidFill>
                  <a:srgbClr val="0A1E50"/>
                </a:solidFill>
              </a:defRPr>
            </a:pPr>
            <a:r>
              <a:rPr lang="en-US" sz="5700" b="1" dirty="0"/>
              <a:t>MLS Rule Changes and Ethical Obligations When Presenting Offers</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921" y="4409267"/>
            <a:ext cx="3182692" cy="18288"/>
          </a:xfrm>
          <a:custGeom>
            <a:avLst/>
            <a:gdLst>
              <a:gd name="csX0" fmla="*/ 0 w 3182692"/>
              <a:gd name="csY0" fmla="*/ 0 h 18288"/>
              <a:gd name="csX1" fmla="*/ 604711 w 3182692"/>
              <a:gd name="csY1" fmla="*/ 0 h 18288"/>
              <a:gd name="csX2" fmla="*/ 1241250 w 3182692"/>
              <a:gd name="csY2" fmla="*/ 0 h 18288"/>
              <a:gd name="csX3" fmla="*/ 1909615 w 3182692"/>
              <a:gd name="csY3" fmla="*/ 0 h 18288"/>
              <a:gd name="csX4" fmla="*/ 2577981 w 3182692"/>
              <a:gd name="csY4" fmla="*/ 0 h 18288"/>
              <a:gd name="csX5" fmla="*/ 3182692 w 3182692"/>
              <a:gd name="csY5" fmla="*/ 0 h 18288"/>
              <a:gd name="csX6" fmla="*/ 3182692 w 3182692"/>
              <a:gd name="csY6" fmla="*/ 18288 h 18288"/>
              <a:gd name="csX7" fmla="*/ 2482500 w 3182692"/>
              <a:gd name="csY7" fmla="*/ 18288 h 18288"/>
              <a:gd name="csX8" fmla="*/ 1782308 w 3182692"/>
              <a:gd name="csY8" fmla="*/ 18288 h 18288"/>
              <a:gd name="csX9" fmla="*/ 1145769 w 3182692"/>
              <a:gd name="csY9" fmla="*/ 18288 h 18288"/>
              <a:gd name="csX10" fmla="*/ 0 w 3182692"/>
              <a:gd name="csY10" fmla="*/ 18288 h 18288"/>
              <a:gd name="csX11" fmla="*/ 0 w 3182692"/>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Recent MLS Rule Change</a:t>
            </a:r>
            <a:endParaRPr b="1" dirty="0">
              <a:solidFill>
                <a:srgbClr val="002060"/>
              </a:solidFill>
            </a:endParaRPr>
          </a:p>
        </p:txBody>
      </p:sp>
      <p:graphicFrame>
        <p:nvGraphicFramePr>
          <p:cNvPr id="7" name="Content Placeholder 2">
            <a:extLst>
              <a:ext uri="{FF2B5EF4-FFF2-40B4-BE49-F238E27FC236}">
                <a16:creationId xmlns:a16="http://schemas.microsoft.com/office/drawing/2014/main" id="{91C73A43-5731-62DB-F672-D6FD86E47468}"/>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6044" y="687480"/>
            <a:ext cx="6974286" cy="994172"/>
          </a:xfrm>
        </p:spPr>
        <p:txBody>
          <a:bodyPr>
            <a:normAutofit/>
          </a:bodyPr>
          <a:lstStyle/>
          <a:p>
            <a:r>
              <a:rPr lang="en-US" sz="3850" b="1" dirty="0">
                <a:solidFill>
                  <a:srgbClr val="002060"/>
                </a:solidFill>
              </a:rPr>
              <a:t>What Has NOT Changed</a:t>
            </a:r>
          </a:p>
        </p:txBody>
      </p:sp>
      <p:sp>
        <p:nvSpPr>
          <p:cNvPr id="3" name="Content Placeholder 2"/>
          <p:cNvSpPr>
            <a:spLocks noGrp="1"/>
          </p:cNvSpPr>
          <p:nvPr>
            <p:ph idx="1"/>
          </p:nvPr>
        </p:nvSpPr>
        <p:spPr>
          <a:xfrm>
            <a:off x="996043" y="1681652"/>
            <a:ext cx="6409825" cy="3788227"/>
          </a:xfrm>
        </p:spPr>
        <p:txBody>
          <a:bodyPr anchor="ctr">
            <a:normAutofit/>
          </a:bodyPr>
          <a:lstStyle/>
          <a:p>
            <a:r>
              <a:rPr lang="en-US" sz="2100" dirty="0"/>
              <a:t>Members still have legal and ethical obligations under REALTOR® Code of Ethics.</a:t>
            </a:r>
          </a:p>
          <a:p>
            <a:r>
              <a:rPr lang="en-US" sz="2100" dirty="0"/>
              <a:t>Listing Broker must present all offers </a:t>
            </a:r>
            <a:r>
              <a:rPr lang="en-US" sz="2100" u="sng" dirty="0"/>
              <a:t>as quickly as possible</a:t>
            </a:r>
            <a:r>
              <a:rPr lang="en-US" sz="2100" dirty="0"/>
              <a:t> (SOP 1-6).</a:t>
            </a:r>
          </a:p>
          <a:p>
            <a:r>
              <a:rPr lang="en-US" sz="2100" dirty="0"/>
              <a:t>Must continue presenting offers until closing unless waived in writing (SOP 1-7).</a:t>
            </a:r>
          </a:p>
          <a:p>
            <a:r>
              <a:rPr lang="en-US" sz="2100" dirty="0"/>
              <a:t>Must respond to written requests for confirmation </a:t>
            </a:r>
            <a:r>
              <a:rPr lang="en-US" sz="2100" u="sng" dirty="0"/>
              <a:t>as soon as practical</a:t>
            </a:r>
            <a:r>
              <a:rPr lang="en-US" sz="2100" dirty="0"/>
              <a:t>.</a:t>
            </a:r>
          </a:p>
          <a:p>
            <a:r>
              <a:rPr lang="en-US" sz="2100" dirty="0"/>
              <a:t>Maintain fiduciary duties: loyalty, disclosure, obedience, reasonable care.</a:t>
            </a:r>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3436"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16" name="Graphic 15" descr="Teacher">
            <a:extLst>
              <a:ext uri="{FF2B5EF4-FFF2-40B4-BE49-F238E27FC236}">
                <a16:creationId xmlns:a16="http://schemas.microsoft.com/office/drawing/2014/main" id="{AADC746C-3558-AD69-27A6-37E19E15B70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8965" y="2865142"/>
            <a:ext cx="1143455" cy="1143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86910"/>
            <a:ext cx="10972800" cy="1143000"/>
          </a:xfrm>
        </p:spPr>
        <p:txBody>
          <a:bodyPr>
            <a:noAutofit/>
          </a:bodyPr>
          <a:lstStyle/>
          <a:p>
            <a:r>
              <a:rPr sz="3200" b="1" dirty="0">
                <a:solidFill>
                  <a:srgbClr val="002060"/>
                </a:solidFill>
              </a:rPr>
              <a:t>NYSAR </a:t>
            </a:r>
            <a:r>
              <a:rPr lang="en-US" sz="3200" b="1" dirty="0">
                <a:solidFill>
                  <a:srgbClr val="002060"/>
                </a:solidFill>
              </a:rPr>
              <a:t>Affirmation Request: Presentation of Purchase Offer Pursuant to Standard of Practice 1-7</a:t>
            </a:r>
            <a:endParaRPr sz="3200" b="1" dirty="0">
              <a:solidFill>
                <a:srgbClr val="002060"/>
              </a:solidFill>
            </a:endParaRPr>
          </a:p>
        </p:txBody>
      </p:sp>
      <p:sp>
        <p:nvSpPr>
          <p:cNvPr id="3" name="Content Placeholder 2"/>
          <p:cNvSpPr>
            <a:spLocks noGrp="1"/>
          </p:cNvSpPr>
          <p:nvPr>
            <p:ph idx="1"/>
          </p:nvPr>
        </p:nvSpPr>
        <p:spPr>
          <a:xfrm>
            <a:off x="609601" y="1629910"/>
            <a:ext cx="5486400" cy="4496254"/>
          </a:xfrm>
        </p:spPr>
        <p:txBody>
          <a:bodyPr>
            <a:normAutofit/>
          </a:bodyPr>
          <a:lstStyle/>
          <a:p>
            <a:r>
              <a:rPr lang="en-US" sz="2400" dirty="0"/>
              <a:t>Cooperating broker can u</a:t>
            </a:r>
            <a:r>
              <a:rPr sz="2400" dirty="0"/>
              <a:t>se form </a:t>
            </a:r>
            <a:r>
              <a:rPr lang="en-US" sz="2400" dirty="0"/>
              <a:t>to request listing broker’s written confirmation of offer presentation.  </a:t>
            </a:r>
          </a:p>
          <a:p>
            <a:r>
              <a:rPr lang="en-US" sz="2400" dirty="0"/>
              <a:t>Listing broker must check off whether</a:t>
            </a:r>
            <a:r>
              <a:rPr sz="2400" dirty="0"/>
              <a:t> offer presented OR seller waived obligation</a:t>
            </a:r>
            <a:r>
              <a:rPr lang="en-US" sz="2400" dirty="0"/>
              <a:t>.</a:t>
            </a:r>
          </a:p>
          <a:p>
            <a:r>
              <a:rPr lang="en-US" sz="2400" dirty="0"/>
              <a:t>Only </a:t>
            </a:r>
            <a:r>
              <a:rPr sz="2400" dirty="0"/>
              <a:t>select waiver </a:t>
            </a:r>
            <a:r>
              <a:rPr lang="en-US" sz="2400" dirty="0"/>
              <a:t>of obligation if you possess </a:t>
            </a:r>
            <a:r>
              <a:rPr sz="2400" dirty="0"/>
              <a:t>written seller</a:t>
            </a:r>
            <a:r>
              <a:rPr lang="en-US" sz="2400" dirty="0"/>
              <a:t> </a:t>
            </a:r>
            <a:r>
              <a:rPr sz="2400" dirty="0"/>
              <a:t>authorization</a:t>
            </a:r>
            <a:r>
              <a:rPr lang="en-US" sz="2400" dirty="0"/>
              <a:t>.</a:t>
            </a:r>
            <a:endParaRPr sz="2400" dirty="0"/>
          </a:p>
        </p:txBody>
      </p:sp>
      <p:pic>
        <p:nvPicPr>
          <p:cNvPr id="7" name="Picture 6" descr="A form with text and images&#10;&#10;AI-generated content may be incorrect.">
            <a:extLst>
              <a:ext uri="{FF2B5EF4-FFF2-40B4-BE49-F238E27FC236}">
                <a16:creationId xmlns:a16="http://schemas.microsoft.com/office/drawing/2014/main" id="{CD936741-53F6-1810-64F8-F48B70BA47C9}"/>
              </a:ext>
            </a:extLst>
          </p:cNvPr>
          <p:cNvPicPr>
            <a:picLocks noChangeAspect="1"/>
          </p:cNvPicPr>
          <p:nvPr/>
        </p:nvPicPr>
        <p:blipFill>
          <a:blip r:embed="rId3"/>
          <a:stretch>
            <a:fillRect/>
          </a:stretch>
        </p:blipFill>
        <p:spPr>
          <a:xfrm>
            <a:off x="6489622" y="1600201"/>
            <a:ext cx="3886830" cy="50031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9714" y="687480"/>
            <a:ext cx="6990615" cy="994172"/>
          </a:xfrm>
        </p:spPr>
        <p:txBody>
          <a:bodyPr>
            <a:noAutofit/>
          </a:bodyPr>
          <a:lstStyle/>
          <a:p>
            <a:pPr>
              <a:lnSpc>
                <a:spcPct val="90000"/>
              </a:lnSpc>
            </a:pPr>
            <a:r>
              <a:rPr lang="en-US" sz="3600" b="1" dirty="0">
                <a:solidFill>
                  <a:srgbClr val="002060"/>
                </a:solidFill>
                <a:latin typeface="Trebuchet MS" panose="020B0703020202090204" pitchFamily="34" charset="0"/>
              </a:rPr>
              <a:t>Complaint Resolution Process</a:t>
            </a:r>
          </a:p>
        </p:txBody>
      </p:sp>
      <p:sp>
        <p:nvSpPr>
          <p:cNvPr id="3" name="Content Placeholder 2"/>
          <p:cNvSpPr>
            <a:spLocks noGrp="1"/>
          </p:cNvSpPr>
          <p:nvPr>
            <p:ph idx="1"/>
          </p:nvPr>
        </p:nvSpPr>
        <p:spPr>
          <a:xfrm>
            <a:off x="1524000" y="1839171"/>
            <a:ext cx="5873922" cy="3195395"/>
          </a:xfrm>
        </p:spPr>
        <p:txBody>
          <a:bodyPr anchor="ctr">
            <a:normAutofit fontScale="92500"/>
          </a:bodyPr>
          <a:lstStyle/>
          <a:p>
            <a:pPr>
              <a:buFont typeface="Arial" panose="020B0604020202020204" pitchFamily="34" charset="0"/>
              <a:buChar char="•"/>
            </a:pPr>
            <a:r>
              <a:rPr lang="en-US" sz="2400" dirty="0"/>
              <a:t>The MLS no longer hears or processes complaints regarding offer presentation.</a:t>
            </a:r>
          </a:p>
          <a:p>
            <a:pPr marL="0" indent="0">
              <a:buNone/>
            </a:pPr>
            <a:endParaRPr lang="en-US" sz="2400" dirty="0"/>
          </a:p>
          <a:p>
            <a:pPr>
              <a:buFont typeface="Arial" panose="020B0604020202020204" pitchFamily="34" charset="0"/>
              <a:buChar char="•"/>
            </a:pPr>
            <a:r>
              <a:rPr lang="en-US" sz="2200" dirty="0">
                <a:latin typeface="Trebuchet MS" panose="020B0703020202090204" pitchFamily="34" charset="0"/>
              </a:rPr>
              <a:t>If an offer presentation issue arises, members may contact LIBOR’s Professional Standards Department to:</a:t>
            </a:r>
          </a:p>
          <a:p>
            <a:pPr lvl="1">
              <a:buFont typeface="Arial" panose="020B0604020202020204" pitchFamily="34" charset="0"/>
              <a:buChar char="•"/>
            </a:pPr>
            <a:r>
              <a:rPr lang="en-US" sz="2200" dirty="0">
                <a:latin typeface="Trebuchet MS" panose="020B0703020202090204" pitchFamily="34" charset="0"/>
              </a:rPr>
              <a:t>Seek Ombudsman assistance through LIBOR.</a:t>
            </a:r>
          </a:p>
          <a:p>
            <a:pPr lvl="1">
              <a:buFont typeface="Arial" panose="020B0604020202020204" pitchFamily="34" charset="0"/>
              <a:buChar char="•"/>
            </a:pPr>
            <a:r>
              <a:rPr lang="en-US" sz="2200" dirty="0">
                <a:latin typeface="Trebuchet MS" panose="020B0703020202090204" pitchFamily="34" charset="0"/>
              </a:rPr>
              <a:t>File an Ethics Complaint.</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3436"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7" name="Graphic 6" descr="Gavel">
            <a:extLst>
              <a:ext uri="{FF2B5EF4-FFF2-40B4-BE49-F238E27FC236}">
                <a16:creationId xmlns:a16="http://schemas.microsoft.com/office/drawing/2014/main" id="{BC6F4735-224C-AA87-28B8-6448135AA0D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8965" y="2865142"/>
            <a:ext cx="1143455" cy="1143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002060"/>
                </a:solidFill>
              </a:rPr>
              <a:t>Where to Learn More</a:t>
            </a:r>
          </a:p>
        </p:txBody>
      </p:sp>
      <p:graphicFrame>
        <p:nvGraphicFramePr>
          <p:cNvPr id="8" name="Content Placeholder 2">
            <a:extLst>
              <a:ext uri="{FF2B5EF4-FFF2-40B4-BE49-F238E27FC236}">
                <a16:creationId xmlns:a16="http://schemas.microsoft.com/office/drawing/2014/main" id="{22907E44-A5A9-10E8-7960-6D4A8C31A5D5}"/>
              </a:ext>
            </a:extLst>
          </p:cNvPr>
          <p:cNvGraphicFramePr>
            <a:graphicFrameLocks noGrp="1"/>
          </p:cNvGraphicFramePr>
          <p:nvPr>
            <p:ph idx="1"/>
          </p:nvPr>
        </p:nvGraphicFramePr>
        <p:xfrm>
          <a:off x="1981200" y="1600201"/>
          <a:ext cx="4572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legal_tip_qr.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49037" y="1600200"/>
            <a:ext cx="1828800" cy="1828800"/>
          </a:xfrm>
          <a:prstGeom prst="rect">
            <a:avLst/>
          </a:prstGeom>
        </p:spPr>
      </p:pic>
      <p:pic>
        <p:nvPicPr>
          <p:cNvPr id="5" name="Picture 4" descr="nysar_qr.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49037" y="3863181"/>
            <a:ext cx="1828800" cy="1828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9DF9A01C-E496-FD4A-BB2A-03550D05497A}"/>
              </a:ext>
            </a:extLst>
          </p:cNvPr>
          <p:cNvSpPr>
            <a:spLocks noGrp="1"/>
          </p:cNvSpPr>
          <p:nvPr>
            <p:ph type="title"/>
          </p:nvPr>
        </p:nvSpPr>
        <p:spPr>
          <a:xfrm>
            <a:off x="772285" y="745355"/>
            <a:ext cx="5815379" cy="1642970"/>
          </a:xfrm>
        </p:spPr>
        <p:txBody>
          <a:bodyPr vert="horz" lIns="91440" tIns="45720" rIns="91440" bIns="45720" rtlCol="0" anchor="b">
            <a:normAutofit fontScale="90000"/>
          </a:bodyPr>
          <a:lstStyle/>
          <a:p>
            <a:pPr>
              <a:spcBef>
                <a:spcPct val="0"/>
              </a:spcBef>
            </a:pPr>
            <a:r>
              <a:rPr lang="en-US" sz="4000" b="1" kern="1200" dirty="0">
                <a:solidFill>
                  <a:srgbClr val="002060"/>
                </a:solidFill>
              </a:rPr>
              <a:t>LIBOR Is Your Reliabl</a:t>
            </a:r>
            <a:r>
              <a:rPr lang="en-US" sz="4000" dirty="0">
                <a:solidFill>
                  <a:srgbClr val="002060"/>
                </a:solidFill>
              </a:rPr>
              <a:t>e Source</a:t>
            </a:r>
            <a:r>
              <a:rPr lang="en-US" sz="4000" b="1" kern="1200" dirty="0">
                <a:solidFill>
                  <a:srgbClr val="002060"/>
                </a:solidFill>
              </a:rPr>
              <a:t> for Staying Updated on </a:t>
            </a:r>
            <a:r>
              <a:rPr lang="en-US" sz="4000" dirty="0">
                <a:solidFill>
                  <a:srgbClr val="002060"/>
                </a:solidFill>
              </a:rPr>
              <a:t>Legal Changes &amp; Risks</a:t>
            </a:r>
            <a:endParaRPr lang="en-US" sz="4000" b="1" kern="1200" dirty="0">
              <a:solidFill>
                <a:srgbClr val="002060"/>
              </a:solidFill>
            </a:endParaRPr>
          </a:p>
        </p:txBody>
      </p:sp>
      <p:sp>
        <p:nvSpPr>
          <p:cNvPr id="39" name="Content Placeholder 2">
            <a:extLst>
              <a:ext uri="{FF2B5EF4-FFF2-40B4-BE49-F238E27FC236}">
                <a16:creationId xmlns:a16="http://schemas.microsoft.com/office/drawing/2014/main" id="{7686405F-2BC9-B14D-BB6A-5F6ECF22D742}"/>
              </a:ext>
            </a:extLst>
          </p:cNvPr>
          <p:cNvSpPr>
            <a:spLocks noGrp="1"/>
          </p:cNvSpPr>
          <p:nvPr>
            <p:ph type="body" idx="1"/>
          </p:nvPr>
        </p:nvSpPr>
        <p:spPr>
          <a:xfrm>
            <a:off x="880389" y="2577562"/>
            <a:ext cx="5315189" cy="3535083"/>
          </a:xfrm>
        </p:spPr>
        <p:txBody>
          <a:bodyPr vert="horz" lIns="91440" tIns="45720" rIns="91440" bIns="45720" rtlCol="0" anchor="t">
            <a:normAutofit lnSpcReduction="10000"/>
          </a:bodyPr>
          <a:lstStyle/>
          <a:p>
            <a:pPr marL="342900" indent="-342900">
              <a:spcAft>
                <a:spcPts val="600"/>
              </a:spcAft>
              <a:buFont typeface="Arial" panose="020B0604020202020204" pitchFamily="34" charset="0"/>
              <a:buChar char="•"/>
            </a:pPr>
            <a:r>
              <a:rPr lang="en-US" sz="2200" dirty="0"/>
              <a:t>Thursday LIBOR Email -- Free Weekly Legal Tips</a:t>
            </a:r>
          </a:p>
          <a:p>
            <a:pPr marL="342900" indent="-342900">
              <a:spcAft>
                <a:spcPts val="600"/>
              </a:spcAft>
              <a:buFont typeface="Arial" panose="020B0604020202020204" pitchFamily="34" charset="0"/>
              <a:buChar char="•"/>
            </a:pPr>
            <a:r>
              <a:rPr lang="en-US" sz="2200" dirty="0"/>
              <a:t>Webinars</a:t>
            </a:r>
          </a:p>
          <a:p>
            <a:pPr marL="342900" indent="-342900">
              <a:spcAft>
                <a:spcPts val="600"/>
              </a:spcAft>
              <a:buFont typeface="Arial" panose="020B0604020202020204" pitchFamily="34" charset="0"/>
              <a:buChar char="•"/>
            </a:pPr>
            <a:r>
              <a:rPr lang="en-US" sz="2200" dirty="0"/>
              <a:t>Broker Portal with Monthly Newsletter and Resource Deck</a:t>
            </a:r>
          </a:p>
          <a:p>
            <a:pPr marL="342900" indent="-342900">
              <a:spcAft>
                <a:spcPts val="600"/>
              </a:spcAft>
              <a:buFont typeface="Arial" panose="020B0604020202020204" pitchFamily="34" charset="0"/>
              <a:buChar char="•"/>
            </a:pPr>
            <a:r>
              <a:rPr lang="en-US" sz="2200" dirty="0"/>
              <a:t>Broker Quarterly Risk Reduction Webinar </a:t>
            </a:r>
            <a:r>
              <a:rPr lang="en-US" sz="2200" b="1" dirty="0">
                <a:solidFill>
                  <a:schemeClr val="accent2"/>
                </a:solidFill>
              </a:rPr>
              <a:t>Wednesday, June 10. 2026 @ LIBOR Education Conference </a:t>
            </a:r>
            <a:endParaRPr lang="en-US" sz="2200" b="1" dirty="0"/>
          </a:p>
          <a:p>
            <a:pPr marL="342900" indent="-342900">
              <a:spcAft>
                <a:spcPts val="600"/>
              </a:spcAft>
              <a:buFont typeface="Arial" panose="020B0604020202020204" pitchFamily="34" charset="0"/>
              <a:buChar char="•"/>
            </a:pPr>
            <a:r>
              <a:rPr lang="en-US" sz="2200" dirty="0"/>
              <a:t>LIBOR Events</a:t>
            </a:r>
          </a:p>
          <a:p>
            <a:pPr marL="342900" indent="-342900">
              <a:spcAft>
                <a:spcPts val="600"/>
              </a:spcAft>
              <a:buFont typeface="Arial" panose="020B0604020202020204" pitchFamily="34" charset="0"/>
              <a:buChar char="•"/>
            </a:pPr>
            <a:r>
              <a:rPr lang="en-US" sz="2200" dirty="0"/>
              <a:t>Free Monthly LIBOR Legal Update CE Class </a:t>
            </a:r>
            <a:r>
              <a:rPr lang="en-US" sz="2200" dirty="0">
                <a:solidFill>
                  <a:schemeClr val="accent2"/>
                </a:solidFill>
              </a:rPr>
              <a:t> </a:t>
            </a:r>
            <a:r>
              <a:rPr lang="en-US" sz="2000" dirty="0">
                <a:solidFill>
                  <a:schemeClr val="accent2"/>
                </a:solidFill>
              </a:rPr>
              <a:t>      </a:t>
            </a:r>
            <a:r>
              <a:rPr lang="en-US" sz="1200" dirty="0">
                <a:solidFill>
                  <a:schemeClr val="accent2"/>
                </a:solidFill>
              </a:rPr>
              <a:t>  </a:t>
            </a:r>
          </a:p>
          <a:p>
            <a:pPr indent="-228600">
              <a:buFont typeface="Arial" panose="020B0604020202020204" pitchFamily="34" charset="0"/>
              <a:buChar char="•"/>
            </a:pPr>
            <a:endParaRPr lang="en-US" sz="2000" dirty="0"/>
          </a:p>
        </p:txBody>
      </p:sp>
      <p:sp>
        <p:nvSpPr>
          <p:cNvPr id="43" name="Rectangle 4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8" name="Rectangle 4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5" name="Rectangle 4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51" name="Rectangle 5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pic>
        <p:nvPicPr>
          <p:cNvPr id="36" name="Picture 35" descr="Glasses on top of a book">
            <a:extLst>
              <a:ext uri="{FF2B5EF4-FFF2-40B4-BE49-F238E27FC236}">
                <a16:creationId xmlns:a16="http://schemas.microsoft.com/office/drawing/2014/main" id="{A7742098-2403-A4D2-77CA-F80A76B5B48D}"/>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7075967" y="1101952"/>
            <a:ext cx="4170530" cy="4685988"/>
          </a:xfrm>
          <a:prstGeom prst="rect">
            <a:avLst/>
          </a:prstGeom>
        </p:spPr>
      </p:pic>
    </p:spTree>
    <p:extLst>
      <p:ext uri="{BB962C8B-B14F-4D97-AF65-F5344CB8AC3E}">
        <p14:creationId xmlns:p14="http://schemas.microsoft.com/office/powerpoint/2010/main" val="3624325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BDBD6A-AE53-3BCE-23FC-B8295506A989}"/>
            </a:ext>
          </a:extLst>
        </p:cNvPr>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54" name="Rectangle 53">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56" name="Rectangle 55">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58" name="Rectangle 57">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CEE81675-C646-73B5-6FF3-31D47C6E64CF}"/>
              </a:ext>
            </a:extLst>
          </p:cNvPr>
          <p:cNvSpPr>
            <a:spLocks noGrp="1"/>
          </p:cNvSpPr>
          <p:nvPr>
            <p:ph type="title"/>
          </p:nvPr>
        </p:nvSpPr>
        <p:spPr>
          <a:xfrm>
            <a:off x="1127208" y="857251"/>
            <a:ext cx="4747280" cy="3098061"/>
          </a:xfrm>
        </p:spPr>
        <p:txBody>
          <a:bodyPr vert="horz" lIns="91440" tIns="45720" rIns="91440" bIns="45720" rtlCol="0" anchor="b">
            <a:normAutofit/>
          </a:bodyPr>
          <a:lstStyle/>
          <a:p>
            <a:pPr>
              <a:spcBef>
                <a:spcPct val="0"/>
              </a:spcBef>
            </a:pPr>
            <a:r>
              <a:rPr lang="en-US" sz="4800" b="1" kern="1200" dirty="0">
                <a:solidFill>
                  <a:srgbClr val="FFFFFF"/>
                </a:solidFill>
              </a:rPr>
              <a:t>LIBOR’s Ombudsman Program</a:t>
            </a:r>
            <a:endParaRPr lang="en-US" sz="4800" kern="1200" dirty="0">
              <a:solidFill>
                <a:srgbClr val="FFFFFF"/>
              </a:solidFill>
            </a:endParaRPr>
          </a:p>
        </p:txBody>
      </p:sp>
      <p:sp>
        <p:nvSpPr>
          <p:cNvPr id="60" name="Rectangle 59">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62" name="Oval 61">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5" name="Graphic 4" descr="Meeting">
            <a:extLst>
              <a:ext uri="{FF2B5EF4-FFF2-40B4-BE49-F238E27FC236}">
                <a16:creationId xmlns:a16="http://schemas.microsoft.com/office/drawing/2014/main" id="{BC42F06C-7A19-3910-6977-C3B0119DD96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3501570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p:cNvSpPr>
            <a:spLocks noGrp="1"/>
          </p:cNvSpPr>
          <p:nvPr>
            <p:ph type="title"/>
          </p:nvPr>
        </p:nvSpPr>
        <p:spPr>
          <a:xfrm>
            <a:off x="612648" y="560834"/>
            <a:ext cx="6507480" cy="990876"/>
          </a:xfrm>
        </p:spPr>
        <p:txBody>
          <a:bodyPr anchor="b">
            <a:normAutofit/>
          </a:bodyPr>
          <a:lstStyle/>
          <a:p>
            <a:r>
              <a:rPr lang="en-US" sz="3600" dirty="0">
                <a:solidFill>
                  <a:srgbClr val="002060"/>
                </a:solidFill>
              </a:rPr>
              <a:t>Disputes Can Be Costly</a:t>
            </a:r>
            <a:endParaRPr sz="3600" dirty="0">
              <a:solidFill>
                <a:srgbClr val="002060"/>
              </a:solidFill>
            </a:endParaRPr>
          </a:p>
        </p:txBody>
      </p:sp>
      <p:sp>
        <p:nvSpPr>
          <p:cNvPr id="3" name="Content Placeholder 2"/>
          <p:cNvSpPr>
            <a:spLocks noGrp="1"/>
          </p:cNvSpPr>
          <p:nvPr>
            <p:ph idx="1"/>
          </p:nvPr>
        </p:nvSpPr>
        <p:spPr>
          <a:xfrm>
            <a:off x="612648" y="2112544"/>
            <a:ext cx="5848663" cy="4184623"/>
          </a:xfrm>
        </p:spPr>
        <p:txBody>
          <a:bodyPr>
            <a:normAutofit/>
          </a:bodyPr>
          <a:lstStyle/>
          <a:p>
            <a:r>
              <a:rPr lang="en-US" sz="2400" dirty="0"/>
              <a:t>Defense costs alone for an Errors &amp; Omissions (E&amp;O) claim frequently run from the high‑five figures into six figures, even when a case settles or is dismissed.</a:t>
            </a:r>
          </a:p>
          <a:p>
            <a:r>
              <a:rPr lang="en-US" sz="2400" dirty="0"/>
              <a:t>Even if insurance provides coverage, there will be a deductible.</a:t>
            </a:r>
          </a:p>
          <a:p>
            <a:r>
              <a:rPr lang="en-US" sz="2400" dirty="0"/>
              <a:t>Brokers also need to consider that disputes often result in a loss of time, productivity, damage to reputation, stress and anxiety.</a:t>
            </a:r>
          </a:p>
          <a:p>
            <a:pPr lvl="1"/>
            <a:endParaRPr lang="en-US" sz="1800" dirty="0"/>
          </a:p>
        </p:txBody>
      </p:sp>
      <p:pic>
        <p:nvPicPr>
          <p:cNvPr id="7" name="Graphic 6" descr="Scales of Justice">
            <a:extLst>
              <a:ext uri="{FF2B5EF4-FFF2-40B4-BE49-F238E27FC236}">
                <a16:creationId xmlns:a16="http://schemas.microsoft.com/office/drawing/2014/main" id="{53B26947-E78B-8274-EB5C-8B2B8CB2F54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1311" y="1280160"/>
            <a:ext cx="4462916" cy="4462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527076" y="987315"/>
            <a:ext cx="7069182" cy="1145446"/>
          </a:xfrm>
        </p:spPr>
        <p:txBody>
          <a:bodyPr vert="horz" lIns="91440" tIns="45720" rIns="91440" bIns="45720" rtlCol="0" anchor="b">
            <a:noAutofit/>
          </a:bodyPr>
          <a:lstStyle/>
          <a:p>
            <a:pPr>
              <a:spcBef>
                <a:spcPct val="0"/>
              </a:spcBef>
            </a:pPr>
            <a:r>
              <a:rPr lang="en-US" sz="3200" dirty="0">
                <a:solidFill>
                  <a:srgbClr val="002060"/>
                </a:solidFill>
              </a:rPr>
              <a:t>Consider Using LIBOR’s Free Ombudsman Program to Resolve Disputes</a:t>
            </a:r>
            <a:endParaRPr lang="en-US" sz="3200" b="1" kern="1200" dirty="0">
              <a:solidFill>
                <a:srgbClr val="002060"/>
              </a:solidFill>
            </a:endParaRPr>
          </a:p>
        </p:txBody>
      </p:sp>
      <p:sp>
        <p:nvSpPr>
          <p:cNvPr id="64"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457200" y="2335602"/>
            <a:ext cx="6846125" cy="3535083"/>
          </a:xfrm>
        </p:spPr>
        <p:txBody>
          <a:bodyPr vert="horz" lIns="91440" tIns="45720" rIns="91440" bIns="45720" rtlCol="0" anchor="t">
            <a:noAutofit/>
          </a:bodyPr>
          <a:lstStyle/>
          <a:p>
            <a:pPr>
              <a:buFont typeface="Arial" panose="020B0604020202020204" pitchFamily="34" charset="0"/>
              <a:buChar char="•"/>
            </a:pPr>
            <a:r>
              <a:rPr lang="en-US" sz="2200" dirty="0"/>
              <a:t>Ombudsman program is a free service that provides LIBOR members access to a trained and experienced REALTOR® who can help resolve conflicts before they become serious problems.  </a:t>
            </a:r>
          </a:p>
          <a:p>
            <a:pPr marL="101598" indent="0">
              <a:buNone/>
            </a:pPr>
            <a:endParaRPr lang="en-US" sz="2200" dirty="0"/>
          </a:p>
          <a:p>
            <a:pPr>
              <a:buFont typeface="Arial" panose="020B0604020202020204" pitchFamily="34" charset="0"/>
              <a:buChar char="•"/>
            </a:pPr>
            <a:r>
              <a:rPr lang="en-US" sz="2200" dirty="0"/>
              <a:t>Ombudsman is an impartial party who functions as an intermediary, listening to each party and communicating the concerns of one party to the other over the phone, so a positive relationship can be restored. </a:t>
            </a:r>
          </a:p>
          <a:p>
            <a:pPr marL="101598" indent="0">
              <a:buNone/>
            </a:pPr>
            <a:endParaRPr lang="en-US" sz="2200" dirty="0"/>
          </a:p>
          <a:p>
            <a:pPr marL="101598" indent="0">
              <a:buNone/>
            </a:pPr>
            <a:endParaRPr lang="en-US" sz="2400" dirty="0">
              <a:latin typeface="+mn-lt"/>
            </a:endParaRPr>
          </a:p>
        </p:txBody>
      </p:sp>
      <p:sp>
        <p:nvSpPr>
          <p:cNvPr id="71" name="Rectangle 7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73" name="Rectangle 7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75" name="Rectangle 7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77" name="Rectangle 7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28615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additive="base">
                                        <p:cTn id="7"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
                                            <p:txEl>
                                              <p:pRg st="2" end="2"/>
                                            </p:txEl>
                                          </p:spTgt>
                                        </p:tgtEl>
                                        <p:attrNameLst>
                                          <p:attrName>style.visibility</p:attrName>
                                        </p:attrNameLst>
                                      </p:cBhvr>
                                      <p:to>
                                        <p:strVal val="visible"/>
                                      </p:to>
                                    </p:set>
                                    <p:anim calcmode="lin" valueType="num">
                                      <p:cBhvr additive="base">
                                        <p:cTn id="13"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p:cNvSpPr>
            <a:spLocks noGrp="1"/>
          </p:cNvSpPr>
          <p:nvPr>
            <p:ph type="title"/>
          </p:nvPr>
        </p:nvSpPr>
        <p:spPr>
          <a:xfrm>
            <a:off x="681318" y="499397"/>
            <a:ext cx="6397820" cy="921189"/>
          </a:xfrm>
        </p:spPr>
        <p:txBody>
          <a:bodyPr anchor="b">
            <a:normAutofit/>
          </a:bodyPr>
          <a:lstStyle/>
          <a:p>
            <a:r>
              <a:rPr lang="en-US" sz="3600" dirty="0">
                <a:solidFill>
                  <a:srgbClr val="002060"/>
                </a:solidFill>
              </a:rPr>
              <a:t>The Ombudsman Process</a:t>
            </a:r>
          </a:p>
        </p:txBody>
      </p:sp>
      <p:sp>
        <p:nvSpPr>
          <p:cNvPr id="3" name="Content Placeholder 2"/>
          <p:cNvSpPr>
            <a:spLocks noGrp="1"/>
          </p:cNvSpPr>
          <p:nvPr>
            <p:ph idx="1"/>
          </p:nvPr>
        </p:nvSpPr>
        <p:spPr>
          <a:xfrm>
            <a:off x="681318" y="1919983"/>
            <a:ext cx="6397821" cy="4023618"/>
          </a:xfrm>
        </p:spPr>
        <p:txBody>
          <a:bodyPr>
            <a:normAutofit/>
          </a:bodyPr>
          <a:lstStyle/>
          <a:p>
            <a:r>
              <a:rPr lang="en-US" sz="2200" dirty="0"/>
              <a:t>Situations usually involves parties who have not yet filed a lawsuit, ethics complaint or arbitration request but have experienced a breakdown in communication requiring informal resolution.</a:t>
            </a:r>
            <a:endParaRPr lang="en-US" sz="2400" dirty="0"/>
          </a:p>
          <a:p>
            <a:r>
              <a:rPr lang="en-US" sz="2200" dirty="0"/>
              <a:t>Disputes brought to an Ombudsman can typically be resolved in a matter of a few days or even hours through phone calls.</a:t>
            </a:r>
          </a:p>
          <a:p>
            <a:r>
              <a:rPr lang="en-US" sz="2200" dirty="0"/>
              <a:t>The entire Ombudsman process is confidential.</a:t>
            </a:r>
          </a:p>
          <a:p>
            <a:endParaRPr lang="en-US" sz="2200" dirty="0"/>
          </a:p>
          <a:p>
            <a:endParaRPr lang="en-US" sz="2000" dirty="0"/>
          </a:p>
          <a:p>
            <a:endParaRPr lang="en-US" sz="2000" dirty="0"/>
          </a:p>
        </p:txBody>
      </p:sp>
      <p:pic>
        <p:nvPicPr>
          <p:cNvPr id="12" name="Picture 11" descr="A group of people discussing something&#10;&#10;AI-generated content may be incorrect.">
            <a:extLst>
              <a:ext uri="{FF2B5EF4-FFF2-40B4-BE49-F238E27FC236}">
                <a16:creationId xmlns:a16="http://schemas.microsoft.com/office/drawing/2014/main" id="{3BD851CC-6521-269C-9C76-B93392DB87C6}"/>
              </a:ext>
            </a:extLst>
          </p:cNvPr>
          <p:cNvPicPr>
            <a:picLocks noChangeAspect="1"/>
          </p:cNvPicPr>
          <p:nvPr/>
        </p:nvPicPr>
        <p:blipFill>
          <a:blip r:embed="rId3" cstate="screen">
            <a:extLst>
              <a:ext uri="{28A0092B-C50C-407E-A947-70E740481C1C}">
                <a14:useLocalDpi xmlns:a14="http://schemas.microsoft.com/office/drawing/2010/main"/>
              </a:ext>
            </a:extLst>
          </a:blip>
          <a:srcRect b="-1"/>
          <a:stretch>
            <a:fillRect/>
          </a:stretch>
        </p:blipFill>
        <p:spPr>
          <a:xfrm>
            <a:off x="7745506" y="1888610"/>
            <a:ext cx="3765176" cy="2973203"/>
          </a:xfrm>
          <a:prstGeom prst="rect">
            <a:avLst/>
          </a:prstGeom>
        </p:spPr>
      </p:pic>
      <p:sp>
        <p:nvSpPr>
          <p:cNvPr id="27" name="Rectangle 26">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9" name="Rectangle 28">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912C5A-9F80-512B-04BB-AE2C2DEC3088}"/>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E050A01-285A-DA24-4C2F-ECADE8452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0912ECFB-9BB4-E199-6E24-2563DA59DF81}"/>
              </a:ext>
            </a:extLst>
          </p:cNvPr>
          <p:cNvSpPr>
            <a:spLocks noGrp="1"/>
          </p:cNvSpPr>
          <p:nvPr>
            <p:ph type="title"/>
          </p:nvPr>
        </p:nvSpPr>
        <p:spPr>
          <a:xfrm>
            <a:off x="681318" y="499397"/>
            <a:ext cx="6397820" cy="1426385"/>
          </a:xfrm>
        </p:spPr>
        <p:txBody>
          <a:bodyPr vert="horz" lIns="91440" tIns="45720" rIns="91440" bIns="45720" rtlCol="0" anchor="b">
            <a:noAutofit/>
          </a:bodyPr>
          <a:lstStyle/>
          <a:p>
            <a:pPr lvl="0">
              <a:spcBef>
                <a:spcPct val="0"/>
              </a:spcBef>
            </a:pPr>
            <a:r>
              <a:rPr lang="en-US" sz="3600" b="1" kern="1200" dirty="0">
                <a:solidFill>
                  <a:srgbClr val="002060"/>
                </a:solidFill>
              </a:rPr>
              <a:t>The Ombudsman Is Not a Judge</a:t>
            </a:r>
          </a:p>
        </p:txBody>
      </p:sp>
      <p:sp>
        <p:nvSpPr>
          <p:cNvPr id="3" name="Content Placeholder 2">
            <a:extLst>
              <a:ext uri="{FF2B5EF4-FFF2-40B4-BE49-F238E27FC236}">
                <a16:creationId xmlns:a16="http://schemas.microsoft.com/office/drawing/2014/main" id="{D9B7AAE0-0EAF-7024-D535-643AEE894749}"/>
              </a:ext>
            </a:extLst>
          </p:cNvPr>
          <p:cNvSpPr>
            <a:spLocks noGrp="1"/>
          </p:cNvSpPr>
          <p:nvPr>
            <p:ph type="body" idx="1"/>
          </p:nvPr>
        </p:nvSpPr>
        <p:spPr>
          <a:xfrm>
            <a:off x="681318" y="1925782"/>
            <a:ext cx="6397820" cy="3827814"/>
          </a:xfrm>
        </p:spPr>
        <p:txBody>
          <a:bodyPr vert="horz" lIns="91440" tIns="45720" rIns="91440" bIns="45720" rtlCol="0">
            <a:normAutofit/>
          </a:bodyPr>
          <a:lstStyle/>
          <a:p>
            <a:pPr marL="228600" indent="-228600">
              <a:spcAft>
                <a:spcPts val="600"/>
              </a:spcAft>
              <a:buFont typeface="Arial" panose="020B0604020202020204" pitchFamily="34" charset="0"/>
              <a:buChar char="•"/>
            </a:pPr>
            <a:endParaRPr lang="en-US" sz="2200" dirty="0"/>
          </a:p>
          <a:p>
            <a:pPr marL="571500" indent="-342900">
              <a:spcAft>
                <a:spcPts val="600"/>
              </a:spcAft>
              <a:buFont typeface="Arial" panose="020B0604020202020204" pitchFamily="34" charset="0"/>
              <a:buChar char="•"/>
            </a:pPr>
            <a:r>
              <a:rPr lang="en-US" sz="2200" dirty="0"/>
              <a:t>The Ombudsman does not advocate for either party or decide who is “right” or “wrong”.</a:t>
            </a:r>
          </a:p>
          <a:p>
            <a:pPr marL="571500" indent="-342900">
              <a:spcAft>
                <a:spcPts val="600"/>
              </a:spcAft>
              <a:buFont typeface="Arial" panose="020B0604020202020204" pitchFamily="34" charset="0"/>
              <a:buChar char="•"/>
            </a:pPr>
            <a:r>
              <a:rPr lang="en-US" sz="2200" dirty="0"/>
              <a:t>Instead, the Ombudsman discusses misunderstandings and disagreements with the parties involved in an effort to identify key issues and reach a prompt solution.  </a:t>
            </a:r>
          </a:p>
          <a:p>
            <a:pPr marL="571500" indent="-342900">
              <a:spcAft>
                <a:spcPts val="600"/>
              </a:spcAft>
              <a:buFont typeface="Arial" panose="020B0604020202020204" pitchFamily="34" charset="0"/>
              <a:buChar char="•"/>
            </a:pPr>
            <a:r>
              <a:rPr lang="en-US" sz="2200" dirty="0"/>
              <a:t>Goal is to facilitate efficient resolutions that everyone can be happy with before they ripen into disputes or complaints.</a:t>
            </a:r>
            <a:endParaRPr lang="en-US" sz="1700" dirty="0">
              <a:latin typeface="+mn-lt"/>
            </a:endParaRPr>
          </a:p>
        </p:txBody>
      </p:sp>
      <p:pic>
        <p:nvPicPr>
          <p:cNvPr id="4" name="Picture 3" descr="Shaking hands after meeting in a cafe">
            <a:extLst>
              <a:ext uri="{FF2B5EF4-FFF2-40B4-BE49-F238E27FC236}">
                <a16:creationId xmlns:a16="http://schemas.microsoft.com/office/drawing/2014/main" id="{A3776B8C-BCA7-87E5-3EEB-025169DEC0F9}"/>
              </a:ext>
            </a:extLst>
          </p:cNvPr>
          <p:cNvPicPr>
            <a:picLocks noChangeAspect="1"/>
          </p:cNvPicPr>
          <p:nvPr/>
        </p:nvPicPr>
        <p:blipFill>
          <a:blip r:embed="rId3" cstate="email">
            <a:extLst>
              <a:ext uri="{28A0092B-C50C-407E-A947-70E740481C1C}">
                <a14:useLocalDpi xmlns:a14="http://schemas.microsoft.com/office/drawing/2010/main"/>
              </a:ext>
            </a:extLst>
          </a:blip>
          <a:stretch/>
        </p:blipFill>
        <p:spPr>
          <a:xfrm>
            <a:off x="7745506" y="865095"/>
            <a:ext cx="3765176" cy="5020234"/>
          </a:xfrm>
          <a:prstGeom prst="rect">
            <a:avLst/>
          </a:prstGeom>
        </p:spPr>
      </p:pic>
      <p:sp>
        <p:nvSpPr>
          <p:cNvPr id="34" name="Rectangle 33">
            <a:extLst>
              <a:ext uri="{FF2B5EF4-FFF2-40B4-BE49-F238E27FC236}">
                <a16:creationId xmlns:a16="http://schemas.microsoft.com/office/drawing/2014/main" id="{FB29F978-9B46-9EE5-26DB-BB66A4BE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5" name="Rectangle 34">
            <a:extLst>
              <a:ext uri="{FF2B5EF4-FFF2-40B4-BE49-F238E27FC236}">
                <a16:creationId xmlns:a16="http://schemas.microsoft.com/office/drawing/2014/main" id="{2277CC0D-E1DA-ECD1-763C-0907FDFC6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91496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p:cNvSpPr>
            <a:spLocks noGrp="1"/>
          </p:cNvSpPr>
          <p:nvPr>
            <p:ph type="title"/>
          </p:nvPr>
        </p:nvSpPr>
        <p:spPr>
          <a:xfrm>
            <a:off x="7123007" y="603501"/>
            <a:ext cx="4515999" cy="1527049"/>
          </a:xfrm>
        </p:spPr>
        <p:txBody>
          <a:bodyPr anchor="b">
            <a:noAutofit/>
          </a:bodyPr>
          <a:lstStyle/>
          <a:p>
            <a:r>
              <a:rPr lang="en-US" sz="3600" dirty="0">
                <a:solidFill>
                  <a:srgbClr val="002060"/>
                </a:solidFill>
              </a:rPr>
              <a:t>The Process Has Little Downside</a:t>
            </a:r>
          </a:p>
        </p:txBody>
      </p:sp>
      <p:pic>
        <p:nvPicPr>
          <p:cNvPr id="10" name="Picture 9" descr="Business team in boardroom">
            <a:extLst>
              <a:ext uri="{FF2B5EF4-FFF2-40B4-BE49-F238E27FC236}">
                <a16:creationId xmlns:a16="http://schemas.microsoft.com/office/drawing/2014/main" id="{2A987DEC-9159-614B-2F37-C24F46CC7494}"/>
              </a:ext>
            </a:extLst>
          </p:cNvPr>
          <p:cNvPicPr>
            <a:picLocks noChangeAspect="1"/>
          </p:cNvPicPr>
          <p:nvPr/>
        </p:nvPicPr>
        <p:blipFill>
          <a:blip r:embed="rId3" cstate="screen">
            <a:extLst>
              <a:ext uri="{28A0092B-C50C-407E-A947-70E740481C1C}">
                <a14:useLocalDpi xmlns:a14="http://schemas.microsoft.com/office/drawing/2010/main"/>
              </a:ext>
            </a:extLst>
          </a:blip>
          <a:srcRect b="-1"/>
          <a:stretch>
            <a:fillRect/>
          </a:stretch>
        </p:blipFill>
        <p:spPr>
          <a:xfrm>
            <a:off x="1" y="10"/>
            <a:ext cx="6373368" cy="6857990"/>
          </a:xfrm>
          <a:prstGeom prst="rect">
            <a:avLst/>
          </a:prstGeom>
        </p:spPr>
      </p:pic>
      <p:sp>
        <p:nvSpPr>
          <p:cNvPr id="3" name="Content Placeholder 2"/>
          <p:cNvSpPr>
            <a:spLocks noGrp="1"/>
          </p:cNvSpPr>
          <p:nvPr>
            <p:ph idx="1"/>
          </p:nvPr>
        </p:nvSpPr>
        <p:spPr>
          <a:xfrm>
            <a:off x="7123007" y="2734051"/>
            <a:ext cx="4361693" cy="3575308"/>
          </a:xfrm>
        </p:spPr>
        <p:txBody>
          <a:bodyPr>
            <a:normAutofit/>
          </a:bodyPr>
          <a:lstStyle/>
          <a:p>
            <a:r>
              <a:rPr lang="en-US" sz="2200" dirty="0"/>
              <a:t> If the Ombudsman’s efforts are unsuccessful, the Ombudsman will advise the complainant about the next steps in the complaint process should the complainant wish to file a formal Code of Ethics complaint.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8FC809-2D45-CBA3-9200-0748F775BC96}"/>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3081" name="Rectangle 308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3083" name="Rectangle 308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3085" name="Rectangle 308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3087" name="Freeform: Shape 308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3089" name="Rectangle 308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7EE1343F-0809-31C0-C854-6D253E41DB61}"/>
              </a:ext>
            </a:extLst>
          </p:cNvPr>
          <p:cNvSpPr>
            <a:spLocks noGrp="1"/>
          </p:cNvSpPr>
          <p:nvPr>
            <p:ph type="title"/>
          </p:nvPr>
        </p:nvSpPr>
        <p:spPr>
          <a:xfrm>
            <a:off x="466722" y="586855"/>
            <a:ext cx="3201366" cy="3387497"/>
          </a:xfrm>
        </p:spPr>
        <p:txBody>
          <a:bodyPr anchor="b">
            <a:normAutofit/>
          </a:bodyPr>
          <a:lstStyle/>
          <a:p>
            <a:r>
              <a:rPr lang="en-US" sz="4000" dirty="0">
                <a:solidFill>
                  <a:srgbClr val="FFFFFF"/>
                </a:solidFill>
              </a:rPr>
              <a:t>How To Seek Ombudsman Assistance</a:t>
            </a:r>
          </a:p>
        </p:txBody>
      </p:sp>
      <p:sp>
        <p:nvSpPr>
          <p:cNvPr id="3" name="Content Placeholder 2">
            <a:extLst>
              <a:ext uri="{FF2B5EF4-FFF2-40B4-BE49-F238E27FC236}">
                <a16:creationId xmlns:a16="http://schemas.microsoft.com/office/drawing/2014/main" id="{FA58C859-0061-8E2F-8C8E-F38DA6089569}"/>
              </a:ext>
            </a:extLst>
          </p:cNvPr>
          <p:cNvSpPr>
            <a:spLocks noGrp="1"/>
          </p:cNvSpPr>
          <p:nvPr>
            <p:ph idx="1"/>
          </p:nvPr>
        </p:nvSpPr>
        <p:spPr>
          <a:xfrm>
            <a:off x="4581727" y="649480"/>
            <a:ext cx="3390914" cy="5546047"/>
          </a:xfrm>
        </p:spPr>
        <p:txBody>
          <a:bodyPr anchor="ctr">
            <a:normAutofit/>
          </a:bodyPr>
          <a:lstStyle/>
          <a:p>
            <a:r>
              <a:rPr lang="en-US" sz="2200"/>
              <a:t>LIBOR </a:t>
            </a:r>
            <a:r>
              <a:rPr lang="en-US" sz="2200" dirty="0"/>
              <a:t>full-time Professional Standards Department Staff can be reached at (631) 661-4800 (press 3). </a:t>
            </a:r>
          </a:p>
          <a:p>
            <a:r>
              <a:rPr lang="en-US" sz="2200" dirty="0"/>
              <a:t>LIRealtor.com also has an extensive Dispute Resolution Center with more information.</a:t>
            </a:r>
          </a:p>
        </p:txBody>
      </p:sp>
      <p:pic>
        <p:nvPicPr>
          <p:cNvPr id="3074" name="Picture 2">
            <a:extLst>
              <a:ext uri="{FF2B5EF4-FFF2-40B4-BE49-F238E27FC236}">
                <a16:creationId xmlns:a16="http://schemas.microsoft.com/office/drawing/2014/main" id="{666D17CB-EE2D-E6A0-29F8-CE55B37C4E66}"/>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8109502" y="1627051"/>
            <a:ext cx="3615776" cy="361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20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4" name="Rectangle 2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6" name="Rectangle 2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8" name="Rectangle 27">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30" name="Rectangle 29">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32" name="Rectangle 31">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34" name="Freeform: Shape 33">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2020905" y="2257015"/>
            <a:ext cx="8147713" cy="3081242"/>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Proper Use of </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“Coming Soon” Listings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1383564" y="348865"/>
            <a:ext cx="9718111" cy="1576446"/>
          </a:xfrm>
        </p:spPr>
        <p:txBody>
          <a:bodyPr anchor="ctr">
            <a:normAutofit/>
          </a:bodyPr>
          <a:lstStyle/>
          <a:p>
            <a:pPr algn="ctr"/>
            <a:r>
              <a:rPr lang="en-US" sz="4000" dirty="0">
                <a:solidFill>
                  <a:srgbClr val="FFFFFF"/>
                </a:solidFill>
              </a:rPr>
              <a:t>What Is a 'Coming Soon' Listing?</a:t>
            </a:r>
          </a:p>
        </p:txBody>
      </p:sp>
      <p:graphicFrame>
        <p:nvGraphicFramePr>
          <p:cNvPr id="5" name="Content Placeholder 2">
            <a:extLst>
              <a:ext uri="{FF2B5EF4-FFF2-40B4-BE49-F238E27FC236}">
                <a16:creationId xmlns:a16="http://schemas.microsoft.com/office/drawing/2014/main" id="{79048168-630D-316A-3343-907190DF9BFC}"/>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1371599" y="294538"/>
            <a:ext cx="9895951" cy="1033669"/>
          </a:xfrm>
        </p:spPr>
        <p:txBody>
          <a:bodyPr>
            <a:normAutofit/>
          </a:bodyPr>
          <a:lstStyle/>
          <a:p>
            <a:pPr algn="ctr"/>
            <a:r>
              <a:rPr lang="en-US" sz="4000" dirty="0">
                <a:solidFill>
                  <a:srgbClr val="FFFFFF"/>
                </a:solidFill>
              </a:rPr>
              <a:t>New York Legal Standards</a:t>
            </a:r>
          </a:p>
        </p:txBody>
      </p:sp>
      <p:sp>
        <p:nvSpPr>
          <p:cNvPr id="3" name="Content Placeholder 2"/>
          <p:cNvSpPr>
            <a:spLocks noGrp="1"/>
          </p:cNvSpPr>
          <p:nvPr>
            <p:ph idx="1"/>
          </p:nvPr>
        </p:nvSpPr>
        <p:spPr>
          <a:xfrm>
            <a:off x="1371599" y="2318197"/>
            <a:ext cx="9724031" cy="3683358"/>
          </a:xfrm>
        </p:spPr>
        <p:txBody>
          <a:bodyPr anchor="ctr">
            <a:normAutofit/>
          </a:bodyPr>
          <a:lstStyle/>
          <a:p>
            <a:r>
              <a:rPr lang="en-US" sz="2400" dirty="0"/>
              <a:t>There is no law in New York that specifically governs the use of “Coming Soon.” </a:t>
            </a:r>
          </a:p>
          <a:p>
            <a:r>
              <a:rPr lang="en-US" sz="2400" dirty="0"/>
              <a:t>However, all real estate advertising must be truthful. </a:t>
            </a:r>
          </a:p>
          <a:p>
            <a:r>
              <a:rPr lang="en-US" sz="2400" dirty="0"/>
              <a:t>NY Real Property Law §441-c prohibits misleading advertising.</a:t>
            </a:r>
          </a:p>
          <a:p>
            <a:r>
              <a:rPr lang="en-US" sz="2400" dirty="0"/>
              <a:t>Advertising a property inaccurately — even by implication — can constitute a violation.</a:t>
            </a:r>
          </a:p>
          <a:p>
            <a:r>
              <a:rPr lang="en-US" sz="2400" dirty="0"/>
              <a:t>This standard applies to all listing marketing, including “Coming Soon.”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0F752F-0149-1FBE-F388-907DCB855D79}"/>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6" name="Rectangle 4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7" name="Rectangle 4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8" name="Rectangle 4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4" name="Freeform: Shape 4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A40BC629-499E-197F-AF2F-DE9BC2E96B45}"/>
              </a:ext>
            </a:extLst>
          </p:cNvPr>
          <p:cNvSpPr>
            <a:spLocks noGrp="1"/>
          </p:cNvSpPr>
          <p:nvPr>
            <p:ph type="title"/>
          </p:nvPr>
        </p:nvSpPr>
        <p:spPr>
          <a:xfrm>
            <a:off x="660041" y="2767106"/>
            <a:ext cx="2880828" cy="3071906"/>
          </a:xfrm>
        </p:spPr>
        <p:txBody>
          <a:bodyPr vert="horz" lIns="91440" tIns="45720" rIns="91440" bIns="45720" rtlCol="0" anchor="t">
            <a:normAutofit fontScale="90000"/>
          </a:bodyPr>
          <a:lstStyle/>
          <a:p>
            <a:pPr>
              <a:spcBef>
                <a:spcPct val="0"/>
              </a:spcBef>
            </a:pPr>
            <a:r>
              <a:rPr lang="en-US" sz="4000" b="1" kern="1200" dirty="0">
                <a:solidFill>
                  <a:srgbClr val="FFFFFF"/>
                </a:solidFill>
              </a:rPr>
              <a:t>Resources &amp; Education</a:t>
            </a:r>
            <a:br>
              <a:rPr lang="en-US" sz="4000" b="1" kern="1200" dirty="0">
                <a:solidFill>
                  <a:srgbClr val="FFFFFF"/>
                </a:solidFill>
              </a:rPr>
            </a:br>
            <a:r>
              <a:rPr lang="en-US" sz="4000" b="1" kern="1200" dirty="0">
                <a:solidFill>
                  <a:srgbClr val="FFFFFF"/>
                </a:solidFill>
              </a:rPr>
              <a:t>LIBOR’s Website</a:t>
            </a:r>
            <a:br>
              <a:rPr lang="en-US" sz="4000" b="1" kern="1200" dirty="0">
                <a:solidFill>
                  <a:srgbClr val="FFFFFF"/>
                </a:solidFill>
              </a:rPr>
            </a:br>
            <a:endParaRPr lang="en-US" sz="4000" b="1" kern="1200" dirty="0">
              <a:solidFill>
                <a:srgbClr val="FFFFFF"/>
              </a:solidFill>
            </a:endParaRPr>
          </a:p>
        </p:txBody>
      </p:sp>
      <p:sp>
        <p:nvSpPr>
          <p:cNvPr id="5" name="TextBox 4">
            <a:extLst>
              <a:ext uri="{FF2B5EF4-FFF2-40B4-BE49-F238E27FC236}">
                <a16:creationId xmlns:a16="http://schemas.microsoft.com/office/drawing/2014/main" id="{ECD29FEB-0F61-2B1F-1A53-69D20DDC8B9F}"/>
              </a:ext>
            </a:extLst>
          </p:cNvPr>
          <p:cNvSpPr txBox="1"/>
          <p:nvPr/>
        </p:nvSpPr>
        <p:spPr>
          <a:xfrm>
            <a:off x="6096000" y="5791941"/>
            <a:ext cx="5840468" cy="707886"/>
          </a:xfrm>
          <a:prstGeom prst="rect">
            <a:avLst/>
          </a:prstGeom>
          <a:noFill/>
        </p:spPr>
        <p:txBody>
          <a:bodyPr wrap="square" rtlCol="0">
            <a:spAutoFit/>
          </a:bodyPr>
          <a:lstStyle/>
          <a:p>
            <a:r>
              <a:rPr lang="en-US" sz="4000" b="1" dirty="0">
                <a:solidFill>
                  <a:srgbClr val="002060"/>
                </a:solidFill>
                <a:latin typeface="Trebuchet MS" panose="020B0703020202090204" pitchFamily="34" charset="0"/>
              </a:rPr>
              <a:t>LIRealtor.com</a:t>
            </a:r>
          </a:p>
        </p:txBody>
      </p:sp>
      <p:pic>
        <p:nvPicPr>
          <p:cNvPr id="4" name="Picture 3" descr="A screenshot of a web page&#10;&#10;AI-generated content may be incorrect.">
            <a:extLst>
              <a:ext uri="{FF2B5EF4-FFF2-40B4-BE49-F238E27FC236}">
                <a16:creationId xmlns:a16="http://schemas.microsoft.com/office/drawing/2014/main" id="{41642D38-2951-8805-AE89-DCE8B153B8FA}"/>
              </a:ext>
            </a:extLst>
          </p:cNvPr>
          <p:cNvPicPr>
            <a:picLocks noChangeAspect="1"/>
          </p:cNvPicPr>
          <p:nvPr/>
        </p:nvPicPr>
        <p:blipFill>
          <a:blip r:embed="rId2"/>
          <a:stretch>
            <a:fillRect/>
          </a:stretch>
        </p:blipFill>
        <p:spPr>
          <a:xfrm>
            <a:off x="4185808" y="172803"/>
            <a:ext cx="7905484" cy="5446335"/>
          </a:xfrm>
          <a:prstGeom prst="rect">
            <a:avLst/>
          </a:prstGeom>
        </p:spPr>
      </p:pic>
    </p:spTree>
    <p:extLst>
      <p:ext uri="{BB962C8B-B14F-4D97-AF65-F5344CB8AC3E}">
        <p14:creationId xmlns:p14="http://schemas.microsoft.com/office/powerpoint/2010/main" val="4125083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6090972" y="80420"/>
            <a:ext cx="5617012" cy="1454051"/>
          </a:xfrm>
        </p:spPr>
        <p:txBody>
          <a:bodyPr>
            <a:normAutofit/>
          </a:bodyPr>
          <a:lstStyle/>
          <a:p>
            <a:r>
              <a:rPr lang="en-US" sz="3600" dirty="0">
                <a:solidFill>
                  <a:srgbClr val="002060"/>
                </a:solidFill>
              </a:rPr>
              <a:t>Broker Fiduciary Duties</a:t>
            </a:r>
          </a:p>
        </p:txBody>
      </p:sp>
      <p:pic>
        <p:nvPicPr>
          <p:cNvPr id="7" name="Graphic 6" descr="Commitments">
            <a:extLst>
              <a:ext uri="{FF2B5EF4-FFF2-40B4-BE49-F238E27FC236}">
                <a16:creationId xmlns:a16="http://schemas.microsoft.com/office/drawing/2014/main" id="{6053FEF2-B642-4D5E-EF75-6CA6B1BC9AF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p:cNvSpPr>
            <a:spLocks noGrp="1"/>
          </p:cNvSpPr>
          <p:nvPr>
            <p:ph idx="1"/>
          </p:nvPr>
        </p:nvSpPr>
        <p:spPr>
          <a:xfrm>
            <a:off x="6090972" y="1534471"/>
            <a:ext cx="4977578" cy="4768358"/>
          </a:xfrm>
        </p:spPr>
        <p:txBody>
          <a:bodyPr anchor="ctr">
            <a:normAutofit fontScale="92500" lnSpcReduction="20000"/>
          </a:bodyPr>
          <a:lstStyle/>
          <a:p>
            <a:r>
              <a:rPr lang="en-US" sz="2600" dirty="0"/>
              <a:t>Brokers owe fiduciary duties to their sellers, including </a:t>
            </a:r>
          </a:p>
          <a:p>
            <a:pPr lvl="1"/>
            <a:r>
              <a:rPr lang="en-US" sz="2600" dirty="0"/>
              <a:t>loyalty, </a:t>
            </a:r>
          </a:p>
          <a:p>
            <a:pPr lvl="1"/>
            <a:r>
              <a:rPr lang="en-US" sz="2600" dirty="0"/>
              <a:t>disclosure, </a:t>
            </a:r>
          </a:p>
          <a:p>
            <a:pPr lvl="1"/>
            <a:r>
              <a:rPr lang="en-US" sz="2600" dirty="0"/>
              <a:t>reasonable care, and </a:t>
            </a:r>
          </a:p>
          <a:p>
            <a:pPr lvl="1"/>
            <a:r>
              <a:rPr lang="en-US" sz="2600" dirty="0"/>
              <a:t>the obligation to act in the seller’s best interest.</a:t>
            </a:r>
          </a:p>
          <a:p>
            <a:r>
              <a:rPr lang="en-US" sz="2600" dirty="0"/>
              <a:t>These duties require that marketing decisions be made to benefit the seller—not to advance the broker’s personal or business interests.</a:t>
            </a:r>
          </a:p>
          <a:p>
            <a:r>
              <a:rPr lang="en-US" sz="2600" dirty="0"/>
              <a:t>Using “Coming Soon” to generate buyer leads or double-end transactions conflicts with fiduciary duties.</a:t>
            </a:r>
          </a:p>
          <a:p>
            <a:pPr marL="457200" lvl="1" indent="0">
              <a:buNone/>
            </a:pPr>
            <a:endParaRPr lang="en-US" sz="17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heckerboard(across)">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heckerboard(across)">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826396" y="586855"/>
            <a:ext cx="4230100" cy="3387497"/>
          </a:xfrm>
        </p:spPr>
        <p:txBody>
          <a:bodyPr anchor="b">
            <a:normAutofit/>
          </a:bodyPr>
          <a:lstStyle/>
          <a:p>
            <a:r>
              <a:rPr lang="en-US" sz="4000" dirty="0">
                <a:solidFill>
                  <a:srgbClr val="FFFFFF"/>
                </a:solidFill>
              </a:rPr>
              <a:t>When </a:t>
            </a:r>
            <a:br>
              <a:rPr lang="en-US" sz="4000" dirty="0">
                <a:solidFill>
                  <a:srgbClr val="FFFFFF"/>
                </a:solidFill>
              </a:rPr>
            </a:br>
            <a:r>
              <a:rPr lang="en-US" sz="4000" dirty="0">
                <a:solidFill>
                  <a:srgbClr val="FFFFFF"/>
                </a:solidFill>
              </a:rPr>
              <a:t>“Coming Soon” is Appropriate</a:t>
            </a:r>
          </a:p>
        </p:txBody>
      </p:sp>
      <p:sp>
        <p:nvSpPr>
          <p:cNvPr id="3" name="Content Placeholder 2"/>
          <p:cNvSpPr>
            <a:spLocks noGrp="1"/>
          </p:cNvSpPr>
          <p:nvPr>
            <p:ph idx="1"/>
          </p:nvPr>
        </p:nvSpPr>
        <p:spPr>
          <a:xfrm>
            <a:off x="6503157" y="752892"/>
            <a:ext cx="5261050" cy="5603459"/>
          </a:xfrm>
        </p:spPr>
        <p:txBody>
          <a:bodyPr anchor="ctr">
            <a:noAutofit/>
          </a:bodyPr>
          <a:lstStyle/>
          <a:p>
            <a:r>
              <a:rPr lang="en-US" sz="2400" dirty="0"/>
              <a:t>“Coming Soon” may be appropriate when there is a legitimate, seller directed reason to delay active marketing, such as when the seller:</a:t>
            </a:r>
          </a:p>
          <a:p>
            <a:pPr lvl="1"/>
            <a:r>
              <a:rPr lang="en-US" dirty="0"/>
              <a:t>Is preparing the property for sale (repairs, staging, or cleanup);</a:t>
            </a:r>
          </a:p>
          <a:p>
            <a:pPr lvl="1"/>
            <a:r>
              <a:rPr lang="en-US" dirty="0"/>
              <a:t>Is not yet ready for showings; or</a:t>
            </a:r>
          </a:p>
          <a:p>
            <a:pPr lvl="1"/>
            <a:r>
              <a:rPr lang="en-US" dirty="0"/>
              <a:t>has requested a brief, defined pre-marketing period.</a:t>
            </a:r>
          </a:p>
          <a:p>
            <a:r>
              <a:rPr lang="en-US" sz="2400" dirty="0"/>
              <a:t>Delay should be limited in duration and must clearly serve the seller’s interests.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479394" y="1070800"/>
            <a:ext cx="3939688" cy="5583126"/>
          </a:xfrm>
        </p:spPr>
        <p:txBody>
          <a:bodyPr>
            <a:normAutofit/>
          </a:bodyPr>
          <a:lstStyle/>
          <a:p>
            <a:r>
              <a:rPr lang="en-US" sz="4000" dirty="0">
                <a:solidFill>
                  <a:srgbClr val="002060"/>
                </a:solidFill>
              </a:rPr>
              <a:t>Seller Informed Consent</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945AF2D-05D3-83C6-B4F8-A1BAB458B2F9}"/>
              </a:ext>
            </a:extLst>
          </p:cNvPr>
          <p:cNvGraphicFramePr>
            <a:graphicFrameLocks noGrp="1"/>
          </p:cNvGraphicFramePr>
          <p:nvPr>
            <p:ph idx="1"/>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6094105" y="802955"/>
            <a:ext cx="4977976" cy="1454051"/>
          </a:xfrm>
        </p:spPr>
        <p:txBody>
          <a:bodyPr>
            <a:normAutofit/>
          </a:bodyPr>
          <a:lstStyle/>
          <a:p>
            <a:r>
              <a:rPr lang="en-US" sz="3600" dirty="0">
                <a:solidFill>
                  <a:srgbClr val="002060"/>
                </a:solidFill>
              </a:rPr>
              <a:t>Improper Use Examples</a:t>
            </a:r>
          </a:p>
        </p:txBody>
      </p:sp>
      <p:pic>
        <p:nvPicPr>
          <p:cNvPr id="7" name="Graphic 6" descr="Error">
            <a:extLst>
              <a:ext uri="{FF2B5EF4-FFF2-40B4-BE49-F238E27FC236}">
                <a16:creationId xmlns:a16="http://schemas.microsoft.com/office/drawing/2014/main" id="{3823034D-4341-B3D1-49F5-820E99159A7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p:cNvSpPr>
            <a:spLocks noGrp="1"/>
          </p:cNvSpPr>
          <p:nvPr>
            <p:ph idx="1"/>
          </p:nvPr>
        </p:nvSpPr>
        <p:spPr>
          <a:xfrm>
            <a:off x="6090574" y="2421682"/>
            <a:ext cx="4977578" cy="3639289"/>
          </a:xfrm>
        </p:spPr>
        <p:txBody>
          <a:bodyPr anchor="ctr">
            <a:normAutofit/>
          </a:bodyPr>
          <a:lstStyle/>
          <a:p>
            <a:r>
              <a:rPr lang="en-US" sz="2400" dirty="0"/>
              <a:t>Allowing select showings.</a:t>
            </a:r>
          </a:p>
          <a:p>
            <a:r>
              <a:rPr lang="en-US" sz="2400" dirty="0"/>
              <a:t>Lead generation for broker.</a:t>
            </a:r>
          </a:p>
          <a:p>
            <a:r>
              <a:rPr lang="en-US" sz="2400" dirty="0"/>
              <a:t>Listing already under contract.</a:t>
            </a:r>
          </a:p>
          <a:p>
            <a:r>
              <a:rPr lang="en-US" sz="2400" dirty="0"/>
              <a:t>If showings are occurring—even a single showing—the property is not truly “Coming Soon,” and advertising it as such may be misleading.</a:t>
            </a:r>
          </a:p>
          <a:p>
            <a:endParaRPr lang="en-US" sz="18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1371599" y="294538"/>
            <a:ext cx="9895951" cy="1033669"/>
          </a:xfrm>
        </p:spPr>
        <p:txBody>
          <a:bodyPr>
            <a:normAutofit/>
          </a:bodyPr>
          <a:lstStyle/>
          <a:p>
            <a:pPr algn="ctr"/>
            <a:r>
              <a:rPr lang="en-US" sz="4000" dirty="0">
                <a:solidFill>
                  <a:srgbClr val="FFFFFF"/>
                </a:solidFill>
              </a:rPr>
              <a:t>OneKey® MLS Rules</a:t>
            </a:r>
          </a:p>
        </p:txBody>
      </p:sp>
      <p:sp>
        <p:nvSpPr>
          <p:cNvPr id="3" name="Content Placeholder 2"/>
          <p:cNvSpPr>
            <a:spLocks noGrp="1"/>
          </p:cNvSpPr>
          <p:nvPr>
            <p:ph idx="1"/>
          </p:nvPr>
        </p:nvSpPr>
        <p:spPr>
          <a:xfrm>
            <a:off x="1371599" y="2318197"/>
            <a:ext cx="9724031" cy="3683358"/>
          </a:xfrm>
        </p:spPr>
        <p:txBody>
          <a:bodyPr anchor="ctr">
            <a:normAutofit/>
          </a:bodyPr>
          <a:lstStyle/>
          <a:p>
            <a:r>
              <a:rPr lang="en-US" sz="2400" dirty="0"/>
              <a:t>OneKey® MLS Rule 302.3 permits use of the “Coming Soon – No Showings” status solely for a short, temporary period to allow a property to be prepared for showings, after which the listing must become fully Active. </a:t>
            </a:r>
          </a:p>
          <a:p>
            <a:r>
              <a:rPr lang="en-US" sz="2400" dirty="0"/>
              <a:t>A listing may remain in “Coming Soon” status for </a:t>
            </a:r>
            <a:r>
              <a:rPr lang="en-US" sz="2400" b="1" u="sng" dirty="0"/>
              <a:t>no more than 14 days</a:t>
            </a:r>
            <a:r>
              <a:rPr lang="en-US" sz="2400" dirty="0"/>
              <a:t> from the Listing Date and may not be extended or reinstated once it becomes Active. </a:t>
            </a:r>
          </a:p>
          <a:p>
            <a:r>
              <a:rPr lang="en-US" sz="2400" dirty="0"/>
              <a:t>Written seller authorization required.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1383564" y="348865"/>
            <a:ext cx="9718111" cy="1576446"/>
          </a:xfrm>
        </p:spPr>
        <p:txBody>
          <a:bodyPr anchor="ctr">
            <a:normAutofit/>
          </a:bodyPr>
          <a:lstStyle/>
          <a:p>
            <a:pPr algn="ctr"/>
            <a:r>
              <a:rPr lang="en-US" sz="4000" dirty="0">
                <a:solidFill>
                  <a:srgbClr val="FFFFFF"/>
                </a:solidFill>
              </a:rPr>
              <a:t>Key Restrictions</a:t>
            </a:r>
          </a:p>
        </p:txBody>
      </p:sp>
      <p:graphicFrame>
        <p:nvGraphicFramePr>
          <p:cNvPr id="5" name="Content Placeholder 2">
            <a:extLst>
              <a:ext uri="{FF2B5EF4-FFF2-40B4-BE49-F238E27FC236}">
                <a16:creationId xmlns:a16="http://schemas.microsoft.com/office/drawing/2014/main" id="{6019B851-2659-8081-D495-F1AD072CE964}"/>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1371599" y="294538"/>
            <a:ext cx="9895951" cy="1033669"/>
          </a:xfrm>
        </p:spPr>
        <p:txBody>
          <a:bodyPr>
            <a:normAutofit/>
          </a:bodyPr>
          <a:lstStyle/>
          <a:p>
            <a:pPr algn="ctr"/>
            <a:r>
              <a:rPr lang="en-US" sz="4000" dirty="0">
                <a:solidFill>
                  <a:srgbClr val="FFFFFF"/>
                </a:solidFill>
              </a:rPr>
              <a:t>Permitted Advertising of “Coming Soon”</a:t>
            </a:r>
          </a:p>
        </p:txBody>
      </p:sp>
      <p:sp>
        <p:nvSpPr>
          <p:cNvPr id="3" name="Content Placeholder 2"/>
          <p:cNvSpPr>
            <a:spLocks noGrp="1"/>
          </p:cNvSpPr>
          <p:nvPr>
            <p:ph idx="1"/>
          </p:nvPr>
        </p:nvSpPr>
        <p:spPr>
          <a:xfrm>
            <a:off x="1371599" y="2318197"/>
            <a:ext cx="9724031" cy="3683358"/>
          </a:xfrm>
        </p:spPr>
        <p:txBody>
          <a:bodyPr anchor="ctr">
            <a:noAutofit/>
          </a:bodyPr>
          <a:lstStyle/>
          <a:p>
            <a:r>
              <a:rPr lang="en-US" sz="2400" b="1" dirty="0"/>
              <a:t>Display within OneKey® MLS:  </a:t>
            </a:r>
            <a:r>
              <a:rPr lang="en-US" sz="2400" dirty="0"/>
              <a:t>The listing appears in the MLS, IDX feeds, VOW websites, and MLS‑powered mobile apps. </a:t>
            </a:r>
          </a:p>
          <a:p>
            <a:r>
              <a:rPr lang="en-US" sz="2400" b="1" dirty="0"/>
              <a:t>Company Website:  </a:t>
            </a:r>
            <a:r>
              <a:rPr lang="en-US" sz="2400" dirty="0"/>
              <a:t>May be displayed on the brokerage’s website, provided it is clearly marked “Coming Soon.” </a:t>
            </a:r>
          </a:p>
          <a:p>
            <a:r>
              <a:rPr lang="en-US" sz="2400" b="1" dirty="0"/>
              <a:t>Email Marketing:  </a:t>
            </a:r>
            <a:r>
              <a:rPr lang="en-US" sz="2400" dirty="0"/>
              <a:t>May be emailed to clients, agents, or offices, so long as it is labeled “Coming Soon” and no showings are offered. </a:t>
            </a:r>
          </a:p>
          <a:p>
            <a:r>
              <a:rPr lang="en-US" sz="2400" b="1" dirty="0"/>
              <a:t>Social Media &amp; Flyers:  </a:t>
            </a:r>
            <a:r>
              <a:rPr lang="en-US" sz="2400" dirty="0"/>
              <a:t>Allowed on social media posts and printed materials (flyers), with clear “Coming Soon” identification. </a:t>
            </a:r>
          </a:p>
          <a:p>
            <a:r>
              <a:rPr lang="en-US" sz="2400" b="1" dirty="0"/>
              <a:t>Yard Signs: </a:t>
            </a:r>
            <a:r>
              <a:rPr lang="en-US" sz="2400" dirty="0"/>
              <a:t>Yard signs are permitted if they indicate “Coming Soon” (the On‑Market Date is not required on the sign.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0369F0-2756-879D-78D7-68CB4FD4B45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1301C8-70FA-2AC0-9645-BB435028C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Rectangle 9">
            <a:extLst>
              <a:ext uri="{FF2B5EF4-FFF2-40B4-BE49-F238E27FC236}">
                <a16:creationId xmlns:a16="http://schemas.microsoft.com/office/drawing/2014/main" id="{18CBB804-B0F2-7D75-1EAA-E745AF0A9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2" name="Rectangle 11">
            <a:extLst>
              <a:ext uri="{FF2B5EF4-FFF2-40B4-BE49-F238E27FC236}">
                <a16:creationId xmlns:a16="http://schemas.microsoft.com/office/drawing/2014/main" id="{22DA680D-48C5-001E-3848-CDF2EA8A0D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ECF385EE-EA9B-1716-7C90-CCBFA4B90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6" name="Rectangle 15">
            <a:extLst>
              <a:ext uri="{FF2B5EF4-FFF2-40B4-BE49-F238E27FC236}">
                <a16:creationId xmlns:a16="http://schemas.microsoft.com/office/drawing/2014/main" id="{3350603C-9EB0-8575-1F2D-7923E8353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53F3E2B-5722-50A9-C638-0ED5F2667F35}"/>
              </a:ext>
            </a:extLst>
          </p:cNvPr>
          <p:cNvSpPr>
            <a:spLocks noGrp="1"/>
          </p:cNvSpPr>
          <p:nvPr>
            <p:ph type="title"/>
          </p:nvPr>
        </p:nvSpPr>
        <p:spPr>
          <a:xfrm>
            <a:off x="1371599" y="294538"/>
            <a:ext cx="9895951" cy="1033669"/>
          </a:xfrm>
        </p:spPr>
        <p:txBody>
          <a:bodyPr>
            <a:normAutofit/>
          </a:bodyPr>
          <a:lstStyle/>
          <a:p>
            <a:pPr algn="ctr"/>
            <a:r>
              <a:rPr lang="en-US" sz="4000" dirty="0">
                <a:solidFill>
                  <a:srgbClr val="FFFFFF"/>
                </a:solidFill>
              </a:rPr>
              <a:t>Bottom Line</a:t>
            </a:r>
          </a:p>
        </p:txBody>
      </p:sp>
      <p:sp>
        <p:nvSpPr>
          <p:cNvPr id="3" name="Content Placeholder 2">
            <a:extLst>
              <a:ext uri="{FF2B5EF4-FFF2-40B4-BE49-F238E27FC236}">
                <a16:creationId xmlns:a16="http://schemas.microsoft.com/office/drawing/2014/main" id="{AFF71B82-6A5E-196E-DDC9-EA047B85F029}"/>
              </a:ext>
            </a:extLst>
          </p:cNvPr>
          <p:cNvSpPr>
            <a:spLocks noGrp="1"/>
          </p:cNvSpPr>
          <p:nvPr>
            <p:ph idx="1"/>
          </p:nvPr>
        </p:nvSpPr>
        <p:spPr>
          <a:xfrm>
            <a:off x="1371599" y="2318197"/>
            <a:ext cx="9724031" cy="3683358"/>
          </a:xfrm>
        </p:spPr>
        <p:txBody>
          <a:bodyPr anchor="ctr">
            <a:normAutofit/>
          </a:bodyPr>
          <a:lstStyle/>
          <a:p>
            <a:r>
              <a:rPr lang="en-US" sz="2400" dirty="0"/>
              <a:t>“Coming Soon” is not a branding or lead-generation strategy for brokers. </a:t>
            </a:r>
          </a:p>
          <a:p>
            <a:r>
              <a:rPr lang="en-US" sz="2400" dirty="0"/>
              <a:t>It is a </a:t>
            </a:r>
            <a:r>
              <a:rPr lang="en-US" sz="2400" b="1" u="sng" dirty="0"/>
              <a:t>seller driven </a:t>
            </a:r>
            <a:r>
              <a:rPr lang="en-US" sz="2400" dirty="0"/>
              <a:t>status that must be used carefully, documented appropriately, and implemented only when it clearly serves the seller’s best interest.</a:t>
            </a:r>
          </a:p>
          <a:p>
            <a:r>
              <a:rPr lang="en-US" sz="2400" dirty="0"/>
              <a:t>Must comply with law, ethics, and MLS rules.</a:t>
            </a:r>
          </a:p>
          <a:p>
            <a:r>
              <a:rPr lang="en-US" sz="2400" dirty="0"/>
              <a:t>Misuse can lead to serious penalties.</a:t>
            </a:r>
          </a:p>
        </p:txBody>
      </p:sp>
    </p:spTree>
    <p:extLst>
      <p:ext uri="{BB962C8B-B14F-4D97-AF65-F5344CB8AC3E}">
        <p14:creationId xmlns:p14="http://schemas.microsoft.com/office/powerpoint/2010/main" val="59780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8EE05B-8969-08AB-4554-CA3C9D6B2C08}"/>
            </a:ext>
          </a:extLst>
        </p:cNvPr>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22" name="Rectangle 121">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24" name="Rectangle 123">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26" name="Rectangle 125">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28" name="Rectangle 127">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30" name="Rectangle 129">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32" name="Oval 131">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0B7A9E87-1005-6139-4498-5CEB10AC9BD7}"/>
              </a:ext>
            </a:extLst>
          </p:cNvPr>
          <p:cNvSpPr>
            <a:spLocks noGrp="1"/>
          </p:cNvSpPr>
          <p:nvPr>
            <p:ph type="title"/>
          </p:nvPr>
        </p:nvSpPr>
        <p:spPr>
          <a:xfrm>
            <a:off x="4162567" y="818984"/>
            <a:ext cx="6714699" cy="3178689"/>
          </a:xfrm>
        </p:spPr>
        <p:txBody>
          <a:bodyPr vert="horz" lIns="91440" tIns="45720" rIns="91440" bIns="45720" rtlCol="0" anchor="b">
            <a:normAutofit/>
          </a:bodyPr>
          <a:lstStyle/>
          <a:p>
            <a:pPr>
              <a:spcBef>
                <a:spcPct val="0"/>
              </a:spcBef>
            </a:pPr>
            <a:r>
              <a:rPr lang="en-US" sz="4800" b="1" kern="1200" dirty="0">
                <a:solidFill>
                  <a:srgbClr val="FFFFFF"/>
                </a:solidFill>
              </a:rPr>
              <a:t>NAR Buyer Side Class Action Settlement</a:t>
            </a:r>
            <a:endParaRPr lang="en-US" sz="4800" kern="1200" dirty="0">
              <a:solidFill>
                <a:srgbClr val="FFFFFF"/>
              </a:solidFill>
            </a:endParaRPr>
          </a:p>
        </p:txBody>
      </p:sp>
      <p:sp>
        <p:nvSpPr>
          <p:cNvPr id="134" name="Rectangle 133">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Tree>
    <p:extLst>
      <p:ext uri="{BB962C8B-B14F-4D97-AF65-F5344CB8AC3E}">
        <p14:creationId xmlns:p14="http://schemas.microsoft.com/office/powerpoint/2010/main" val="2882200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FEF096-DBA3-F598-EB72-4B881971BFB9}"/>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4D7FFE3-8447-AF84-8E77-80B1EBA0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BDEE8594-D122-3D2F-0F70-B2AF49BC0856}"/>
              </a:ext>
            </a:extLst>
          </p:cNvPr>
          <p:cNvSpPr>
            <a:spLocks noGrp="1"/>
          </p:cNvSpPr>
          <p:nvPr>
            <p:ph type="title"/>
          </p:nvPr>
        </p:nvSpPr>
        <p:spPr>
          <a:xfrm>
            <a:off x="752354" y="591542"/>
            <a:ext cx="6323612" cy="947218"/>
          </a:xfrm>
        </p:spPr>
        <p:txBody>
          <a:bodyPr vert="horz" lIns="91440" tIns="45720" rIns="91440" bIns="45720" rtlCol="0" anchor="b">
            <a:noAutofit/>
          </a:bodyPr>
          <a:lstStyle/>
          <a:p>
            <a:pPr>
              <a:spcBef>
                <a:spcPct val="0"/>
              </a:spcBef>
            </a:pPr>
            <a:r>
              <a:rPr lang="en-US" sz="3200" b="1" kern="1200" dirty="0">
                <a:solidFill>
                  <a:srgbClr val="002060"/>
                </a:solidFill>
              </a:rPr>
              <a:t>Tuccori Settlement – Overview</a:t>
            </a:r>
            <a:endParaRPr lang="en-US" b="1" kern="1200" dirty="0">
              <a:solidFill>
                <a:srgbClr val="002060"/>
              </a:solidFill>
            </a:endParaRPr>
          </a:p>
        </p:txBody>
      </p:sp>
      <p:sp>
        <p:nvSpPr>
          <p:cNvPr id="3" name="Content Placeholder 2">
            <a:extLst>
              <a:ext uri="{FF2B5EF4-FFF2-40B4-BE49-F238E27FC236}">
                <a16:creationId xmlns:a16="http://schemas.microsoft.com/office/drawing/2014/main" id="{70822D99-9DFD-C80F-D91D-D79590C84347}"/>
              </a:ext>
            </a:extLst>
          </p:cNvPr>
          <p:cNvSpPr>
            <a:spLocks noGrp="1"/>
          </p:cNvSpPr>
          <p:nvPr>
            <p:ph type="body" idx="1"/>
          </p:nvPr>
        </p:nvSpPr>
        <p:spPr>
          <a:xfrm>
            <a:off x="752354" y="2130302"/>
            <a:ext cx="5707758" cy="4136156"/>
          </a:xfrm>
        </p:spPr>
        <p:txBody>
          <a:bodyPr vert="horz" lIns="91440" tIns="45720" rIns="91440" bIns="45720" rtlCol="0" anchor="t">
            <a:normAutofit/>
          </a:bodyPr>
          <a:lstStyle/>
          <a:p>
            <a:pPr>
              <a:buFont typeface="Arial" panose="020B0604020202020204" pitchFamily="34" charset="0"/>
              <a:buChar char="•"/>
            </a:pPr>
            <a:r>
              <a:rPr lang="en-US" sz="2400" dirty="0"/>
              <a:t>NAR has reached a settlement agreement in </a:t>
            </a:r>
            <a:r>
              <a:rPr lang="en-US" sz="2400" i="1" dirty="0"/>
              <a:t>Tuccori et al. v. At World Properties et al</a:t>
            </a:r>
            <a:r>
              <a:rPr lang="en-US" sz="2400" dirty="0"/>
              <a:t>.</a:t>
            </a:r>
          </a:p>
          <a:p>
            <a:pPr>
              <a:buFont typeface="Arial" panose="020B0604020202020204" pitchFamily="34" charset="0"/>
              <a:buChar char="•"/>
            </a:pPr>
            <a:r>
              <a:rPr lang="en-US" sz="2400" dirty="0"/>
              <a:t>Tuccori is a nationwide class‑action antitrust lawsuit concerning buyer‑agent commissions</a:t>
            </a:r>
          </a:p>
          <a:p>
            <a:pPr>
              <a:buFont typeface="Arial" panose="020B0604020202020204" pitchFamily="34" charset="0"/>
              <a:buChar char="•"/>
            </a:pPr>
            <a:r>
              <a:rPr lang="en-US" sz="2400" dirty="0"/>
              <a:t>A related case, </a:t>
            </a:r>
            <a:r>
              <a:rPr lang="en-US" sz="2400" i="1" dirty="0"/>
              <a:t>Batton v. NAR</a:t>
            </a:r>
            <a:r>
              <a:rPr lang="en-US" sz="2400" dirty="0"/>
              <a:t>, is expected to be stayed, as the Tuccori settlement is intended to release those claims</a:t>
            </a:r>
          </a:p>
          <a:p>
            <a:pPr marL="0" marR="0" lvl="0" indent="0">
              <a:lnSpc>
                <a:spcPct val="105000"/>
              </a:lnSpc>
              <a:buNone/>
            </a:pPr>
            <a:endParaRPr lang="en-US" sz="1800" b="1" i="1" dirty="0">
              <a:effectLst/>
              <a:ea typeface="Calibri" panose="020F0502020204030204" pitchFamily="34" charset="0"/>
              <a:cs typeface="Calibri" panose="020F0502020204030204" pitchFamily="34" charset="0"/>
            </a:endParaRPr>
          </a:p>
          <a:p>
            <a:pPr indent="-228600">
              <a:spcBef>
                <a:spcPts val="600"/>
              </a:spcBef>
              <a:spcAft>
                <a:spcPts val="600"/>
              </a:spcAft>
              <a:buFont typeface="Arial" panose="020B0604020202020204" pitchFamily="34" charset="0"/>
              <a:buChar char="•"/>
            </a:pPr>
            <a:endParaRPr lang="en-US" sz="1700" b="1" i="1" dirty="0"/>
          </a:p>
        </p:txBody>
      </p:sp>
      <p:sp>
        <p:nvSpPr>
          <p:cNvPr id="23" name="Rectangle 22">
            <a:extLst>
              <a:ext uri="{FF2B5EF4-FFF2-40B4-BE49-F238E27FC236}">
                <a16:creationId xmlns:a16="http://schemas.microsoft.com/office/drawing/2014/main" id="{0CAE0639-3C57-874A-2592-AB9069A770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5" name="Rectangle 24">
            <a:extLst>
              <a:ext uri="{FF2B5EF4-FFF2-40B4-BE49-F238E27FC236}">
                <a16:creationId xmlns:a16="http://schemas.microsoft.com/office/drawing/2014/main" id="{43D45D98-F077-3DA7-D0FF-23D00A8A5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7" name="Rectangle 26">
            <a:extLst>
              <a:ext uri="{FF2B5EF4-FFF2-40B4-BE49-F238E27FC236}">
                <a16:creationId xmlns:a16="http://schemas.microsoft.com/office/drawing/2014/main" id="{2AB459DF-B781-F5FF-C75A-987E204E8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9" name="Rectangle 28">
            <a:extLst>
              <a:ext uri="{FF2B5EF4-FFF2-40B4-BE49-F238E27FC236}">
                <a16:creationId xmlns:a16="http://schemas.microsoft.com/office/drawing/2014/main" id="{96E15D2A-88A2-4D3E-7839-22FE7D870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5212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1D274F-5C2D-FF6D-E763-7402143BA278}"/>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21AC538-095F-0BF3-11A8-56D8EFD3B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6" name="Rectangle 45">
            <a:extLst>
              <a:ext uri="{FF2B5EF4-FFF2-40B4-BE49-F238E27FC236}">
                <a16:creationId xmlns:a16="http://schemas.microsoft.com/office/drawing/2014/main" id="{F056E8B6-08AF-DD28-DB92-5AF8B7D0F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7" name="Rectangle 46">
            <a:extLst>
              <a:ext uri="{FF2B5EF4-FFF2-40B4-BE49-F238E27FC236}">
                <a16:creationId xmlns:a16="http://schemas.microsoft.com/office/drawing/2014/main" id="{1E5867D0-73AA-FE8F-2538-C425BC4E8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8" name="Rectangle 47">
            <a:extLst>
              <a:ext uri="{FF2B5EF4-FFF2-40B4-BE49-F238E27FC236}">
                <a16:creationId xmlns:a16="http://schemas.microsoft.com/office/drawing/2014/main" id="{3E2F1821-0044-EC88-3BBC-70052B587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4" name="Freeform: Shape 43">
            <a:extLst>
              <a:ext uri="{FF2B5EF4-FFF2-40B4-BE49-F238E27FC236}">
                <a16:creationId xmlns:a16="http://schemas.microsoft.com/office/drawing/2014/main" id="{9436150C-3833-BBD3-DC48-2D287A8FB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25D129DD-D403-942C-ED28-4B9882ED9B43}"/>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spcBef>
                <a:spcPct val="0"/>
              </a:spcBef>
            </a:pPr>
            <a:r>
              <a:rPr lang="en-US" sz="3400" b="1" kern="1200" dirty="0">
                <a:solidFill>
                  <a:srgbClr val="FFFFFF"/>
                </a:solidFill>
              </a:rPr>
              <a:t>LIBOR 2026 Education Conference</a:t>
            </a:r>
          </a:p>
        </p:txBody>
      </p:sp>
      <p:sp>
        <p:nvSpPr>
          <p:cNvPr id="5" name="TextBox 4">
            <a:extLst>
              <a:ext uri="{FF2B5EF4-FFF2-40B4-BE49-F238E27FC236}">
                <a16:creationId xmlns:a16="http://schemas.microsoft.com/office/drawing/2014/main" id="{1CCFFDD1-F9F2-2C19-6ADF-1416A02F3242}"/>
              </a:ext>
            </a:extLst>
          </p:cNvPr>
          <p:cNvSpPr txBox="1"/>
          <p:nvPr/>
        </p:nvSpPr>
        <p:spPr>
          <a:xfrm>
            <a:off x="5247686" y="5839012"/>
            <a:ext cx="5840468" cy="707886"/>
          </a:xfrm>
          <a:prstGeom prst="rect">
            <a:avLst/>
          </a:prstGeom>
          <a:noFill/>
        </p:spPr>
        <p:txBody>
          <a:bodyPr wrap="square" rtlCol="0">
            <a:spAutoFit/>
          </a:bodyPr>
          <a:lstStyle/>
          <a:p>
            <a:r>
              <a:rPr lang="en-US" sz="4000" b="1" dirty="0" err="1">
                <a:solidFill>
                  <a:srgbClr val="002060"/>
                </a:solidFill>
                <a:latin typeface="Trebuchet MS" panose="020B0703020202090204" pitchFamily="34" charset="0"/>
              </a:rPr>
              <a:t>liboredconference.com</a:t>
            </a:r>
            <a:endParaRPr lang="en-US" sz="4000" b="1" dirty="0">
              <a:solidFill>
                <a:srgbClr val="002060"/>
              </a:solidFill>
              <a:latin typeface="Trebuchet MS" panose="020B0703020202090204" pitchFamily="34" charset="0"/>
            </a:endParaRPr>
          </a:p>
        </p:txBody>
      </p:sp>
      <p:pic>
        <p:nvPicPr>
          <p:cNvPr id="6" name="Picture 5">
            <a:extLst>
              <a:ext uri="{FF2B5EF4-FFF2-40B4-BE49-F238E27FC236}">
                <a16:creationId xmlns:a16="http://schemas.microsoft.com/office/drawing/2014/main" id="{517F6502-489A-A07C-E8D5-3F5A0B427532}"/>
              </a:ext>
            </a:extLst>
          </p:cNvPr>
          <p:cNvPicPr>
            <a:picLocks noChangeAspect="1"/>
          </p:cNvPicPr>
          <p:nvPr/>
        </p:nvPicPr>
        <p:blipFill>
          <a:blip r:embed="rId2"/>
          <a:stretch>
            <a:fillRect/>
          </a:stretch>
        </p:blipFill>
        <p:spPr>
          <a:xfrm>
            <a:off x="4425188" y="156755"/>
            <a:ext cx="7452143" cy="3657325"/>
          </a:xfrm>
          <a:prstGeom prst="rect">
            <a:avLst/>
          </a:prstGeom>
        </p:spPr>
      </p:pic>
      <p:pic>
        <p:nvPicPr>
          <p:cNvPr id="9" name="Picture 8" descr="liboredconference_qr.png">
            <a:extLst>
              <a:ext uri="{FF2B5EF4-FFF2-40B4-BE49-F238E27FC236}">
                <a16:creationId xmlns:a16="http://schemas.microsoft.com/office/drawing/2014/main" id="{5B2C0C1F-A906-A713-4E20-A422761B12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6646" y="3735981"/>
            <a:ext cx="2103031" cy="2103031"/>
          </a:xfrm>
          <a:prstGeom prst="rect">
            <a:avLst/>
          </a:prstGeom>
        </p:spPr>
      </p:pic>
    </p:spTree>
    <p:extLst>
      <p:ext uri="{BB962C8B-B14F-4D97-AF65-F5344CB8AC3E}">
        <p14:creationId xmlns:p14="http://schemas.microsoft.com/office/powerpoint/2010/main" val="3331384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E66A4F-9A5C-A02C-0735-F6B5B54CE01C}"/>
            </a:ext>
          </a:extLst>
        </p:cNvPr>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33" name="Rectangle 13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35" name="Rectangle 13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37" name="Rectangle 1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4EEC1F8E-46DD-C4D9-5968-A57AA926E44B}"/>
              </a:ext>
            </a:extLst>
          </p:cNvPr>
          <p:cNvSpPr>
            <a:spLocks noGrp="1"/>
          </p:cNvSpPr>
          <p:nvPr>
            <p:ph type="title"/>
          </p:nvPr>
        </p:nvSpPr>
        <p:spPr>
          <a:xfrm>
            <a:off x="1383564" y="348865"/>
            <a:ext cx="9718111" cy="1576446"/>
          </a:xfrm>
        </p:spPr>
        <p:txBody>
          <a:bodyPr vert="horz" lIns="91440" tIns="45720" rIns="91440" bIns="45720" rtlCol="0" anchor="ctr">
            <a:normAutofit/>
          </a:bodyPr>
          <a:lstStyle/>
          <a:p>
            <a:pPr algn="ctr">
              <a:spcBef>
                <a:spcPct val="0"/>
              </a:spcBef>
            </a:pPr>
            <a:r>
              <a:rPr lang="en-US" sz="4000" kern="1200" dirty="0">
                <a:solidFill>
                  <a:srgbClr val="FFFFFF"/>
                </a:solidFill>
                <a:latin typeface="+mj-lt"/>
                <a:ea typeface="+mj-ea"/>
                <a:cs typeface="+mj-cs"/>
              </a:rPr>
              <a:t>Purpose and Strategic Context</a:t>
            </a:r>
            <a:endParaRPr lang="en-US" sz="4000" b="1" kern="1200" dirty="0">
              <a:solidFill>
                <a:srgbClr val="FFFFFF"/>
              </a:solidFill>
              <a:latin typeface="+mj-lt"/>
              <a:ea typeface="+mj-ea"/>
              <a:cs typeface="+mj-cs"/>
            </a:endParaRPr>
          </a:p>
        </p:txBody>
      </p:sp>
      <p:graphicFrame>
        <p:nvGraphicFramePr>
          <p:cNvPr id="97" name="Content Placeholder 2">
            <a:extLst>
              <a:ext uri="{FF2B5EF4-FFF2-40B4-BE49-F238E27FC236}">
                <a16:creationId xmlns:a16="http://schemas.microsoft.com/office/drawing/2014/main" id="{DDABF643-CDB4-27CA-AC89-30FFB2676E1A}"/>
              </a:ext>
            </a:extLst>
          </p:cNvPr>
          <p:cNvGraphicFramePr/>
          <p:nvPr>
            <p:extLst>
              <p:ext uri="{D42A27DB-BD31-4B8C-83A1-F6EECF244321}">
                <p14:modId xmlns:p14="http://schemas.microsoft.com/office/powerpoint/2010/main" val="59095850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6695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F93731-EAB7-A9C4-972D-B7BAB3CA8F6B}"/>
            </a:ext>
          </a:extLst>
        </p:cNvPr>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useBgFill="1">
        <p:nvSpPr>
          <p:cNvPr id="137" name="Rectangle 13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39" name="Rectangle 13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41" name="Rectangle 14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43" name="Rectangle 14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45" name="Freeform: Shape 14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i="1" dirty="0">
              <a:latin typeface="Trebuchet MS" panose="020B0703020202090204" pitchFamily="34" charset="0"/>
            </a:endParaRPr>
          </a:p>
        </p:txBody>
      </p:sp>
      <p:sp>
        <p:nvSpPr>
          <p:cNvPr id="147" name="Rectangle 14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C8B35827-B5B0-96A9-A030-EB490C91F94E}"/>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spcBef>
                <a:spcPct val="0"/>
              </a:spcBef>
            </a:pPr>
            <a:r>
              <a:rPr lang="en-US" sz="4000" kern="1200" dirty="0">
                <a:solidFill>
                  <a:srgbClr val="FFFFFF"/>
                </a:solidFill>
              </a:rPr>
              <a:t>Scope and Practical Impact of Settlement</a:t>
            </a:r>
            <a:endParaRPr lang="en-US" sz="4000" b="1" kern="1200" dirty="0">
              <a:solidFill>
                <a:srgbClr val="FFFFFF"/>
              </a:solidFill>
            </a:endParaRPr>
          </a:p>
        </p:txBody>
      </p:sp>
      <p:sp>
        <p:nvSpPr>
          <p:cNvPr id="64" name="Content Placeholder 2">
            <a:extLst>
              <a:ext uri="{FF2B5EF4-FFF2-40B4-BE49-F238E27FC236}">
                <a16:creationId xmlns:a16="http://schemas.microsoft.com/office/drawing/2014/main" id="{0B7EAF3C-B3C7-59BD-9369-0AE8EEE36711}"/>
              </a:ext>
            </a:extLst>
          </p:cNvPr>
          <p:cNvSpPr>
            <a:spLocks noGrp="1"/>
          </p:cNvSpPr>
          <p:nvPr>
            <p:ph type="body" idx="1"/>
          </p:nvPr>
        </p:nvSpPr>
        <p:spPr>
          <a:xfrm>
            <a:off x="4810259" y="649480"/>
            <a:ext cx="6555347" cy="5546047"/>
          </a:xfrm>
        </p:spPr>
        <p:txBody>
          <a:bodyPr vert="horz" lIns="91440" tIns="45720" rIns="91440" bIns="45720" rtlCol="0" anchor="ctr">
            <a:normAutofit/>
          </a:bodyPr>
          <a:lstStyle/>
          <a:p>
            <a:pPr marL="514350" indent="-228600">
              <a:spcBef>
                <a:spcPts val="600"/>
              </a:spcBef>
              <a:buFont typeface="Arial" panose="020B0604020202020204" pitchFamily="34" charset="0"/>
              <a:buChar char="•"/>
            </a:pPr>
            <a:r>
              <a:rPr lang="en-US" sz="2000" b="1" dirty="0">
                <a:solidFill>
                  <a:schemeClr val="accent2"/>
                </a:solidFill>
              </a:rPr>
              <a:t>No new practice changes required beyond those already implemented under the </a:t>
            </a:r>
            <a:r>
              <a:rPr lang="en-US" sz="2000" b="1" i="1" dirty="0">
                <a:solidFill>
                  <a:schemeClr val="accent2"/>
                </a:solidFill>
              </a:rPr>
              <a:t>Sitzer/Burnett </a:t>
            </a:r>
            <a:r>
              <a:rPr lang="en-US" sz="2000" b="1" dirty="0">
                <a:solidFill>
                  <a:schemeClr val="accent2"/>
                </a:solidFill>
              </a:rPr>
              <a:t>settlement.</a:t>
            </a:r>
          </a:p>
          <a:p>
            <a:pPr marL="514350" indent="-228600">
              <a:spcBef>
                <a:spcPts val="600"/>
              </a:spcBef>
              <a:buFont typeface="Arial" panose="020B0604020202020204" pitchFamily="34" charset="0"/>
              <a:buChar char="•"/>
            </a:pPr>
            <a:r>
              <a:rPr lang="en-US" sz="2000" dirty="0"/>
              <a:t>Settlement release covers:</a:t>
            </a:r>
          </a:p>
          <a:p>
            <a:pPr marL="1123935" lvl="1" indent="-228600">
              <a:spcBef>
                <a:spcPts val="600"/>
              </a:spcBef>
              <a:buFont typeface="Arial" panose="020B0604020202020204" pitchFamily="34" charset="0"/>
              <a:buChar char="•"/>
            </a:pPr>
            <a:r>
              <a:rPr lang="en-US" sz="1600" dirty="0"/>
              <a:t>REALTOR® members</a:t>
            </a:r>
          </a:p>
          <a:p>
            <a:pPr marL="1123935" lvl="1" indent="-228600">
              <a:spcBef>
                <a:spcPts val="600"/>
              </a:spcBef>
              <a:buFont typeface="Arial" panose="020B0604020202020204" pitchFamily="34" charset="0"/>
              <a:buChar char="•"/>
            </a:pPr>
            <a:r>
              <a:rPr lang="en-US" sz="2000" dirty="0"/>
              <a:t>State and local REALTOR® associations (with or without MLSs)</a:t>
            </a:r>
          </a:p>
          <a:p>
            <a:pPr marL="1123935" lvl="1" indent="-228600">
              <a:spcBef>
                <a:spcPts val="600"/>
              </a:spcBef>
              <a:buFont typeface="Arial" panose="020B0604020202020204" pitchFamily="34" charset="0"/>
              <a:buChar char="•"/>
            </a:pPr>
            <a:r>
              <a:rPr lang="en-US" sz="2000" dirty="0"/>
              <a:t>REALTOR® and non‑REALTOR® MLSs</a:t>
            </a:r>
          </a:p>
          <a:p>
            <a:pPr marL="1123935" lvl="1" indent="-228600">
              <a:spcBef>
                <a:spcPts val="600"/>
              </a:spcBef>
              <a:buFont typeface="Arial" panose="020B0604020202020204" pitchFamily="34" charset="0"/>
              <a:buChar char="•"/>
            </a:pPr>
            <a:r>
              <a:rPr lang="en-US" sz="2000" dirty="0"/>
              <a:t>Brokerages with a REALTOR® principal that meet eligibility criteria</a:t>
            </a:r>
          </a:p>
          <a:p>
            <a:pPr marL="514350" indent="-228600">
              <a:spcBef>
                <a:spcPts val="600"/>
              </a:spcBef>
              <a:buFont typeface="Arial" panose="020B0604020202020204" pitchFamily="34" charset="0"/>
              <a:buChar char="•"/>
            </a:pPr>
            <a:r>
              <a:rPr lang="en-US" sz="2000" dirty="0"/>
              <a:t>Coverage applies only to entities in compliance with NAR rules and not asserting contrary claims.</a:t>
            </a:r>
          </a:p>
          <a:p>
            <a:pPr indent="-228600">
              <a:spcAft>
                <a:spcPts val="600"/>
              </a:spcAft>
              <a:buFont typeface="Arial" panose="020B0604020202020204" pitchFamily="34" charset="0"/>
              <a:buChar char="•"/>
            </a:pPr>
            <a:endParaRPr lang="en-US" sz="2000" b="1" i="1" dirty="0"/>
          </a:p>
          <a:p>
            <a:pPr indent="-228600">
              <a:spcAft>
                <a:spcPts val="600"/>
              </a:spcAft>
              <a:buFont typeface="Arial" panose="020B0604020202020204" pitchFamily="34" charset="0"/>
              <a:buChar char="•"/>
            </a:pPr>
            <a:endParaRPr lang="en-US" sz="2000" b="1" i="1" dirty="0"/>
          </a:p>
        </p:txBody>
      </p:sp>
    </p:spTree>
    <p:extLst>
      <p:ext uri="{BB962C8B-B14F-4D97-AF65-F5344CB8AC3E}">
        <p14:creationId xmlns:p14="http://schemas.microsoft.com/office/powerpoint/2010/main" val="278109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checkerboard(across)">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checkerboard(across)">
                                      <p:cBhvr>
                                        <p:cTn id="12" dur="500"/>
                                        <p:tgtEl>
                                          <p:spTgt spid="64">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animEffect transition="in" filter="checkerboard(across)">
                                      <p:cBhvr>
                                        <p:cTn id="15" dur="500"/>
                                        <p:tgtEl>
                                          <p:spTgt spid="64">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64">
                                            <p:txEl>
                                              <p:pRg st="3" end="3"/>
                                            </p:txEl>
                                          </p:spTgt>
                                        </p:tgtEl>
                                        <p:attrNameLst>
                                          <p:attrName>style.visibility</p:attrName>
                                        </p:attrNameLst>
                                      </p:cBhvr>
                                      <p:to>
                                        <p:strVal val="visible"/>
                                      </p:to>
                                    </p:set>
                                    <p:animEffect transition="in" filter="checkerboard(across)">
                                      <p:cBhvr>
                                        <p:cTn id="18" dur="500"/>
                                        <p:tgtEl>
                                          <p:spTgt spid="64">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64">
                                            <p:txEl>
                                              <p:pRg st="4" end="4"/>
                                            </p:txEl>
                                          </p:spTgt>
                                        </p:tgtEl>
                                        <p:attrNameLst>
                                          <p:attrName>style.visibility</p:attrName>
                                        </p:attrNameLst>
                                      </p:cBhvr>
                                      <p:to>
                                        <p:strVal val="visible"/>
                                      </p:to>
                                    </p:set>
                                    <p:animEffect transition="in" filter="checkerboard(across)">
                                      <p:cBhvr>
                                        <p:cTn id="21" dur="500"/>
                                        <p:tgtEl>
                                          <p:spTgt spid="64">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64">
                                            <p:txEl>
                                              <p:pRg st="5" end="5"/>
                                            </p:txEl>
                                          </p:spTgt>
                                        </p:tgtEl>
                                        <p:attrNameLst>
                                          <p:attrName>style.visibility</p:attrName>
                                        </p:attrNameLst>
                                      </p:cBhvr>
                                      <p:to>
                                        <p:strVal val="visible"/>
                                      </p:to>
                                    </p:set>
                                    <p:animEffect transition="in" filter="checkerboard(across)">
                                      <p:cBhvr>
                                        <p:cTn id="24" dur="500"/>
                                        <p:tgtEl>
                                          <p:spTgt spid="6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64">
                                            <p:txEl>
                                              <p:pRg st="6" end="6"/>
                                            </p:txEl>
                                          </p:spTgt>
                                        </p:tgtEl>
                                        <p:attrNameLst>
                                          <p:attrName>style.visibility</p:attrName>
                                        </p:attrNameLst>
                                      </p:cBhvr>
                                      <p:to>
                                        <p:strVal val="visible"/>
                                      </p:to>
                                    </p:set>
                                    <p:animEffect transition="in" filter="checkerboard(across)">
                                      <p:cBhvr>
                                        <p:cTn id="29" dur="500"/>
                                        <p:tgtEl>
                                          <p:spTgt spid="6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0C8F36-BD5A-23A8-177A-D43C33EB0EA3}"/>
            </a:ext>
          </a:extLst>
        </p:cNvPr>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11" name="Rectangle 1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13" name="Rectangle 1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15" name="Rectangle 1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17" name="Rectangle 1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6136895D-2728-A41D-8EDC-241025CA5B47}"/>
              </a:ext>
            </a:extLst>
          </p:cNvPr>
          <p:cNvSpPr>
            <a:spLocks noGrp="1"/>
          </p:cNvSpPr>
          <p:nvPr>
            <p:ph type="title"/>
          </p:nvPr>
        </p:nvSpPr>
        <p:spPr>
          <a:xfrm>
            <a:off x="1371599" y="294538"/>
            <a:ext cx="9895951" cy="1033669"/>
          </a:xfrm>
        </p:spPr>
        <p:txBody>
          <a:bodyPr vert="horz" lIns="91440" tIns="45720" rIns="91440" bIns="45720" rtlCol="0" anchor="ctr">
            <a:normAutofit fontScale="90000"/>
          </a:bodyPr>
          <a:lstStyle/>
          <a:p>
            <a:pPr algn="ctr">
              <a:spcBef>
                <a:spcPct val="0"/>
              </a:spcBef>
            </a:pPr>
            <a:r>
              <a:rPr lang="en-US" sz="4000" b="1" kern="1200" dirty="0">
                <a:solidFill>
                  <a:srgbClr val="FFFFFF"/>
                </a:solidFill>
              </a:rPr>
              <a:t>Sitzer Burnett Settlement Reminder</a:t>
            </a:r>
            <a:br>
              <a:rPr lang="en-US" sz="4000" b="1" kern="1200" dirty="0">
                <a:solidFill>
                  <a:srgbClr val="FFFFFF"/>
                </a:solidFill>
              </a:rPr>
            </a:br>
            <a:r>
              <a:rPr lang="en-US" sz="4000" b="1" kern="1200" dirty="0">
                <a:solidFill>
                  <a:srgbClr val="FFFFFF"/>
                </a:solidFill>
              </a:rPr>
              <a:t>MLS &amp; Compensation Practice Changes</a:t>
            </a:r>
          </a:p>
        </p:txBody>
      </p:sp>
      <p:sp>
        <p:nvSpPr>
          <p:cNvPr id="64" name="Content Placeholder 2">
            <a:extLst>
              <a:ext uri="{FF2B5EF4-FFF2-40B4-BE49-F238E27FC236}">
                <a16:creationId xmlns:a16="http://schemas.microsoft.com/office/drawing/2014/main" id="{816E96DE-18CF-A376-B6AA-5B8A7EA87EE7}"/>
              </a:ext>
            </a:extLst>
          </p:cNvPr>
          <p:cNvSpPr>
            <a:spLocks noGrp="1"/>
          </p:cNvSpPr>
          <p:nvPr>
            <p:ph type="body" idx="1"/>
          </p:nvPr>
        </p:nvSpPr>
        <p:spPr>
          <a:xfrm>
            <a:off x="1371599" y="2318197"/>
            <a:ext cx="9724031" cy="3683358"/>
          </a:xfrm>
        </p:spPr>
        <p:txBody>
          <a:bodyPr vert="horz" lIns="91440" tIns="45720" rIns="91440" bIns="45720" rtlCol="0" anchor="ctr">
            <a:normAutofit/>
          </a:bodyPr>
          <a:lstStyle/>
          <a:p>
            <a:pPr marL="342900" indent="-228600">
              <a:spcAft>
                <a:spcPts val="600"/>
              </a:spcAft>
              <a:buFont typeface="Arial" panose="020B0604020202020204" pitchFamily="34" charset="0"/>
              <a:buChar char="•"/>
            </a:pPr>
            <a:r>
              <a:rPr lang="en-US" sz="2200" b="1" dirty="0"/>
              <a:t>No offers of compensation in the MLS: </a:t>
            </a:r>
            <a:r>
              <a:rPr lang="en-US" sz="2200" dirty="0"/>
              <a:t>Buyer‑broker compensation may not be advertised, displayed, or set in MLS listings or fields.</a:t>
            </a:r>
          </a:p>
          <a:p>
            <a:pPr marL="342900" indent="-228600">
              <a:spcAft>
                <a:spcPts val="600"/>
              </a:spcAft>
              <a:buFont typeface="Arial" panose="020B0604020202020204" pitchFamily="34" charset="0"/>
              <a:buChar char="•"/>
            </a:pPr>
            <a:r>
              <a:rPr lang="en-US" sz="2200" b="1" dirty="0"/>
              <a:t>No indirect compensation signaling: </a:t>
            </a:r>
            <a:r>
              <a:rPr lang="en-US" sz="2200" dirty="0"/>
              <a:t>MLS listings may not include language, codes, or remarks that signal compensation outside the MLS.</a:t>
            </a:r>
          </a:p>
          <a:p>
            <a:pPr marL="342900" indent="-228600">
              <a:spcAft>
                <a:spcPts val="600"/>
              </a:spcAft>
              <a:buFont typeface="Arial" panose="020B0604020202020204" pitchFamily="34" charset="0"/>
              <a:buChar char="•"/>
            </a:pPr>
            <a:r>
              <a:rPr lang="en-US" sz="2200" b="1" dirty="0"/>
              <a:t>Compensation is fully negotiable and off‑MLS: </a:t>
            </a:r>
            <a:r>
              <a:rPr lang="en-US" sz="2200" dirty="0"/>
              <a:t>Any buyer‑broker compensation must be negotiated separately between brokers and/or with consumers.</a:t>
            </a:r>
          </a:p>
          <a:p>
            <a:pPr marL="342900" indent="-228600">
              <a:spcAft>
                <a:spcPts val="600"/>
              </a:spcAft>
              <a:buFont typeface="Arial" panose="020B0604020202020204" pitchFamily="34" charset="0"/>
              <a:buChar char="•"/>
            </a:pPr>
            <a:r>
              <a:rPr lang="en-US" sz="2200" b="1" dirty="0"/>
              <a:t>Prohibition on steering tied to compensation:</a:t>
            </a:r>
            <a:r>
              <a:rPr lang="en-US" sz="2200" dirty="0"/>
              <a:t> Agents may not filter, select, or recommend properties based on whether compensation is offered.</a:t>
            </a:r>
            <a:endParaRPr lang="en-US" sz="2000" b="1" i="1" dirty="0"/>
          </a:p>
        </p:txBody>
      </p:sp>
    </p:spTree>
    <p:extLst>
      <p:ext uri="{BB962C8B-B14F-4D97-AF65-F5344CB8AC3E}">
        <p14:creationId xmlns:p14="http://schemas.microsoft.com/office/powerpoint/2010/main" val="257251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checkerboard(across)">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checkerboard(across)">
                                      <p:cBhvr>
                                        <p:cTn id="12" dur="500"/>
                                        <p:tgtEl>
                                          <p:spTgt spid="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4">
                                            <p:txEl>
                                              <p:pRg st="2" end="2"/>
                                            </p:txEl>
                                          </p:spTgt>
                                        </p:tgtEl>
                                        <p:attrNameLst>
                                          <p:attrName>style.visibility</p:attrName>
                                        </p:attrNameLst>
                                      </p:cBhvr>
                                      <p:to>
                                        <p:strVal val="visible"/>
                                      </p:to>
                                    </p:set>
                                    <p:animEffect transition="in" filter="checkerboard(across)">
                                      <p:cBhvr>
                                        <p:cTn id="17" dur="500"/>
                                        <p:tgtEl>
                                          <p:spTgt spid="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4">
                                            <p:txEl>
                                              <p:pRg st="3" end="3"/>
                                            </p:txEl>
                                          </p:spTgt>
                                        </p:tgtEl>
                                        <p:attrNameLst>
                                          <p:attrName>style.visibility</p:attrName>
                                        </p:attrNameLst>
                                      </p:cBhvr>
                                      <p:to>
                                        <p:strVal val="visible"/>
                                      </p:to>
                                    </p:set>
                                    <p:animEffect transition="in" filter="checkerboard(across)">
                                      <p:cBhvr>
                                        <p:cTn id="22" dur="500"/>
                                        <p:tgtEl>
                                          <p:spTgt spid="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6C7E97-BCEF-3A1D-5144-F56E81A1F157}"/>
            </a:ext>
          </a:extLst>
        </p:cNvPr>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02" name="Rectangle 10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04" name="Rectangle 10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06" name="Rectangle 10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08" name="Rectangle 10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DE9B3636-1E98-B2F6-FE03-BBF891B0EF57}"/>
              </a:ext>
            </a:extLst>
          </p:cNvPr>
          <p:cNvSpPr>
            <a:spLocks noGrp="1"/>
          </p:cNvSpPr>
          <p:nvPr>
            <p:ph type="title"/>
          </p:nvPr>
        </p:nvSpPr>
        <p:spPr>
          <a:xfrm>
            <a:off x="1371599" y="294538"/>
            <a:ext cx="9895951" cy="1033669"/>
          </a:xfrm>
        </p:spPr>
        <p:txBody>
          <a:bodyPr vert="horz" lIns="91440" tIns="45720" rIns="91440" bIns="45720" rtlCol="0" anchor="ctr">
            <a:noAutofit/>
          </a:bodyPr>
          <a:lstStyle/>
          <a:p>
            <a:pPr algn="ctr">
              <a:spcBef>
                <a:spcPct val="0"/>
              </a:spcBef>
            </a:pPr>
            <a:r>
              <a:rPr lang="en-US" sz="3000" kern="1200" dirty="0">
                <a:solidFill>
                  <a:srgbClr val="FFFFFF"/>
                </a:solidFill>
              </a:rPr>
              <a:t>Sitzer Burnett Settlement Reminder</a:t>
            </a:r>
            <a:br>
              <a:rPr lang="en-US" sz="3000" kern="1200" dirty="0">
                <a:solidFill>
                  <a:srgbClr val="FFFFFF"/>
                </a:solidFill>
              </a:rPr>
            </a:br>
            <a:r>
              <a:rPr lang="en-US" sz="3000" kern="1200" dirty="0">
                <a:solidFill>
                  <a:srgbClr val="FFFFFF"/>
                </a:solidFill>
              </a:rPr>
              <a:t>Buyer Representation &amp; Transparency Requirements</a:t>
            </a:r>
            <a:endParaRPr lang="en-US" sz="3000" b="1" kern="1200" dirty="0">
              <a:solidFill>
                <a:srgbClr val="FFFFFF"/>
              </a:solidFill>
            </a:endParaRPr>
          </a:p>
        </p:txBody>
      </p:sp>
      <p:sp>
        <p:nvSpPr>
          <p:cNvPr id="64" name="Content Placeholder 2">
            <a:extLst>
              <a:ext uri="{FF2B5EF4-FFF2-40B4-BE49-F238E27FC236}">
                <a16:creationId xmlns:a16="http://schemas.microsoft.com/office/drawing/2014/main" id="{C7C9F907-B4FB-6B17-AE95-8E68B30D364E}"/>
              </a:ext>
            </a:extLst>
          </p:cNvPr>
          <p:cNvSpPr>
            <a:spLocks noGrp="1"/>
          </p:cNvSpPr>
          <p:nvPr>
            <p:ph type="body" idx="1"/>
          </p:nvPr>
        </p:nvSpPr>
        <p:spPr>
          <a:xfrm>
            <a:off x="1371599" y="2318197"/>
            <a:ext cx="9724031" cy="3683358"/>
          </a:xfrm>
        </p:spPr>
        <p:txBody>
          <a:bodyPr vert="horz" lIns="91440" tIns="45720" rIns="91440" bIns="45720" rtlCol="0" anchor="ctr">
            <a:noAutofit/>
          </a:bodyPr>
          <a:lstStyle/>
          <a:p>
            <a:pPr marL="342900" indent="-228600">
              <a:spcAft>
                <a:spcPts val="600"/>
              </a:spcAft>
              <a:buFont typeface="Arial" panose="020B0604020202020204" pitchFamily="34" charset="0"/>
              <a:buChar char="•"/>
            </a:pPr>
            <a:r>
              <a:rPr lang="en-US" sz="2200" dirty="0"/>
              <a:t>Prior to touring a home with a buyer, an MLS participant or its agents must have a written buyer agreement that:</a:t>
            </a:r>
          </a:p>
          <a:p>
            <a:pPr marL="952485" lvl="1" indent="-228600">
              <a:spcAft>
                <a:spcPts val="600"/>
              </a:spcAft>
              <a:buFont typeface="Arial" panose="020B0604020202020204" pitchFamily="34" charset="0"/>
              <a:buChar char="•"/>
            </a:pPr>
            <a:r>
              <a:rPr lang="en-US" sz="2000" dirty="0"/>
              <a:t>Discloses the amount or rate of compensation the broker will receive;</a:t>
            </a:r>
          </a:p>
          <a:p>
            <a:pPr marL="952485" lvl="1" indent="-228600">
              <a:spcAft>
                <a:spcPts val="600"/>
              </a:spcAft>
              <a:buFont typeface="Arial" panose="020B0604020202020204" pitchFamily="34" charset="0"/>
              <a:buChar char="•"/>
            </a:pPr>
            <a:r>
              <a:rPr lang="en-US" sz="2000" dirty="0"/>
              <a:t>Provides that compensation is objective ascertainable (e.g., $0, X flat fee, X percent, X hourly rate) and not open-ended;</a:t>
            </a:r>
          </a:p>
          <a:p>
            <a:pPr marL="952485" lvl="1" indent="-228600">
              <a:spcAft>
                <a:spcPts val="600"/>
              </a:spcAft>
              <a:buFont typeface="Arial" panose="020B0604020202020204" pitchFamily="34" charset="0"/>
              <a:buChar char="•"/>
            </a:pPr>
            <a:r>
              <a:rPr lang="en-US" sz="2000" dirty="0"/>
              <a:t>States the broker is prohibited from receiving compensation for brokerage services from any source that exceeds the amount or rate agreed to in the agreement with the buyer; and</a:t>
            </a:r>
          </a:p>
          <a:p>
            <a:pPr marL="952485" lvl="1" indent="-228600">
              <a:spcAft>
                <a:spcPts val="600"/>
              </a:spcAft>
              <a:buFont typeface="Arial" panose="020B0604020202020204" pitchFamily="34" charset="0"/>
              <a:buChar char="•"/>
            </a:pPr>
            <a:r>
              <a:rPr lang="en-US" sz="2000" dirty="0"/>
              <a:t>Include a conspicuous statement that broker fees and commissions are fully negotiable and not set by law. </a:t>
            </a:r>
          </a:p>
          <a:p>
            <a:pPr marL="342900" indent="-228600">
              <a:spcAft>
                <a:spcPts val="600"/>
              </a:spcAft>
              <a:buFont typeface="Arial" panose="020B0604020202020204" pitchFamily="34" charset="0"/>
              <a:buChar char="•"/>
            </a:pPr>
            <a:endParaRPr lang="en-US" sz="2200" b="1" dirty="0"/>
          </a:p>
        </p:txBody>
      </p:sp>
    </p:spTree>
    <p:extLst>
      <p:ext uri="{BB962C8B-B14F-4D97-AF65-F5344CB8AC3E}">
        <p14:creationId xmlns:p14="http://schemas.microsoft.com/office/powerpoint/2010/main" val="389176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checkerboard(across)">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checkerboard(across)">
                                      <p:cBhvr>
                                        <p:cTn id="12" dur="500"/>
                                        <p:tgtEl>
                                          <p:spTgt spid="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4">
                                            <p:txEl>
                                              <p:pRg st="2" end="2"/>
                                            </p:txEl>
                                          </p:spTgt>
                                        </p:tgtEl>
                                        <p:attrNameLst>
                                          <p:attrName>style.visibility</p:attrName>
                                        </p:attrNameLst>
                                      </p:cBhvr>
                                      <p:to>
                                        <p:strVal val="visible"/>
                                      </p:to>
                                    </p:set>
                                    <p:animEffect transition="in" filter="checkerboard(across)">
                                      <p:cBhvr>
                                        <p:cTn id="17" dur="500"/>
                                        <p:tgtEl>
                                          <p:spTgt spid="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4">
                                            <p:txEl>
                                              <p:pRg st="3" end="3"/>
                                            </p:txEl>
                                          </p:spTgt>
                                        </p:tgtEl>
                                        <p:attrNameLst>
                                          <p:attrName>style.visibility</p:attrName>
                                        </p:attrNameLst>
                                      </p:cBhvr>
                                      <p:to>
                                        <p:strVal val="visible"/>
                                      </p:to>
                                    </p:set>
                                    <p:animEffect transition="in" filter="checkerboard(across)">
                                      <p:cBhvr>
                                        <p:cTn id="22" dur="500"/>
                                        <p:tgtEl>
                                          <p:spTgt spid="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4">
                                            <p:txEl>
                                              <p:pRg st="4" end="4"/>
                                            </p:txEl>
                                          </p:spTgt>
                                        </p:tgtEl>
                                        <p:attrNameLst>
                                          <p:attrName>style.visibility</p:attrName>
                                        </p:attrNameLst>
                                      </p:cBhvr>
                                      <p:to>
                                        <p:strVal val="visible"/>
                                      </p:to>
                                    </p:set>
                                    <p:animEffect transition="in" filter="checkerboard(across)">
                                      <p:cBhvr>
                                        <p:cTn id="27" dur="500"/>
                                        <p:tgtEl>
                                          <p:spTgt spid="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CA5653-E270-609D-761B-74BF5BBEB3C3}"/>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036E80C-C4DF-6574-9074-A323D886F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B237E5-4F50-DFC9-9806-62EDFF84BD78}"/>
              </a:ext>
            </a:extLst>
          </p:cNvPr>
          <p:cNvSpPr>
            <a:spLocks noGrp="1"/>
          </p:cNvSpPr>
          <p:nvPr>
            <p:ph type="title"/>
          </p:nvPr>
        </p:nvSpPr>
        <p:spPr>
          <a:xfrm>
            <a:off x="752355" y="502020"/>
            <a:ext cx="6323612" cy="1642970"/>
          </a:xfrm>
        </p:spPr>
        <p:txBody>
          <a:bodyPr vert="horz" lIns="91440" tIns="45720" rIns="91440" bIns="45720" rtlCol="0" anchor="b">
            <a:normAutofit/>
          </a:bodyPr>
          <a:lstStyle/>
          <a:p>
            <a:pPr>
              <a:spcBef>
                <a:spcPct val="0"/>
              </a:spcBef>
            </a:pPr>
            <a:r>
              <a:rPr lang="en-US" sz="3600" b="1" kern="1200" dirty="0">
                <a:solidFill>
                  <a:srgbClr val="002060"/>
                </a:solidFill>
              </a:rPr>
              <a:t>Do NOT Try Any of These NAR Settlement “Workarounds”</a:t>
            </a:r>
            <a:endParaRPr lang="en-US" sz="3600" kern="1200" dirty="0">
              <a:solidFill>
                <a:srgbClr val="002060"/>
              </a:solidFill>
            </a:endParaRPr>
          </a:p>
        </p:txBody>
      </p:sp>
      <p:sp>
        <p:nvSpPr>
          <p:cNvPr id="3" name="Content Placeholder 2">
            <a:extLst>
              <a:ext uri="{FF2B5EF4-FFF2-40B4-BE49-F238E27FC236}">
                <a16:creationId xmlns:a16="http://schemas.microsoft.com/office/drawing/2014/main" id="{C72DA91D-A787-E6FA-B27E-3397D422857A}"/>
              </a:ext>
            </a:extLst>
          </p:cNvPr>
          <p:cNvSpPr>
            <a:spLocks noGrp="1"/>
          </p:cNvSpPr>
          <p:nvPr>
            <p:ph type="body" idx="1"/>
          </p:nvPr>
        </p:nvSpPr>
        <p:spPr>
          <a:xfrm>
            <a:off x="752354" y="2271985"/>
            <a:ext cx="5707758" cy="3994473"/>
          </a:xfrm>
        </p:spPr>
        <p:txBody>
          <a:bodyPr vert="horz" lIns="91440" tIns="45720" rIns="91440" bIns="45720" rtlCol="0" anchor="t">
            <a:normAutofit lnSpcReduction="10000"/>
          </a:bodyPr>
          <a:lstStyle/>
          <a:p>
            <a:pPr marL="342900" marR="0" lvl="0" indent="-342900">
              <a:lnSpc>
                <a:spcPct val="105000"/>
              </a:lnSpc>
              <a:buFont typeface="Arial" panose="020B0604020202020204" pitchFamily="34" charset="0"/>
              <a:buChar char="•"/>
            </a:pPr>
            <a:r>
              <a:rPr lang="en-US" sz="1800" dirty="0">
                <a:effectLst/>
                <a:ea typeface="Calibri" panose="020F0502020204030204" pitchFamily="34" charset="0"/>
                <a:cs typeface="Calibri" panose="020F0502020204030204" pitchFamily="34" charset="0"/>
              </a:rPr>
              <a:t>Accepting Seller-Paid Bonuses</a:t>
            </a:r>
          </a:p>
          <a:p>
            <a:pPr marL="285750" marR="0" lvl="0" indent="-285750">
              <a:lnSpc>
                <a:spcPct val="105000"/>
              </a:lnSpc>
              <a:buFont typeface="Arial" panose="020B0604020202020204" pitchFamily="34" charset="0"/>
              <a:buChar char="•"/>
            </a:pPr>
            <a:endParaRPr lang="en-US" sz="1800" dirty="0">
              <a:effectLst/>
              <a:ea typeface="Calibri" panose="020F0502020204030204" pitchFamily="34" charset="0"/>
              <a:cs typeface="Calibri" panose="020F0502020204030204" pitchFamily="34" charset="0"/>
            </a:endParaRPr>
          </a:p>
          <a:p>
            <a:pPr marL="342900" marR="0" lvl="0" indent="-342900">
              <a:lnSpc>
                <a:spcPct val="105000"/>
              </a:lnSpc>
              <a:buFont typeface="Arial" panose="020B0604020202020204" pitchFamily="34" charset="0"/>
              <a:buChar char="•"/>
            </a:pPr>
            <a:r>
              <a:rPr lang="en-US" sz="1800" dirty="0">
                <a:effectLst/>
                <a:ea typeface="Calibri" panose="020F0502020204030204" pitchFamily="34" charset="0"/>
                <a:cs typeface="Calibri" panose="020F0502020204030204" pitchFamily="34" charset="0"/>
              </a:rPr>
              <a:t>Supplementing Touring or Showing Agreements for a Property Already Shown with a Buyer Representation Agreement</a:t>
            </a:r>
          </a:p>
          <a:p>
            <a:pPr marL="285750" marR="0" lvl="0" indent="-285750">
              <a:lnSpc>
                <a:spcPct val="105000"/>
              </a:lnSpc>
              <a:buFont typeface="Arial" panose="020B0604020202020204" pitchFamily="34" charset="0"/>
              <a:buChar char="•"/>
            </a:pPr>
            <a:endParaRPr lang="en-US" sz="1800" dirty="0">
              <a:effectLst/>
              <a:ea typeface="Calibri" panose="020F0502020204030204" pitchFamily="34" charset="0"/>
              <a:cs typeface="Calibri" panose="020F0502020204030204" pitchFamily="34" charset="0"/>
            </a:endParaRPr>
          </a:p>
          <a:p>
            <a:pPr marL="342900" marR="0" lvl="0" indent="-342900">
              <a:lnSpc>
                <a:spcPct val="105000"/>
              </a:lnSpc>
              <a:buFont typeface="Arial" panose="020B0604020202020204" pitchFamily="34" charset="0"/>
              <a:buChar char="•"/>
            </a:pPr>
            <a:r>
              <a:rPr lang="en-US" sz="1800" dirty="0">
                <a:effectLst/>
                <a:ea typeface="Calibri" panose="020F0502020204030204" pitchFamily="34" charset="0"/>
                <a:cs typeface="Calibri" panose="020F0502020204030204" pitchFamily="34" charset="0"/>
              </a:rPr>
              <a:t>Including Ranges of Compensation in a Buyer Representation Agreement</a:t>
            </a:r>
          </a:p>
          <a:p>
            <a:pPr marL="342900" marR="0" lvl="0" indent="-342900">
              <a:lnSpc>
                <a:spcPct val="105000"/>
              </a:lnSpc>
              <a:buFont typeface="Arial" panose="020B0604020202020204" pitchFamily="34" charset="0"/>
              <a:buChar char="•"/>
            </a:pPr>
            <a:endParaRPr lang="en-US" sz="1800" dirty="0">
              <a:effectLst/>
              <a:ea typeface="Calibri" panose="020F0502020204030204" pitchFamily="34" charset="0"/>
              <a:cs typeface="Calibri" panose="020F0502020204030204" pitchFamily="34" charset="0"/>
            </a:endParaRPr>
          </a:p>
          <a:p>
            <a:pPr marL="342900" marR="0" lvl="0" indent="-342900">
              <a:lnSpc>
                <a:spcPct val="105000"/>
              </a:lnSpc>
              <a:buFont typeface="Arial" panose="020B0604020202020204" pitchFamily="34" charset="0"/>
              <a:buChar char="•"/>
            </a:pPr>
            <a:r>
              <a:rPr lang="en-US" sz="1800" dirty="0">
                <a:effectLst/>
                <a:ea typeface="Calibri" panose="020F0502020204030204" pitchFamily="34" charset="0"/>
                <a:cs typeface="Calibri" panose="020F0502020204030204" pitchFamily="34" charset="0"/>
              </a:rPr>
              <a:t>Tailoring a Buyer Representation Agreement to Seller-Offered Compensation or Leaving Compensation Open-Ended to be Filled in Based on Whatever Compensation the Seller or Listing Broker May be Offering</a:t>
            </a:r>
          </a:p>
          <a:p>
            <a:pPr marL="342900" marR="0" lvl="0" indent="-342900">
              <a:lnSpc>
                <a:spcPct val="105000"/>
              </a:lnSpc>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indent="-228600">
              <a:spcBef>
                <a:spcPts val="600"/>
              </a:spcBef>
              <a:spcAft>
                <a:spcPts val="600"/>
              </a:spcAft>
              <a:buFont typeface="Arial" panose="020B0604020202020204" pitchFamily="34" charset="0"/>
              <a:buChar char="•"/>
            </a:pPr>
            <a:endParaRPr lang="en-US" sz="1700" dirty="0">
              <a:latin typeface="+mn-lt"/>
            </a:endParaRPr>
          </a:p>
        </p:txBody>
      </p:sp>
      <p:sp>
        <p:nvSpPr>
          <p:cNvPr id="23" name="Rectangle 22">
            <a:extLst>
              <a:ext uri="{FF2B5EF4-FFF2-40B4-BE49-F238E27FC236}">
                <a16:creationId xmlns:a16="http://schemas.microsoft.com/office/drawing/2014/main" id="{393BEA04-F43B-C986-8D4A-2B89A066A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E8EAE36-0957-F2B2-86F6-5A53FA151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BD7ACF4-F1F3-2E30-7A13-855A1F367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D621B0A-DC17-7320-4109-CD8BFE9F0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descr="A group of people discussing something&#10;&#10;AI-generated content may be incorrect.">
            <a:extLst>
              <a:ext uri="{FF2B5EF4-FFF2-40B4-BE49-F238E27FC236}">
                <a16:creationId xmlns:a16="http://schemas.microsoft.com/office/drawing/2014/main" id="{D235A329-8BC0-8AF6-18C5-0B1221DD678B}"/>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7075967" y="2271985"/>
            <a:ext cx="4170530" cy="2345923"/>
          </a:xfrm>
          <a:prstGeom prst="rect">
            <a:avLst/>
          </a:prstGeom>
        </p:spPr>
      </p:pic>
    </p:spTree>
    <p:extLst>
      <p:ext uri="{BB962C8B-B14F-4D97-AF65-F5344CB8AC3E}">
        <p14:creationId xmlns:p14="http://schemas.microsoft.com/office/powerpoint/2010/main" val="110761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1B6638-35DA-980F-5401-F234859F00C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083FCA-4295-7C3C-DBCF-409B74AE1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2" name="Rectangle 11">
            <a:extLst>
              <a:ext uri="{FF2B5EF4-FFF2-40B4-BE49-F238E27FC236}">
                <a16:creationId xmlns:a16="http://schemas.microsoft.com/office/drawing/2014/main" id="{DC60F71C-F7FA-FE3D-4D13-236A8F154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4" name="Rectangle 13">
            <a:extLst>
              <a:ext uri="{FF2B5EF4-FFF2-40B4-BE49-F238E27FC236}">
                <a16:creationId xmlns:a16="http://schemas.microsoft.com/office/drawing/2014/main" id="{384F9B07-BA8A-1C55-9638-D3B545B7C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6" name="Rectangle 15">
            <a:extLst>
              <a:ext uri="{FF2B5EF4-FFF2-40B4-BE49-F238E27FC236}">
                <a16:creationId xmlns:a16="http://schemas.microsoft.com/office/drawing/2014/main" id="{EE054B0B-FBE0-4374-B30C-6F4C31C0E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8" name="Oval 17">
            <a:extLst>
              <a:ext uri="{FF2B5EF4-FFF2-40B4-BE49-F238E27FC236}">
                <a16:creationId xmlns:a16="http://schemas.microsoft.com/office/drawing/2014/main" id="{7A8AA02F-3774-FCC4-11D2-2EEDC7D73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0" name="Rectangle 19">
            <a:extLst>
              <a:ext uri="{FF2B5EF4-FFF2-40B4-BE49-F238E27FC236}">
                <a16:creationId xmlns:a16="http://schemas.microsoft.com/office/drawing/2014/main" id="{D4E2180B-248F-C330-0F06-628EBF1EF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7CD86A20-B978-5832-5F8B-8AE9187FEDDB}"/>
              </a:ext>
            </a:extLst>
          </p:cNvPr>
          <p:cNvSpPr>
            <a:spLocks noGrp="1"/>
          </p:cNvSpPr>
          <p:nvPr>
            <p:ph type="title"/>
          </p:nvPr>
        </p:nvSpPr>
        <p:spPr>
          <a:xfrm>
            <a:off x="1069788" y="2654490"/>
            <a:ext cx="4567686" cy="3220382"/>
          </a:xfrm>
        </p:spPr>
        <p:txBody>
          <a:bodyPr vert="horz" lIns="91440" tIns="45720" rIns="91440" bIns="45720" rtlCol="0" anchor="t">
            <a:normAutofit/>
          </a:bodyPr>
          <a:lstStyle/>
          <a:p>
            <a:pPr>
              <a:spcBef>
                <a:spcPct val="0"/>
              </a:spcBef>
            </a:pPr>
            <a:r>
              <a:rPr lang="en-US" sz="4800" b="1" dirty="0">
                <a:solidFill>
                  <a:srgbClr val="FFFFFF"/>
                </a:solidFill>
              </a:rPr>
              <a:t>Lawful Source of Income Discrimination Update</a:t>
            </a:r>
          </a:p>
        </p:txBody>
      </p:sp>
      <p:pic>
        <p:nvPicPr>
          <p:cNvPr id="5" name="Picture 4">
            <a:extLst>
              <a:ext uri="{FF2B5EF4-FFF2-40B4-BE49-F238E27FC236}">
                <a16:creationId xmlns:a16="http://schemas.microsoft.com/office/drawing/2014/main" id="{3084E848-61AB-27F3-D823-0DCAB0B4D1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06092" y="729205"/>
            <a:ext cx="4016120" cy="4606724"/>
          </a:xfrm>
          <a:prstGeom prst="rect">
            <a:avLst/>
          </a:prstGeom>
        </p:spPr>
      </p:pic>
    </p:spTree>
    <p:extLst>
      <p:ext uri="{BB962C8B-B14F-4D97-AF65-F5344CB8AC3E}">
        <p14:creationId xmlns:p14="http://schemas.microsoft.com/office/powerpoint/2010/main" val="2981886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7F49F1-6D62-8711-36E4-4EE5D538B9E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3B68A3-96D6-0747-55D4-E2E51D49E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useBgFill="1">
        <p:nvSpPr>
          <p:cNvPr id="10" name="Rectangle 9">
            <a:extLst>
              <a:ext uri="{FF2B5EF4-FFF2-40B4-BE49-F238E27FC236}">
                <a16:creationId xmlns:a16="http://schemas.microsoft.com/office/drawing/2014/main" id="{3FA5AE5F-6F8B-CD69-D672-BCE4BEB17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2" name="Rectangle 11">
            <a:extLst>
              <a:ext uri="{FF2B5EF4-FFF2-40B4-BE49-F238E27FC236}">
                <a16:creationId xmlns:a16="http://schemas.microsoft.com/office/drawing/2014/main" id="{21D60434-F0A2-46D9-DA00-C699A77F8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4" name="Rectangle 13">
            <a:extLst>
              <a:ext uri="{FF2B5EF4-FFF2-40B4-BE49-F238E27FC236}">
                <a16:creationId xmlns:a16="http://schemas.microsoft.com/office/drawing/2014/main" id="{A254ED40-7E13-009A-FC07-A23B1C4AC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6" name="Rectangle 15">
            <a:extLst>
              <a:ext uri="{FF2B5EF4-FFF2-40B4-BE49-F238E27FC236}">
                <a16:creationId xmlns:a16="http://schemas.microsoft.com/office/drawing/2014/main" id="{B76D4AA1-F4F0-F80B-A975-5742E9548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8" name="Freeform: Shape 17">
            <a:extLst>
              <a:ext uri="{FF2B5EF4-FFF2-40B4-BE49-F238E27FC236}">
                <a16:creationId xmlns:a16="http://schemas.microsoft.com/office/drawing/2014/main" id="{95F4A5C2-F2F0-ED17-4E2A-BFD71C5D7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0" name="Rectangle 19">
            <a:extLst>
              <a:ext uri="{FF2B5EF4-FFF2-40B4-BE49-F238E27FC236}">
                <a16:creationId xmlns:a16="http://schemas.microsoft.com/office/drawing/2014/main" id="{47DD8258-525C-AB63-2F3C-C01815270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DA3BB5A4-2B04-2968-302E-DA09091DD26B}"/>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spcBef>
                <a:spcPct val="0"/>
              </a:spcBef>
            </a:pPr>
            <a:r>
              <a:rPr lang="en-US" sz="4000" b="1" kern="1200" dirty="0">
                <a:solidFill>
                  <a:srgbClr val="FFFFFF"/>
                </a:solidFill>
              </a:rPr>
              <a:t>What Is Lawful Source of Income (SOI)</a:t>
            </a:r>
          </a:p>
        </p:txBody>
      </p:sp>
      <p:sp>
        <p:nvSpPr>
          <p:cNvPr id="3" name="Content Placeholder 2">
            <a:extLst>
              <a:ext uri="{FF2B5EF4-FFF2-40B4-BE49-F238E27FC236}">
                <a16:creationId xmlns:a16="http://schemas.microsoft.com/office/drawing/2014/main" id="{082BE8C6-3C00-9CA2-8ED1-99E05FCEE3FA}"/>
              </a:ext>
            </a:extLst>
          </p:cNvPr>
          <p:cNvSpPr>
            <a:spLocks noGrp="1"/>
          </p:cNvSpPr>
          <p:nvPr>
            <p:ph type="body" idx="1"/>
          </p:nvPr>
        </p:nvSpPr>
        <p:spPr>
          <a:xfrm>
            <a:off x="4810259" y="649480"/>
            <a:ext cx="6555347" cy="5546047"/>
          </a:xfrm>
        </p:spPr>
        <p:txBody>
          <a:bodyPr vert="horz" lIns="91440" tIns="45720" rIns="91440" bIns="45720" rtlCol="0" anchor="ctr">
            <a:normAutofit/>
          </a:bodyPr>
          <a:lstStyle/>
          <a:p>
            <a:pPr lvl="0" indent="-228600">
              <a:spcAft>
                <a:spcPts val="600"/>
              </a:spcAft>
              <a:buFont typeface="Arial" panose="020B0604020202020204" pitchFamily="34" charset="0"/>
              <a:buChar char="•"/>
            </a:pPr>
            <a:r>
              <a:rPr lang="en-US" sz="2200" dirty="0"/>
              <a:t>Became a Protected Class in NY in April 2019.</a:t>
            </a:r>
          </a:p>
          <a:p>
            <a:pPr marL="101598" lvl="0" indent="-228600">
              <a:spcAft>
                <a:spcPts val="600"/>
              </a:spcAft>
              <a:buFont typeface="Arial" panose="020B0604020202020204" pitchFamily="34" charset="0"/>
              <a:buChar char="•"/>
            </a:pPr>
            <a:endParaRPr lang="en-US" sz="2200" dirty="0"/>
          </a:p>
          <a:p>
            <a:pPr lvl="0" indent="-228600">
              <a:spcAft>
                <a:spcPts val="600"/>
              </a:spcAft>
              <a:buFont typeface="Arial" panose="020B0604020202020204" pitchFamily="34" charset="0"/>
              <a:buChar char="•"/>
            </a:pPr>
            <a:r>
              <a:rPr lang="en-US" sz="2200" dirty="0"/>
              <a:t>Housing providers may ask about income, and about the source of income, and require documentation, in order to determine a person’s ability to pay for the housing accommodation.</a:t>
            </a:r>
          </a:p>
          <a:p>
            <a:pPr marL="101598" lvl="0" indent="-228600">
              <a:spcAft>
                <a:spcPts val="600"/>
              </a:spcAft>
              <a:buFont typeface="Arial" panose="020B0604020202020204" pitchFamily="34" charset="0"/>
              <a:buChar char="•"/>
            </a:pPr>
            <a:endParaRPr lang="en-US" sz="2200" dirty="0"/>
          </a:p>
          <a:p>
            <a:pPr lvl="0" indent="-228600">
              <a:spcAft>
                <a:spcPts val="600"/>
              </a:spcAft>
              <a:buFont typeface="Arial" panose="020B0604020202020204" pitchFamily="34" charset="0"/>
              <a:buChar char="•"/>
            </a:pPr>
            <a:r>
              <a:rPr lang="en-US" sz="2200" dirty="0"/>
              <a:t>But must accept all lawful sources of income equally.</a:t>
            </a:r>
          </a:p>
          <a:p>
            <a:pPr lvl="0" indent="-228600">
              <a:spcAft>
                <a:spcPts val="600"/>
              </a:spcAft>
              <a:buFont typeface="Arial" panose="020B0604020202020204" pitchFamily="34" charset="0"/>
              <a:buChar char="•"/>
            </a:pPr>
            <a:endParaRPr lang="en-US" sz="2200" dirty="0"/>
          </a:p>
          <a:p>
            <a:pPr marL="101598" indent="-228600">
              <a:buFont typeface="Arial" panose="020B0604020202020204" pitchFamily="34" charset="0"/>
              <a:buChar char="•"/>
            </a:pPr>
            <a:endParaRPr lang="en-US" sz="2000" b="1" i="1" dirty="0"/>
          </a:p>
        </p:txBody>
      </p:sp>
    </p:spTree>
    <p:extLst>
      <p:ext uri="{BB962C8B-B14F-4D97-AF65-F5344CB8AC3E}">
        <p14:creationId xmlns:p14="http://schemas.microsoft.com/office/powerpoint/2010/main" val="367573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8E155E-27BA-92BA-343A-BF0470D77188}"/>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4E0F219-FE40-C475-4C10-A7C66986C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8575EF77-0966-F463-50F4-1B14222E279A}"/>
              </a:ext>
            </a:extLst>
          </p:cNvPr>
          <p:cNvSpPr>
            <a:spLocks noGrp="1"/>
          </p:cNvSpPr>
          <p:nvPr>
            <p:ph type="title"/>
          </p:nvPr>
        </p:nvSpPr>
        <p:spPr>
          <a:xfrm>
            <a:off x="733104" y="502021"/>
            <a:ext cx="6083299" cy="1237879"/>
          </a:xfrm>
        </p:spPr>
        <p:txBody>
          <a:bodyPr vert="horz" lIns="91440" tIns="45720" rIns="91440" bIns="45720" rtlCol="0" anchor="b">
            <a:normAutofit/>
          </a:bodyPr>
          <a:lstStyle/>
          <a:p>
            <a:pPr>
              <a:spcBef>
                <a:spcPct val="0"/>
              </a:spcBef>
            </a:pPr>
            <a:r>
              <a:rPr lang="en-US" sz="3200" b="1" kern="1200" dirty="0">
                <a:solidFill>
                  <a:srgbClr val="002060"/>
                </a:solidFill>
              </a:rPr>
              <a:t>Lawful Source of Income Includes:</a:t>
            </a:r>
          </a:p>
        </p:txBody>
      </p:sp>
      <p:sp>
        <p:nvSpPr>
          <p:cNvPr id="3" name="Content Placeholder 2">
            <a:extLst>
              <a:ext uri="{FF2B5EF4-FFF2-40B4-BE49-F238E27FC236}">
                <a16:creationId xmlns:a16="http://schemas.microsoft.com/office/drawing/2014/main" id="{F9374529-BFF6-5119-BB50-AB0FCC019BE8}"/>
              </a:ext>
            </a:extLst>
          </p:cNvPr>
          <p:cNvSpPr>
            <a:spLocks noGrp="1"/>
          </p:cNvSpPr>
          <p:nvPr>
            <p:ph type="body" idx="1"/>
          </p:nvPr>
        </p:nvSpPr>
        <p:spPr>
          <a:xfrm>
            <a:off x="520701" y="2241921"/>
            <a:ext cx="5816599" cy="3699056"/>
          </a:xfrm>
        </p:spPr>
        <p:txBody>
          <a:bodyPr vert="horz" lIns="91440" tIns="45720" rIns="91440" bIns="45720" rtlCol="0" anchor="t">
            <a:normAutofit fontScale="92500" lnSpcReduction="20000"/>
          </a:bodyPr>
          <a:lstStyle/>
          <a:p>
            <a:pPr lvl="0" indent="-228600">
              <a:spcAft>
                <a:spcPts val="600"/>
              </a:spcAft>
              <a:buFont typeface="Arial" panose="020B0604020202020204" pitchFamily="34" charset="0"/>
              <a:buChar char="•"/>
            </a:pPr>
            <a:r>
              <a:rPr lang="en-US" sz="2200" dirty="0"/>
              <a:t>Child support.</a:t>
            </a:r>
          </a:p>
          <a:p>
            <a:pPr lvl="0" indent="-228600">
              <a:spcAft>
                <a:spcPts val="600"/>
              </a:spcAft>
              <a:buFont typeface="Arial" panose="020B0604020202020204" pitchFamily="34" charset="0"/>
              <a:buChar char="•"/>
            </a:pPr>
            <a:r>
              <a:rPr lang="en-US" sz="2200" dirty="0"/>
              <a:t>Alimony.</a:t>
            </a:r>
          </a:p>
          <a:p>
            <a:pPr lvl="0" indent="-228600">
              <a:spcAft>
                <a:spcPts val="600"/>
              </a:spcAft>
              <a:buFont typeface="Arial" panose="020B0604020202020204" pitchFamily="34" charset="0"/>
              <a:buChar char="•"/>
            </a:pPr>
            <a:r>
              <a:rPr lang="en-US" sz="2200" dirty="0"/>
              <a:t>Foster care subsidies.</a:t>
            </a:r>
          </a:p>
          <a:p>
            <a:pPr lvl="0" indent="-228600">
              <a:spcAft>
                <a:spcPts val="600"/>
              </a:spcAft>
              <a:buFont typeface="Arial" panose="020B0604020202020204" pitchFamily="34" charset="0"/>
              <a:buChar char="•"/>
            </a:pPr>
            <a:r>
              <a:rPr lang="en-US" sz="2200" dirty="0"/>
              <a:t>Income derived from social security.</a:t>
            </a:r>
          </a:p>
          <a:p>
            <a:pPr lvl="0" indent="-228600">
              <a:spcAft>
                <a:spcPts val="600"/>
              </a:spcAft>
              <a:buFont typeface="Arial" panose="020B0604020202020204" pitchFamily="34" charset="0"/>
              <a:buChar char="•"/>
            </a:pPr>
            <a:r>
              <a:rPr lang="en-US" sz="2200" dirty="0"/>
              <a:t>Any form of federal, state, or local public assistance.</a:t>
            </a:r>
          </a:p>
          <a:p>
            <a:pPr lvl="0" indent="-228600">
              <a:spcAft>
                <a:spcPts val="600"/>
              </a:spcAft>
              <a:buFont typeface="Arial" panose="020B0604020202020204" pitchFamily="34" charset="0"/>
              <a:buChar char="•"/>
            </a:pPr>
            <a:r>
              <a:rPr lang="en-US" sz="2200" dirty="0"/>
              <a:t>Housing assistance including, but not limited  to, Housing Choice Vouchers (Section 8) or any other vouchers. </a:t>
            </a:r>
          </a:p>
          <a:p>
            <a:pPr indent="-228600">
              <a:spcAft>
                <a:spcPts val="600"/>
              </a:spcAft>
              <a:buFont typeface="Arial" panose="020B0604020202020204" pitchFamily="34" charset="0"/>
              <a:buChar char="•"/>
            </a:pPr>
            <a:r>
              <a:rPr lang="en-US" sz="2200" dirty="0"/>
              <a:t>Any other form of housing assistance payment or credit whether or not such income or credit is paid or  attributed directly to a landlord, and any other forms of lawful income. </a:t>
            </a:r>
          </a:p>
          <a:p>
            <a:pPr marL="101598" indent="-228600">
              <a:buFont typeface="Arial" panose="020B0604020202020204" pitchFamily="34" charset="0"/>
              <a:buChar char="•"/>
            </a:pPr>
            <a:endParaRPr lang="en-US" sz="1600" b="1" i="1" dirty="0"/>
          </a:p>
        </p:txBody>
      </p:sp>
      <p:pic>
        <p:nvPicPr>
          <p:cNvPr id="6" name="Picture 5" descr="Person doing calculations illustration">
            <a:extLst>
              <a:ext uri="{FF2B5EF4-FFF2-40B4-BE49-F238E27FC236}">
                <a16:creationId xmlns:a16="http://schemas.microsoft.com/office/drawing/2014/main" id="{0E67525D-18B0-A590-DCEB-0F96C004AA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5506" y="489118"/>
            <a:ext cx="3634894" cy="5466007"/>
          </a:xfrm>
          <a:prstGeom prst="rect">
            <a:avLst/>
          </a:prstGeom>
        </p:spPr>
      </p:pic>
      <p:sp>
        <p:nvSpPr>
          <p:cNvPr id="30" name="Rectangle 29">
            <a:extLst>
              <a:ext uri="{FF2B5EF4-FFF2-40B4-BE49-F238E27FC236}">
                <a16:creationId xmlns:a16="http://schemas.microsoft.com/office/drawing/2014/main" id="{6BFCFC0B-67B7-024B-9B2A-AE6C2CF42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1" name="Rectangle 30">
            <a:extLst>
              <a:ext uri="{FF2B5EF4-FFF2-40B4-BE49-F238E27FC236}">
                <a16:creationId xmlns:a16="http://schemas.microsoft.com/office/drawing/2014/main" id="{009EA417-CBD6-3C38-D655-A3B48D130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1797881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FC44CD-C0B6-67FE-9CE0-617E7412F24C}"/>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26D7A33-5177-E1E9-62DE-299D55E9C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useBgFill="1">
        <p:nvSpPr>
          <p:cNvPr id="34" name="Rectangle 33">
            <a:extLst>
              <a:ext uri="{FF2B5EF4-FFF2-40B4-BE49-F238E27FC236}">
                <a16:creationId xmlns:a16="http://schemas.microsoft.com/office/drawing/2014/main" id="{00478563-F8DB-FBE3-F018-F5AC3E1E6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6" name="Rectangle 35">
            <a:extLst>
              <a:ext uri="{FF2B5EF4-FFF2-40B4-BE49-F238E27FC236}">
                <a16:creationId xmlns:a16="http://schemas.microsoft.com/office/drawing/2014/main" id="{EBFA9110-DA7A-E9C4-2C11-092A82E3A2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8" name="Rectangle 37">
            <a:extLst>
              <a:ext uri="{FF2B5EF4-FFF2-40B4-BE49-F238E27FC236}">
                <a16:creationId xmlns:a16="http://schemas.microsoft.com/office/drawing/2014/main" id="{AF787E88-E7A1-2B10-EFD9-92DA7FC56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0" name="Rectangle 39">
            <a:extLst>
              <a:ext uri="{FF2B5EF4-FFF2-40B4-BE49-F238E27FC236}">
                <a16:creationId xmlns:a16="http://schemas.microsoft.com/office/drawing/2014/main" id="{5B3C6E3C-7D41-06E1-C474-D8332AA93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2" name="Freeform: Shape 41">
            <a:extLst>
              <a:ext uri="{FF2B5EF4-FFF2-40B4-BE49-F238E27FC236}">
                <a16:creationId xmlns:a16="http://schemas.microsoft.com/office/drawing/2014/main" id="{A81DCEA9-1216-FC60-D0F9-AEC7DE0DB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4" name="Rectangle 43">
            <a:extLst>
              <a:ext uri="{FF2B5EF4-FFF2-40B4-BE49-F238E27FC236}">
                <a16:creationId xmlns:a16="http://schemas.microsoft.com/office/drawing/2014/main" id="{7299C5E1-607E-ED73-E1B7-4954445AC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FDCFF070-4AC5-8762-0861-ABAB85CA8C6B}"/>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spcBef>
                <a:spcPct val="0"/>
              </a:spcBef>
            </a:pPr>
            <a:r>
              <a:rPr lang="en-US" sz="4000" b="1" kern="1200" dirty="0">
                <a:solidFill>
                  <a:srgbClr val="FFFFFF"/>
                </a:solidFill>
              </a:rPr>
              <a:t>Recent Third Department Court Ruling</a:t>
            </a:r>
          </a:p>
        </p:txBody>
      </p:sp>
      <p:sp>
        <p:nvSpPr>
          <p:cNvPr id="3" name="Content Placeholder 2">
            <a:extLst>
              <a:ext uri="{FF2B5EF4-FFF2-40B4-BE49-F238E27FC236}">
                <a16:creationId xmlns:a16="http://schemas.microsoft.com/office/drawing/2014/main" id="{23464D48-B5C8-33C0-CC66-75CCC8CC1FA1}"/>
              </a:ext>
            </a:extLst>
          </p:cNvPr>
          <p:cNvSpPr>
            <a:spLocks noGrp="1"/>
          </p:cNvSpPr>
          <p:nvPr>
            <p:ph type="body" idx="1"/>
          </p:nvPr>
        </p:nvSpPr>
        <p:spPr>
          <a:xfrm>
            <a:off x="4810259" y="649480"/>
            <a:ext cx="6555347" cy="5546047"/>
          </a:xfrm>
        </p:spPr>
        <p:txBody>
          <a:bodyPr vert="horz" lIns="91440" tIns="45720" rIns="91440" bIns="45720" rtlCol="0" anchor="ctr">
            <a:normAutofit/>
          </a:bodyPr>
          <a:lstStyle/>
          <a:p>
            <a:pPr marL="380985" lvl="0" indent="-228600">
              <a:spcAft>
                <a:spcPts val="600"/>
              </a:spcAft>
              <a:buFont typeface="Arial" panose="020B0604020202020204" pitchFamily="34" charset="0"/>
              <a:buChar char="•"/>
            </a:pPr>
            <a:r>
              <a:rPr lang="en-US" sz="2200" dirty="0"/>
              <a:t>In March, the New York State Supreme Court, Appellate Division (Third Department), issued a decision holding that New York’s lawful source of income protections cannot be used to require property owners to participate in the federal Section 8 program. </a:t>
            </a:r>
          </a:p>
          <a:p>
            <a:pPr marL="380985" lvl="0" indent="-228600">
              <a:spcAft>
                <a:spcPts val="600"/>
              </a:spcAft>
              <a:buFont typeface="Arial" panose="020B0604020202020204" pitchFamily="34" charset="0"/>
              <a:buChar char="•"/>
            </a:pPr>
            <a:endParaRPr lang="en-US" sz="2200" dirty="0"/>
          </a:p>
          <a:p>
            <a:pPr marL="380985" lvl="0" indent="-228600">
              <a:spcAft>
                <a:spcPts val="600"/>
              </a:spcAft>
              <a:buFont typeface="Arial" panose="020B0604020202020204" pitchFamily="34" charset="0"/>
              <a:buChar char="•"/>
            </a:pPr>
            <a:r>
              <a:rPr lang="en-US" sz="2200" dirty="0"/>
              <a:t>The court found the law unconstitutional in situations where it would force owners to consent to warrantless inspections and provide access to records.</a:t>
            </a:r>
            <a:endParaRPr lang="en-US" sz="2200" b="1" i="1" dirty="0"/>
          </a:p>
        </p:txBody>
      </p:sp>
    </p:spTree>
    <p:extLst>
      <p:ext uri="{BB962C8B-B14F-4D97-AF65-F5344CB8AC3E}">
        <p14:creationId xmlns:p14="http://schemas.microsoft.com/office/powerpoint/2010/main" val="424984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A8C077-5BEC-3AFD-D4CA-9E99446763A3}"/>
            </a:ext>
          </a:extLst>
        </p:cNvPr>
        <p:cNvGrpSpPr/>
        <p:nvPr/>
      </p:nvGrpSpPr>
      <p:grpSpPr>
        <a:xfrm>
          <a:off x="0" y="0"/>
          <a:ext cx="0" cy="0"/>
          <a:chOff x="0" y="0"/>
          <a:chExt cx="0" cy="0"/>
        </a:xfrm>
      </p:grpSpPr>
      <p:sp useBgFill="1">
        <p:nvSpPr>
          <p:cNvPr id="221" name="Rectangle 22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0A6A9353-8D5C-CE53-C9DF-E0ECD11E2099}"/>
              </a:ext>
            </a:extLst>
          </p:cNvPr>
          <p:cNvSpPr>
            <a:spLocks noGrp="1"/>
          </p:cNvSpPr>
          <p:nvPr>
            <p:ph type="title"/>
          </p:nvPr>
        </p:nvSpPr>
        <p:spPr>
          <a:xfrm>
            <a:off x="5596501" y="489508"/>
            <a:ext cx="5754896" cy="1118945"/>
          </a:xfrm>
        </p:spPr>
        <p:txBody>
          <a:bodyPr vert="horz" lIns="91440" tIns="45720" rIns="91440" bIns="45720" rtlCol="0" anchor="b">
            <a:normAutofit/>
          </a:bodyPr>
          <a:lstStyle/>
          <a:p>
            <a:pPr>
              <a:spcBef>
                <a:spcPct val="0"/>
              </a:spcBef>
            </a:pPr>
            <a:r>
              <a:rPr lang="en-US" sz="3600" kern="1200" dirty="0">
                <a:solidFill>
                  <a:srgbClr val="002060"/>
                </a:solidFill>
              </a:rPr>
              <a:t>For Now, t</a:t>
            </a:r>
            <a:r>
              <a:rPr lang="en-US" sz="3600" b="1" kern="1200" dirty="0">
                <a:solidFill>
                  <a:srgbClr val="002060"/>
                </a:solidFill>
              </a:rPr>
              <a:t>he Ruling Does Not Change Anything!</a:t>
            </a:r>
          </a:p>
        </p:txBody>
      </p:sp>
      <p:pic>
        <p:nvPicPr>
          <p:cNvPr id="6" name="Graphic 5" descr="Raised hand outline">
            <a:extLst>
              <a:ext uri="{FF2B5EF4-FFF2-40B4-BE49-F238E27FC236}">
                <a16:creationId xmlns:a16="http://schemas.microsoft.com/office/drawing/2014/main" id="{E92A6884-62C6-E5C4-066B-FAD3011BE3E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8130" y="1275070"/>
            <a:ext cx="3876165" cy="3876165"/>
          </a:xfrm>
          <a:prstGeom prst="rect">
            <a:avLst/>
          </a:prstGeom>
        </p:spPr>
      </p:pic>
      <p:sp>
        <p:nvSpPr>
          <p:cNvPr id="3" name="Content Placeholder 2">
            <a:extLst>
              <a:ext uri="{FF2B5EF4-FFF2-40B4-BE49-F238E27FC236}">
                <a16:creationId xmlns:a16="http://schemas.microsoft.com/office/drawing/2014/main" id="{7794F90F-5FEC-48BA-382B-7C0BD1C8AB6C}"/>
              </a:ext>
            </a:extLst>
          </p:cNvPr>
          <p:cNvSpPr>
            <a:spLocks noGrp="1"/>
          </p:cNvSpPr>
          <p:nvPr>
            <p:ph type="body" idx="1"/>
          </p:nvPr>
        </p:nvSpPr>
        <p:spPr>
          <a:xfrm>
            <a:off x="5596502" y="2097961"/>
            <a:ext cx="5754896" cy="3505397"/>
          </a:xfrm>
        </p:spPr>
        <p:txBody>
          <a:bodyPr vert="horz" lIns="91440" tIns="45720" rIns="91440" bIns="45720" rtlCol="0" anchor="t">
            <a:normAutofit fontScale="92500" lnSpcReduction="10000"/>
          </a:bodyPr>
          <a:lstStyle/>
          <a:p>
            <a:pPr marL="400050" indent="-228600">
              <a:spcAft>
                <a:spcPts val="600"/>
              </a:spcAft>
              <a:buFont typeface="Arial" panose="020B0604020202020204" pitchFamily="34" charset="0"/>
              <a:buChar char="•"/>
            </a:pPr>
            <a:r>
              <a:rPr lang="en-US" sz="2000" dirty="0"/>
              <a:t>The New York State Attorney General has appealed the decision.</a:t>
            </a:r>
          </a:p>
          <a:p>
            <a:pPr marL="400050" indent="-228600">
              <a:spcAft>
                <a:spcPts val="600"/>
              </a:spcAft>
              <a:buFont typeface="Arial" panose="020B0604020202020204" pitchFamily="34" charset="0"/>
              <a:buChar char="•"/>
            </a:pPr>
            <a:r>
              <a:rPr lang="en-US" sz="2000" dirty="0"/>
              <a:t>In NY, when the state appeals, the ruling is automatically stayed. </a:t>
            </a:r>
          </a:p>
          <a:p>
            <a:pPr marL="400050" indent="-228600">
              <a:spcAft>
                <a:spcPts val="600"/>
              </a:spcAft>
              <a:buFont typeface="Arial" panose="020B0604020202020204" pitchFamily="34" charset="0"/>
              <a:buChar char="•"/>
            </a:pPr>
            <a:r>
              <a:rPr lang="en-US" sz="2000" dirty="0"/>
              <a:t>As a result, all lawful source of income protections in New York State, New York City, Nassau County and Suffolk remain fully in effect, including protections for Section 8 voucher holders. </a:t>
            </a:r>
          </a:p>
          <a:p>
            <a:pPr marL="400050" indent="-228600">
              <a:spcAft>
                <a:spcPts val="600"/>
              </a:spcAft>
              <a:buFont typeface="Arial" panose="020B0604020202020204" pitchFamily="34" charset="0"/>
              <a:buChar char="•"/>
            </a:pPr>
            <a:r>
              <a:rPr lang="en-US" sz="2000" dirty="0"/>
              <a:t>Even if the Court of Appeals upholds the decision, it will only have a limited impact on Section 8, and program may then make an adjustment. </a:t>
            </a:r>
          </a:p>
        </p:txBody>
      </p:sp>
      <p:sp>
        <p:nvSpPr>
          <p:cNvPr id="223" name="Rectangle 22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25" name="Rectangle 22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Tree>
    <p:extLst>
      <p:ext uri="{BB962C8B-B14F-4D97-AF65-F5344CB8AC3E}">
        <p14:creationId xmlns:p14="http://schemas.microsoft.com/office/powerpoint/2010/main" val="13896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6" name="Rectangle 4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48" name="Rectangle 4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50" name="Rectangle 4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1383564" y="348865"/>
            <a:ext cx="9718111" cy="1576446"/>
          </a:xfrm>
        </p:spPr>
        <p:txBody>
          <a:bodyPr vert="horz" lIns="91440" tIns="45720" rIns="91440" bIns="45720" rtlCol="0" anchor="ctr">
            <a:normAutofit/>
          </a:bodyPr>
          <a:lstStyle/>
          <a:p>
            <a:pPr algn="ctr">
              <a:spcBef>
                <a:spcPct val="0"/>
              </a:spcBef>
            </a:pPr>
            <a:br>
              <a:rPr lang="en-US" sz="4000" b="1" kern="1200" dirty="0">
                <a:solidFill>
                  <a:srgbClr val="FFFFFF"/>
                </a:solidFill>
                <a:latin typeface="Trebuchet MS" panose="020B0703020202090204" pitchFamily="34" charset="0"/>
              </a:rPr>
            </a:br>
            <a:r>
              <a:rPr lang="en-US" sz="4000" b="1" kern="1200" dirty="0">
                <a:solidFill>
                  <a:srgbClr val="FFFFFF"/>
                </a:solidFill>
                <a:latin typeface="Trebuchet MS" panose="020B0703020202090204" pitchFamily="34" charset="0"/>
              </a:rPr>
              <a:t>LIRealtor.com</a:t>
            </a:r>
          </a:p>
        </p:txBody>
      </p:sp>
      <p:graphicFrame>
        <p:nvGraphicFramePr>
          <p:cNvPr id="39" name="Content Placeholder 2">
            <a:extLst>
              <a:ext uri="{FF2B5EF4-FFF2-40B4-BE49-F238E27FC236}">
                <a16:creationId xmlns:a16="http://schemas.microsoft.com/office/drawing/2014/main" id="{3C9C2B9C-35AE-FEB8-E182-608A63D5566F}"/>
              </a:ext>
            </a:extLst>
          </p:cNvPr>
          <p:cNvGraphicFramePr/>
          <p:nvPr>
            <p:extLst>
              <p:ext uri="{D42A27DB-BD31-4B8C-83A1-F6EECF244321}">
                <p14:modId xmlns:p14="http://schemas.microsoft.com/office/powerpoint/2010/main" val="326488077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4986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AEF783-B9BE-EAAC-8889-1AEC047F1AE7}"/>
            </a:ext>
          </a:extLst>
        </p:cNvPr>
        <p:cNvGrpSpPr/>
        <p:nvPr/>
      </p:nvGrpSpPr>
      <p:grpSpPr>
        <a:xfrm>
          <a:off x="0" y="0"/>
          <a:ext cx="0" cy="0"/>
          <a:chOff x="0" y="0"/>
          <a:chExt cx="0" cy="0"/>
        </a:xfrm>
      </p:grpSpPr>
      <p:sp useBgFill="1">
        <p:nvSpPr>
          <p:cNvPr id="231" name="Rectangle 2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20279FD2-8E74-03B2-A0B5-CE1A51AEDBB0}"/>
              </a:ext>
            </a:extLst>
          </p:cNvPr>
          <p:cNvSpPr>
            <a:spLocks noGrp="1"/>
          </p:cNvSpPr>
          <p:nvPr>
            <p:ph type="title"/>
          </p:nvPr>
        </p:nvSpPr>
        <p:spPr>
          <a:xfrm>
            <a:off x="640080" y="325369"/>
            <a:ext cx="4368602" cy="1956841"/>
          </a:xfrm>
        </p:spPr>
        <p:txBody>
          <a:bodyPr vert="horz" lIns="91440" tIns="45720" rIns="91440" bIns="45720" rtlCol="0" anchor="b">
            <a:noAutofit/>
          </a:bodyPr>
          <a:lstStyle/>
          <a:p>
            <a:pPr>
              <a:spcBef>
                <a:spcPct val="0"/>
              </a:spcBef>
            </a:pPr>
            <a:r>
              <a:rPr lang="en-US" sz="3600" dirty="0">
                <a:solidFill>
                  <a:srgbClr val="002060"/>
                </a:solidFill>
              </a:rPr>
              <a:t>So You Must Continue to Follow ALL Lawful Source of Income Laws</a:t>
            </a:r>
            <a:endParaRPr lang="en-US" sz="3600" b="1" dirty="0">
              <a:solidFill>
                <a:srgbClr val="002060"/>
              </a:solidFill>
            </a:endParaRPr>
          </a:p>
        </p:txBody>
      </p:sp>
      <p:sp>
        <p:nvSpPr>
          <p:cNvPr id="2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3" name="Content Placeholder 2">
            <a:extLst>
              <a:ext uri="{FF2B5EF4-FFF2-40B4-BE49-F238E27FC236}">
                <a16:creationId xmlns:a16="http://schemas.microsoft.com/office/drawing/2014/main" id="{15FA9139-621D-AF27-CA65-63EB80353049}"/>
              </a:ext>
            </a:extLst>
          </p:cNvPr>
          <p:cNvSpPr>
            <a:spLocks noGrp="1"/>
          </p:cNvSpPr>
          <p:nvPr>
            <p:ph type="body" idx="1"/>
          </p:nvPr>
        </p:nvSpPr>
        <p:spPr>
          <a:xfrm>
            <a:off x="640080" y="2872899"/>
            <a:ext cx="4243589" cy="3320668"/>
          </a:xfrm>
        </p:spPr>
        <p:txBody>
          <a:bodyPr vert="horz" lIns="91440" tIns="45720" rIns="91440" bIns="45720" rtlCol="0">
            <a:normAutofit/>
          </a:bodyPr>
          <a:lstStyle/>
          <a:p>
            <a:pPr marL="400050" indent="-228600">
              <a:spcAft>
                <a:spcPts val="600"/>
              </a:spcAft>
              <a:buFont typeface="Arial" panose="020B0604020202020204" pitchFamily="34" charset="0"/>
              <a:buChar char="•"/>
            </a:pPr>
            <a:r>
              <a:rPr lang="en-US" sz="2400" dirty="0"/>
              <a:t>All lawful source of income laws remain in full force and effect.</a:t>
            </a:r>
          </a:p>
          <a:p>
            <a:pPr marL="400050" indent="-228600">
              <a:spcAft>
                <a:spcPts val="600"/>
              </a:spcAft>
              <a:buFont typeface="Arial" panose="020B0604020202020204" pitchFamily="34" charset="0"/>
              <a:buChar char="•"/>
            </a:pPr>
            <a:r>
              <a:rPr lang="en-US" sz="2400" dirty="0"/>
              <a:t>The ruling does not pause or prevent enforcement.</a:t>
            </a:r>
          </a:p>
          <a:p>
            <a:pPr marL="400050" indent="-228600">
              <a:spcAft>
                <a:spcPts val="600"/>
              </a:spcAft>
              <a:buFont typeface="Arial" panose="020B0604020202020204" pitchFamily="34" charset="0"/>
              <a:buChar char="•"/>
            </a:pPr>
            <a:r>
              <a:rPr lang="en-US" sz="2400" dirty="0"/>
              <a:t>Why is that important?</a:t>
            </a:r>
          </a:p>
          <a:p>
            <a:pPr marL="400050" indent="-228600">
              <a:spcAft>
                <a:spcPts val="600"/>
              </a:spcAft>
              <a:buFont typeface="Arial" panose="020B0604020202020204" pitchFamily="34" charset="0"/>
              <a:buChar char="•"/>
            </a:pPr>
            <a:r>
              <a:rPr lang="en-US" sz="2400" dirty="0"/>
              <a:t>What does that mean?</a:t>
            </a:r>
          </a:p>
        </p:txBody>
      </p:sp>
      <p:pic>
        <p:nvPicPr>
          <p:cNvPr id="227" name="Picture 226" descr="Magnifying glass and question mark">
            <a:extLst>
              <a:ext uri="{FF2B5EF4-FFF2-40B4-BE49-F238E27FC236}">
                <a16:creationId xmlns:a16="http://schemas.microsoft.com/office/drawing/2014/main" id="{341DC965-148A-61BB-79D0-6A54EE37263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4977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8CDEC4-3B00-DBCB-DB76-889B7D9318AA}"/>
            </a:ext>
          </a:extLst>
        </p:cNvPr>
        <p:cNvGrpSpPr/>
        <p:nvPr/>
      </p:nvGrpSpPr>
      <p:grpSpPr>
        <a:xfrm>
          <a:off x="0" y="0"/>
          <a:ext cx="0" cy="0"/>
          <a:chOff x="0" y="0"/>
          <a:chExt cx="0" cy="0"/>
        </a:xfrm>
      </p:grpSpPr>
      <p:sp useBgFill="1">
        <p:nvSpPr>
          <p:cNvPr id="208" name="Rectangle 207">
            <a:extLst>
              <a:ext uri="{FF2B5EF4-FFF2-40B4-BE49-F238E27FC236}">
                <a16:creationId xmlns:a16="http://schemas.microsoft.com/office/drawing/2014/main" id="{3AB3C3F2-35D5-BC6A-8489-671FC6BE2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05F1FB84-EDF4-6879-4780-304AF74CAF15}"/>
              </a:ext>
            </a:extLst>
          </p:cNvPr>
          <p:cNvSpPr>
            <a:spLocks noGrp="1"/>
          </p:cNvSpPr>
          <p:nvPr>
            <p:ph type="title"/>
          </p:nvPr>
        </p:nvSpPr>
        <p:spPr>
          <a:xfrm>
            <a:off x="613458" y="502020"/>
            <a:ext cx="7222442" cy="1048991"/>
          </a:xfrm>
        </p:spPr>
        <p:txBody>
          <a:bodyPr vert="horz" lIns="91440" tIns="45720" rIns="91440" bIns="45720" rtlCol="0" anchor="b">
            <a:normAutofit/>
          </a:bodyPr>
          <a:lstStyle/>
          <a:p>
            <a:pPr>
              <a:spcBef>
                <a:spcPct val="0"/>
              </a:spcBef>
            </a:pPr>
            <a:r>
              <a:rPr lang="en-US" sz="3000" b="1" kern="1200" dirty="0">
                <a:solidFill>
                  <a:srgbClr val="002060"/>
                </a:solidFill>
              </a:rPr>
              <a:t>Undercover Testing Continues to Result in Violations </a:t>
            </a:r>
          </a:p>
        </p:txBody>
      </p:sp>
      <p:sp>
        <p:nvSpPr>
          <p:cNvPr id="3" name="Content Placeholder 2">
            <a:extLst>
              <a:ext uri="{FF2B5EF4-FFF2-40B4-BE49-F238E27FC236}">
                <a16:creationId xmlns:a16="http://schemas.microsoft.com/office/drawing/2014/main" id="{4968CFE7-7AC2-31C2-D8DA-79355781A086}"/>
              </a:ext>
            </a:extLst>
          </p:cNvPr>
          <p:cNvSpPr>
            <a:spLocks noGrp="1"/>
          </p:cNvSpPr>
          <p:nvPr>
            <p:ph type="body" idx="1"/>
          </p:nvPr>
        </p:nvSpPr>
        <p:spPr>
          <a:xfrm>
            <a:off x="457200" y="1879601"/>
            <a:ext cx="7378700" cy="4476380"/>
          </a:xfrm>
        </p:spPr>
        <p:txBody>
          <a:bodyPr vert="horz" lIns="91440" tIns="45720" rIns="91440" bIns="45720" rtlCol="0" anchor="t">
            <a:noAutofit/>
          </a:bodyPr>
          <a:lstStyle/>
          <a:p>
            <a:pPr marL="400050" indent="-285750">
              <a:spcAft>
                <a:spcPts val="600"/>
              </a:spcAft>
              <a:buFont typeface="Arial" panose="020B0604020202020204" pitchFamily="34" charset="0"/>
              <a:buChar char="•"/>
            </a:pPr>
            <a:r>
              <a:rPr lang="en-US" sz="1800" b="1" dirty="0"/>
              <a:t>May 2025</a:t>
            </a:r>
            <a:r>
              <a:rPr lang="en-US" sz="1800" dirty="0"/>
              <a:t>: Long Island agent allegedly told testers that they could not use Section 8 vouchers or Veterans Affairs Supportive Housing vouchers to pay rent.</a:t>
            </a:r>
          </a:p>
          <a:p>
            <a:pPr marL="400050" indent="-285750">
              <a:spcAft>
                <a:spcPts val="600"/>
              </a:spcAft>
              <a:buFont typeface="Arial" panose="020B0604020202020204" pitchFamily="34" charset="0"/>
              <a:buChar char="•"/>
            </a:pPr>
            <a:r>
              <a:rPr lang="en-US" sz="1800" b="1" dirty="0"/>
              <a:t>November 202</a:t>
            </a:r>
            <a:r>
              <a:rPr lang="en-US" sz="1800" dirty="0"/>
              <a:t>4: Baldwin apartment complex paid $20K for telling testers “we don’t participate in programs for section 8”  And that “certain buildings they’ll participate in it, but we’re just not one of the one that are.”</a:t>
            </a:r>
          </a:p>
          <a:p>
            <a:pPr marL="400050" indent="-285750">
              <a:spcAft>
                <a:spcPts val="600"/>
              </a:spcAft>
              <a:buFont typeface="Arial" panose="020B0604020202020204" pitchFamily="34" charset="0"/>
              <a:buChar char="•"/>
            </a:pPr>
            <a:r>
              <a:rPr lang="en-US" sz="1800" b="1" dirty="0"/>
              <a:t>April 2024</a:t>
            </a:r>
            <a:r>
              <a:rPr lang="en-US" sz="1800" dirty="0"/>
              <a:t>: Suffolk County apartment complexes paid over $100,000 for allegedly telling renter a voucher would be insufficient even though it provided enough to pay the rent and saying the complex had “reached its quota” on individuals using housing subsidies.</a:t>
            </a:r>
          </a:p>
          <a:p>
            <a:pPr marL="400050" indent="-285750">
              <a:spcAft>
                <a:spcPts val="600"/>
              </a:spcAft>
              <a:buFont typeface="Arial" panose="020B0604020202020204" pitchFamily="34" charset="0"/>
              <a:buChar char="•"/>
            </a:pPr>
            <a:r>
              <a:rPr lang="en-US" sz="1800" b="1" dirty="0">
                <a:solidFill>
                  <a:schemeClr val="accent2"/>
                </a:solidFill>
              </a:rPr>
              <a:t>ZERO Tolerance: </a:t>
            </a:r>
            <a:r>
              <a:rPr lang="en-US" sz="1800" dirty="0">
                <a:solidFill>
                  <a:schemeClr val="accent2"/>
                </a:solidFill>
              </a:rPr>
              <a:t>DOS will seek license suspension or revocation for violations.</a:t>
            </a:r>
          </a:p>
        </p:txBody>
      </p:sp>
      <p:sp>
        <p:nvSpPr>
          <p:cNvPr id="210" name="Rectangle 209">
            <a:extLst>
              <a:ext uri="{FF2B5EF4-FFF2-40B4-BE49-F238E27FC236}">
                <a16:creationId xmlns:a16="http://schemas.microsoft.com/office/drawing/2014/main" id="{FEF3C9F5-8E93-65D9-436C-960252AA0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12" name="Rectangle 211">
            <a:extLst>
              <a:ext uri="{FF2B5EF4-FFF2-40B4-BE49-F238E27FC236}">
                <a16:creationId xmlns:a16="http://schemas.microsoft.com/office/drawing/2014/main" id="{EB7D4C2E-2425-E811-9C10-D85C6AC58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14" name="Rectangle 213">
            <a:extLst>
              <a:ext uri="{FF2B5EF4-FFF2-40B4-BE49-F238E27FC236}">
                <a16:creationId xmlns:a16="http://schemas.microsoft.com/office/drawing/2014/main" id="{D5C972BE-E9AD-3245-C512-D28EFF484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16" name="Rectangle 215">
            <a:extLst>
              <a:ext uri="{FF2B5EF4-FFF2-40B4-BE49-F238E27FC236}">
                <a16:creationId xmlns:a16="http://schemas.microsoft.com/office/drawing/2014/main" id="{5CBE5EBC-359D-557D-9156-659B2D390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5" name="Picture 4" descr="Rolls of Newspaper">
            <a:extLst>
              <a:ext uri="{FF2B5EF4-FFF2-40B4-BE49-F238E27FC236}">
                <a16:creationId xmlns:a16="http://schemas.microsoft.com/office/drawing/2014/main" id="{B509744A-F15F-03F8-2ABE-FB79669D3E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5133" y="2130482"/>
            <a:ext cx="3205065" cy="2139380"/>
          </a:xfrm>
          <a:prstGeom prst="rect">
            <a:avLst/>
          </a:prstGeom>
        </p:spPr>
      </p:pic>
    </p:spTree>
    <p:extLst>
      <p:ext uri="{BB962C8B-B14F-4D97-AF65-F5344CB8AC3E}">
        <p14:creationId xmlns:p14="http://schemas.microsoft.com/office/powerpoint/2010/main" val="314305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CD51DB-0557-C1DD-6AEE-BD21E50012EC}"/>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E3F4CA3-894A-F885-DCFC-281D718C6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useBgFill="1">
        <p:nvSpPr>
          <p:cNvPr id="34" name="Rectangle 33">
            <a:extLst>
              <a:ext uri="{FF2B5EF4-FFF2-40B4-BE49-F238E27FC236}">
                <a16:creationId xmlns:a16="http://schemas.microsoft.com/office/drawing/2014/main" id="{BCBE75B9-A137-39E5-7EF4-F9A2A3AF8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6" name="Rectangle 35">
            <a:extLst>
              <a:ext uri="{FF2B5EF4-FFF2-40B4-BE49-F238E27FC236}">
                <a16:creationId xmlns:a16="http://schemas.microsoft.com/office/drawing/2014/main" id="{4384F99B-701C-ED47-B589-DDF63AE4C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8" name="Rectangle 37">
            <a:extLst>
              <a:ext uri="{FF2B5EF4-FFF2-40B4-BE49-F238E27FC236}">
                <a16:creationId xmlns:a16="http://schemas.microsoft.com/office/drawing/2014/main" id="{0A970336-3371-CE70-CC1E-C64B27B62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0" name="Rectangle 39">
            <a:extLst>
              <a:ext uri="{FF2B5EF4-FFF2-40B4-BE49-F238E27FC236}">
                <a16:creationId xmlns:a16="http://schemas.microsoft.com/office/drawing/2014/main" id="{37BE81EF-66FD-2793-7A06-C9C78FD38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2" name="Freeform: Shape 41">
            <a:extLst>
              <a:ext uri="{FF2B5EF4-FFF2-40B4-BE49-F238E27FC236}">
                <a16:creationId xmlns:a16="http://schemas.microsoft.com/office/drawing/2014/main" id="{3882578D-2397-4364-A3DF-3230804FE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44" name="Rectangle 43">
            <a:extLst>
              <a:ext uri="{FF2B5EF4-FFF2-40B4-BE49-F238E27FC236}">
                <a16:creationId xmlns:a16="http://schemas.microsoft.com/office/drawing/2014/main" id="{23C09955-699E-9C39-5166-0DE8FA3EF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1E06FB98-D334-7BC3-6E21-BDEFD3ED5E3B}"/>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spcBef>
                <a:spcPct val="0"/>
              </a:spcBef>
            </a:pPr>
            <a:r>
              <a:rPr lang="en-US" sz="4000" b="1" kern="1200" dirty="0">
                <a:solidFill>
                  <a:srgbClr val="FFFFFF"/>
                </a:solidFill>
              </a:rPr>
              <a:t>Recent December 2025 </a:t>
            </a:r>
            <a:br>
              <a:rPr lang="en-US" sz="4000" b="1" kern="1200" dirty="0">
                <a:solidFill>
                  <a:srgbClr val="FFFFFF"/>
                </a:solidFill>
              </a:rPr>
            </a:br>
            <a:r>
              <a:rPr lang="en-US" sz="4000" b="1" kern="1200" dirty="0">
                <a:solidFill>
                  <a:srgbClr val="FFFFFF"/>
                </a:solidFill>
              </a:rPr>
              <a:t>NYS DHR Case </a:t>
            </a:r>
          </a:p>
        </p:txBody>
      </p:sp>
      <p:sp>
        <p:nvSpPr>
          <p:cNvPr id="3" name="Content Placeholder 2">
            <a:extLst>
              <a:ext uri="{FF2B5EF4-FFF2-40B4-BE49-F238E27FC236}">
                <a16:creationId xmlns:a16="http://schemas.microsoft.com/office/drawing/2014/main" id="{B4E62BEB-7C9D-A0C5-F8C2-F5CE170A0615}"/>
              </a:ext>
            </a:extLst>
          </p:cNvPr>
          <p:cNvSpPr>
            <a:spLocks noGrp="1"/>
          </p:cNvSpPr>
          <p:nvPr>
            <p:ph type="body" idx="1"/>
          </p:nvPr>
        </p:nvSpPr>
        <p:spPr>
          <a:xfrm>
            <a:off x="4810259" y="649480"/>
            <a:ext cx="6555347" cy="5546047"/>
          </a:xfrm>
        </p:spPr>
        <p:txBody>
          <a:bodyPr vert="horz" lIns="91440" tIns="45720" rIns="91440" bIns="45720" rtlCol="0" anchor="ctr">
            <a:normAutofit/>
          </a:bodyPr>
          <a:lstStyle/>
          <a:p>
            <a:pPr marL="380985" lvl="0" indent="-228600">
              <a:spcAft>
                <a:spcPts val="600"/>
              </a:spcAft>
              <a:buFont typeface="Arial" panose="020B0604020202020204" pitchFamily="34" charset="0"/>
              <a:buChar char="•"/>
            </a:pPr>
            <a:r>
              <a:rPr lang="en-US" sz="2000" dirty="0"/>
              <a:t>Fair Housing Justice Center (FHJC) conducted tests where individuals posed as renters—some with employment-based income and some with income from housing vouchers. </a:t>
            </a:r>
          </a:p>
          <a:p>
            <a:pPr marL="380985" lvl="0" indent="-228600">
              <a:spcAft>
                <a:spcPts val="600"/>
              </a:spcAft>
              <a:buFont typeface="Arial" panose="020B0604020202020204" pitchFamily="34" charset="0"/>
              <a:buChar char="•"/>
            </a:pPr>
            <a:r>
              <a:rPr lang="en-US" sz="2000" dirty="0"/>
              <a:t>FHJC alleged disparities in the way agents treated the testers who presented as having employment-based income versus the testers who said they had vouchers. </a:t>
            </a:r>
          </a:p>
          <a:p>
            <a:pPr marL="380985" lvl="0" indent="-228600">
              <a:spcAft>
                <a:spcPts val="600"/>
              </a:spcAft>
              <a:buFont typeface="Arial" panose="020B0604020202020204" pitchFamily="34" charset="0"/>
              <a:buChar char="•"/>
            </a:pPr>
            <a:r>
              <a:rPr lang="en-US" sz="2000" dirty="0"/>
              <a:t>Agents “ghosted” or stopped responding to person once they indicated that they will cover rent using a housing voucher. </a:t>
            </a:r>
          </a:p>
          <a:p>
            <a:pPr marL="380985" lvl="0" indent="-228600">
              <a:spcAft>
                <a:spcPts val="600"/>
              </a:spcAft>
              <a:buFont typeface="Arial" panose="020B0604020202020204" pitchFamily="34" charset="0"/>
              <a:buChar char="•"/>
            </a:pPr>
            <a:r>
              <a:rPr lang="en-US" sz="2000" dirty="0"/>
              <a:t>In other circumstances, listings explicitly stated that vouchers were not accepted.</a:t>
            </a:r>
          </a:p>
          <a:p>
            <a:pPr marL="380985" lvl="0" indent="-228600">
              <a:spcAft>
                <a:spcPts val="600"/>
              </a:spcAft>
              <a:buFont typeface="Arial" panose="020B0604020202020204" pitchFamily="34" charset="0"/>
              <a:buChar char="•"/>
            </a:pPr>
            <a:r>
              <a:rPr lang="en-US" sz="2000" dirty="0"/>
              <a:t>Brooklyn brokerage and agents agreed to $40,000 settlement with NYSDHR.</a:t>
            </a:r>
          </a:p>
          <a:p>
            <a:pPr marL="380985" lvl="0" indent="-228600">
              <a:spcAft>
                <a:spcPts val="600"/>
              </a:spcAft>
              <a:buFont typeface="Arial" panose="020B0604020202020204" pitchFamily="34" charset="0"/>
              <a:buChar char="•"/>
            </a:pPr>
            <a:endParaRPr lang="en-US" sz="2000" b="1" i="1" dirty="0"/>
          </a:p>
        </p:txBody>
      </p:sp>
    </p:spTree>
    <p:extLst>
      <p:ext uri="{BB962C8B-B14F-4D97-AF65-F5344CB8AC3E}">
        <p14:creationId xmlns:p14="http://schemas.microsoft.com/office/powerpoint/2010/main" val="180835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96A41C-031F-5C65-1928-57C26DE3CF0A}"/>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51427EA-5AB3-E0FD-20F3-09A8645C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C0E52F2D-415D-3A5E-3A9C-6F85215C53A9}"/>
              </a:ext>
            </a:extLst>
          </p:cNvPr>
          <p:cNvSpPr>
            <a:spLocks noGrp="1"/>
          </p:cNvSpPr>
          <p:nvPr>
            <p:ph type="title"/>
          </p:nvPr>
        </p:nvSpPr>
        <p:spPr>
          <a:xfrm>
            <a:off x="752355" y="502020"/>
            <a:ext cx="6341048" cy="1407803"/>
          </a:xfrm>
        </p:spPr>
        <p:txBody>
          <a:bodyPr vert="horz" lIns="91440" tIns="45720" rIns="91440" bIns="45720" rtlCol="0" anchor="b">
            <a:normAutofit/>
          </a:bodyPr>
          <a:lstStyle/>
          <a:p>
            <a:pPr>
              <a:spcBef>
                <a:spcPct val="0"/>
              </a:spcBef>
            </a:pPr>
            <a:r>
              <a:rPr lang="en-US" sz="3600" b="1" kern="1200" dirty="0">
                <a:solidFill>
                  <a:srgbClr val="002060"/>
                </a:solidFill>
              </a:rPr>
              <a:t>What Can SOI Discrimination Look Like?</a:t>
            </a:r>
          </a:p>
        </p:txBody>
      </p:sp>
      <p:sp>
        <p:nvSpPr>
          <p:cNvPr id="3" name="Content Placeholder 2">
            <a:extLst>
              <a:ext uri="{FF2B5EF4-FFF2-40B4-BE49-F238E27FC236}">
                <a16:creationId xmlns:a16="http://schemas.microsoft.com/office/drawing/2014/main" id="{2D8C01B0-110D-C5CD-1E42-AFEB456763FD}"/>
              </a:ext>
            </a:extLst>
          </p:cNvPr>
          <p:cNvSpPr>
            <a:spLocks noGrp="1"/>
          </p:cNvSpPr>
          <p:nvPr>
            <p:ph type="body" idx="1"/>
          </p:nvPr>
        </p:nvSpPr>
        <p:spPr>
          <a:xfrm>
            <a:off x="752355" y="2037144"/>
            <a:ext cx="6341047" cy="4318836"/>
          </a:xfrm>
        </p:spPr>
        <p:txBody>
          <a:bodyPr vert="horz" lIns="91440" tIns="45720" rIns="91440" bIns="45720" rtlCol="0" anchor="t">
            <a:normAutofit lnSpcReduction="10000"/>
          </a:bodyPr>
          <a:lstStyle/>
          <a:p>
            <a:pPr marL="380985" lvl="0" indent="-228600">
              <a:spcAft>
                <a:spcPts val="600"/>
              </a:spcAft>
              <a:buFont typeface="Arial" panose="020B0604020202020204" pitchFamily="34" charset="0"/>
              <a:buChar char="•"/>
            </a:pPr>
            <a:r>
              <a:rPr lang="en-US" sz="1800" dirty="0"/>
              <a:t>Failing to respond to inquires from voucher holders.</a:t>
            </a:r>
          </a:p>
          <a:p>
            <a:pPr lvl="0" indent="-228600">
              <a:spcAft>
                <a:spcPts val="600"/>
              </a:spcAft>
              <a:buFont typeface="Arial" panose="020B0604020202020204" pitchFamily="34" charset="0"/>
              <a:buChar char="•"/>
            </a:pPr>
            <a:endParaRPr lang="en-US" sz="1800" dirty="0"/>
          </a:p>
          <a:p>
            <a:pPr marL="380985" lvl="0" indent="-228600">
              <a:spcAft>
                <a:spcPts val="600"/>
              </a:spcAft>
              <a:buFont typeface="Arial" panose="020B0604020202020204" pitchFamily="34" charset="0"/>
              <a:buChar char="•"/>
            </a:pPr>
            <a:r>
              <a:rPr lang="en-US" sz="1800" dirty="0"/>
              <a:t>Making Any of the following statements: </a:t>
            </a:r>
          </a:p>
          <a:p>
            <a:pPr marL="380985" lvl="0" indent="-228600">
              <a:spcAft>
                <a:spcPts val="600"/>
              </a:spcAft>
              <a:buFont typeface="Arial" panose="020B0604020202020204" pitchFamily="34" charset="0"/>
              <a:buChar char="•"/>
            </a:pPr>
            <a:endParaRPr lang="en-US" sz="1800" dirty="0"/>
          </a:p>
          <a:p>
            <a:pPr indent="-228600">
              <a:spcAft>
                <a:spcPts val="600"/>
              </a:spcAft>
              <a:buFont typeface="Arial" panose="020B0604020202020204" pitchFamily="34" charset="0"/>
              <a:buChar char="•"/>
            </a:pPr>
            <a:r>
              <a:rPr lang="en-US" sz="1800" dirty="0"/>
              <a:t>I don’t work with voucher holders.</a:t>
            </a:r>
          </a:p>
          <a:p>
            <a:pPr indent="-228600">
              <a:spcAft>
                <a:spcPts val="600"/>
              </a:spcAft>
              <a:buFont typeface="Arial" panose="020B0604020202020204" pitchFamily="34" charset="0"/>
              <a:buChar char="•"/>
            </a:pPr>
            <a:r>
              <a:rPr lang="en-US" sz="1800" dirty="0"/>
              <a:t>I don’t work with landlords who take vouchers. </a:t>
            </a:r>
          </a:p>
          <a:p>
            <a:pPr indent="-228600">
              <a:spcAft>
                <a:spcPts val="600"/>
              </a:spcAft>
              <a:buFont typeface="Arial" panose="020B0604020202020204" pitchFamily="34" charset="0"/>
              <a:buChar char="•"/>
            </a:pPr>
            <a:r>
              <a:rPr lang="en-US" sz="1800" dirty="0"/>
              <a:t>Let me find out if the owner takes vouchers and get back to you. </a:t>
            </a:r>
          </a:p>
          <a:p>
            <a:pPr indent="-228600">
              <a:spcAft>
                <a:spcPts val="600"/>
              </a:spcAft>
              <a:buFont typeface="Arial" panose="020B0604020202020204" pitchFamily="34" charset="0"/>
              <a:buChar char="•"/>
            </a:pPr>
            <a:r>
              <a:rPr lang="en-US" sz="1800" dirty="0"/>
              <a:t>This apartment does not take vouchers. </a:t>
            </a:r>
          </a:p>
          <a:p>
            <a:pPr indent="-228600">
              <a:spcAft>
                <a:spcPts val="600"/>
              </a:spcAft>
              <a:buFont typeface="Arial" panose="020B0604020202020204" pitchFamily="34" charset="0"/>
              <a:buChar char="•"/>
            </a:pPr>
            <a:r>
              <a:rPr lang="en-US" sz="1800" dirty="0"/>
              <a:t>There is a “waitlist” for people with vouchers.</a:t>
            </a:r>
          </a:p>
          <a:p>
            <a:pPr indent="-228600">
              <a:spcAft>
                <a:spcPts val="600"/>
              </a:spcAft>
              <a:buFont typeface="Arial" panose="020B0604020202020204" pitchFamily="34" charset="0"/>
              <a:buChar char="•"/>
            </a:pPr>
            <a:r>
              <a:rPr lang="en-US" sz="1800" dirty="0"/>
              <a:t>This apartment only takes Section 8 tenants with jobs.</a:t>
            </a:r>
          </a:p>
          <a:p>
            <a:pPr indent="-228600">
              <a:spcAft>
                <a:spcPts val="600"/>
              </a:spcAft>
              <a:buFont typeface="Arial" panose="020B0604020202020204" pitchFamily="34" charset="0"/>
              <a:buChar char="•"/>
            </a:pPr>
            <a:r>
              <a:rPr lang="en-US" sz="1800" dirty="0"/>
              <a:t>This apartment takes section 8, but you have to pay the rent for the first month or two.</a:t>
            </a:r>
          </a:p>
          <a:p>
            <a:pPr marL="101598" indent="-228600">
              <a:spcAft>
                <a:spcPts val="600"/>
              </a:spcAft>
              <a:buFont typeface="Arial" panose="020B0604020202020204" pitchFamily="34" charset="0"/>
              <a:buChar char="•"/>
            </a:pPr>
            <a:endParaRPr lang="en-US" sz="1400" b="1" i="1" dirty="0"/>
          </a:p>
        </p:txBody>
      </p:sp>
      <p:sp>
        <p:nvSpPr>
          <p:cNvPr id="21" name="Rectangle 20">
            <a:extLst>
              <a:ext uri="{FF2B5EF4-FFF2-40B4-BE49-F238E27FC236}">
                <a16:creationId xmlns:a16="http://schemas.microsoft.com/office/drawing/2014/main" id="{3D42EE91-EDC4-B09D-6540-C3127046C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3" name="Rectangle 22">
            <a:extLst>
              <a:ext uri="{FF2B5EF4-FFF2-40B4-BE49-F238E27FC236}">
                <a16:creationId xmlns:a16="http://schemas.microsoft.com/office/drawing/2014/main" id="{25E67F0B-22D1-1F42-3145-CF0E33B4C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5" name="Rectangle 24">
            <a:extLst>
              <a:ext uri="{FF2B5EF4-FFF2-40B4-BE49-F238E27FC236}">
                <a16:creationId xmlns:a16="http://schemas.microsoft.com/office/drawing/2014/main" id="{3067A231-96AB-9632-32C9-2904C1E84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7" name="Rectangle 26">
            <a:extLst>
              <a:ext uri="{FF2B5EF4-FFF2-40B4-BE49-F238E27FC236}">
                <a16:creationId xmlns:a16="http://schemas.microsoft.com/office/drawing/2014/main" id="{C7D4823A-156F-6A1D-4B25-AA546AE28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5" name="Picture 4" descr="Architecture facade of a building">
            <a:extLst>
              <a:ext uri="{FF2B5EF4-FFF2-40B4-BE49-F238E27FC236}">
                <a16:creationId xmlns:a16="http://schemas.microsoft.com/office/drawing/2014/main" id="{8FC153A5-90BC-9049-E8ED-30349DE253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0602" y="909081"/>
            <a:ext cx="3221260" cy="5071731"/>
          </a:xfrm>
          <a:prstGeom prst="rect">
            <a:avLst/>
          </a:prstGeom>
        </p:spPr>
      </p:pic>
    </p:spTree>
    <p:extLst>
      <p:ext uri="{BB962C8B-B14F-4D97-AF65-F5344CB8AC3E}">
        <p14:creationId xmlns:p14="http://schemas.microsoft.com/office/powerpoint/2010/main" val="353531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1" dur="500"/>
                                        <p:tgtEl>
                                          <p:spTgt spid="3">
                                            <p:txEl>
                                              <p:pRg st="6" end="6"/>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4" dur="500"/>
                                        <p:tgtEl>
                                          <p:spTgt spid="3">
                                            <p:txEl>
                                              <p:pRg st="7" end="7"/>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0" dur="500"/>
                                        <p:tgtEl>
                                          <p:spTgt spid="3">
                                            <p:txEl>
                                              <p:pRg st="9" end="9"/>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001ECA-6689-FBB2-E248-09FADCFC97ED}"/>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F587D7E-3987-1FB7-A3AB-5BC55DE8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useBgFill="1">
        <p:nvSpPr>
          <p:cNvPr id="33" name="Rectangle 32">
            <a:extLst>
              <a:ext uri="{FF2B5EF4-FFF2-40B4-BE49-F238E27FC236}">
                <a16:creationId xmlns:a16="http://schemas.microsoft.com/office/drawing/2014/main" id="{C427FE26-3E19-115B-A856-2393272F5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4" name="Rectangle 33">
            <a:extLst>
              <a:ext uri="{FF2B5EF4-FFF2-40B4-BE49-F238E27FC236}">
                <a16:creationId xmlns:a16="http://schemas.microsoft.com/office/drawing/2014/main" id="{85F3336F-DF80-9178-2783-CA62C7F81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5" name="Rectangle 34">
            <a:extLst>
              <a:ext uri="{FF2B5EF4-FFF2-40B4-BE49-F238E27FC236}">
                <a16:creationId xmlns:a16="http://schemas.microsoft.com/office/drawing/2014/main" id="{9AAB7F4D-6874-D00F-4C8D-D2B0712AD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6" name="Rectangle 35">
            <a:extLst>
              <a:ext uri="{FF2B5EF4-FFF2-40B4-BE49-F238E27FC236}">
                <a16:creationId xmlns:a16="http://schemas.microsoft.com/office/drawing/2014/main" id="{1C52CE45-A0EC-E2FB-BAD3-9840F0C67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7" name="Freeform: Shape 28">
            <a:extLst>
              <a:ext uri="{FF2B5EF4-FFF2-40B4-BE49-F238E27FC236}">
                <a16:creationId xmlns:a16="http://schemas.microsoft.com/office/drawing/2014/main" id="{7B8F4E85-6D43-BA27-64F0-8AE000E1E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1" name="Rectangle 30">
            <a:extLst>
              <a:ext uri="{FF2B5EF4-FFF2-40B4-BE49-F238E27FC236}">
                <a16:creationId xmlns:a16="http://schemas.microsoft.com/office/drawing/2014/main" id="{1D88C591-2E5C-FE12-49BD-08C8C73F0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FB6B0F9C-152C-BB9F-7CE9-6EC5847D971B}"/>
              </a:ext>
            </a:extLst>
          </p:cNvPr>
          <p:cNvSpPr>
            <a:spLocks noGrp="1"/>
          </p:cNvSpPr>
          <p:nvPr>
            <p:ph type="title"/>
          </p:nvPr>
        </p:nvSpPr>
        <p:spPr>
          <a:xfrm>
            <a:off x="462041" y="1686101"/>
            <a:ext cx="3113733" cy="2746191"/>
          </a:xfrm>
        </p:spPr>
        <p:txBody>
          <a:bodyPr vert="horz" lIns="91440" tIns="45720" rIns="91440" bIns="45720" rtlCol="0" anchor="b">
            <a:normAutofit fontScale="90000"/>
          </a:bodyPr>
          <a:lstStyle/>
          <a:p>
            <a:pPr>
              <a:spcBef>
                <a:spcPct val="0"/>
              </a:spcBef>
            </a:pPr>
            <a:r>
              <a:rPr lang="en-US" sz="3200" dirty="0">
                <a:solidFill>
                  <a:srgbClr val="FFFFFF"/>
                </a:solidFill>
              </a:rPr>
              <a:t>Have Procedures in Place to Prevent </a:t>
            </a:r>
            <a:r>
              <a:rPr lang="en-US" sz="3200" b="1" kern="1200" dirty="0">
                <a:solidFill>
                  <a:srgbClr val="FFFFFF"/>
                </a:solidFill>
              </a:rPr>
              <a:t>Lawful</a:t>
            </a:r>
            <a:br>
              <a:rPr lang="en-US" sz="3200" b="1" kern="1200" dirty="0">
                <a:solidFill>
                  <a:srgbClr val="FFFFFF"/>
                </a:solidFill>
              </a:rPr>
            </a:br>
            <a:r>
              <a:rPr lang="en-US" sz="3200" b="1" kern="1200" dirty="0">
                <a:solidFill>
                  <a:srgbClr val="FFFFFF"/>
                </a:solidFill>
              </a:rPr>
              <a:t>Source of Income Discrimination</a:t>
            </a:r>
          </a:p>
        </p:txBody>
      </p:sp>
      <p:sp>
        <p:nvSpPr>
          <p:cNvPr id="3" name="Content Placeholder 2">
            <a:extLst>
              <a:ext uri="{FF2B5EF4-FFF2-40B4-BE49-F238E27FC236}">
                <a16:creationId xmlns:a16="http://schemas.microsoft.com/office/drawing/2014/main" id="{0E316E52-4324-216D-EFFA-B9EB68CFF229}"/>
              </a:ext>
            </a:extLst>
          </p:cNvPr>
          <p:cNvSpPr>
            <a:spLocks noGrp="1"/>
          </p:cNvSpPr>
          <p:nvPr>
            <p:ph type="body" idx="1"/>
          </p:nvPr>
        </p:nvSpPr>
        <p:spPr>
          <a:xfrm>
            <a:off x="4810259" y="649480"/>
            <a:ext cx="6555347" cy="5546047"/>
          </a:xfrm>
        </p:spPr>
        <p:txBody>
          <a:bodyPr vert="horz" lIns="91440" tIns="45720" rIns="91440" bIns="45720" rtlCol="0" anchor="ctr">
            <a:normAutofit fontScale="92500" lnSpcReduction="20000"/>
          </a:bodyPr>
          <a:lstStyle/>
          <a:p>
            <a:pPr marL="380985" lvl="0" indent="-228600">
              <a:spcBef>
                <a:spcPts val="600"/>
              </a:spcBef>
              <a:spcAft>
                <a:spcPts val="600"/>
              </a:spcAft>
              <a:buFont typeface="Arial" panose="020B0604020202020204" pitchFamily="34" charset="0"/>
              <a:buChar char="•"/>
            </a:pPr>
            <a:r>
              <a:rPr lang="en-US" sz="2000" dirty="0"/>
              <a:t>Have standard procedures for ALL prospects regardless of their source of income.</a:t>
            </a:r>
          </a:p>
          <a:p>
            <a:pPr marL="380985" lvl="0" indent="-228600">
              <a:spcBef>
                <a:spcPts val="600"/>
              </a:spcBef>
              <a:spcAft>
                <a:spcPts val="600"/>
              </a:spcAft>
              <a:buFont typeface="Arial" panose="020B0604020202020204" pitchFamily="34" charset="0"/>
              <a:buChar char="•"/>
            </a:pPr>
            <a:r>
              <a:rPr lang="en-US" sz="2000" dirty="0"/>
              <a:t>Ask the same questions you would ask any other prospective tenant:</a:t>
            </a:r>
          </a:p>
          <a:p>
            <a:pPr marL="990570" lvl="1" indent="-228600">
              <a:spcBef>
                <a:spcPts val="600"/>
              </a:spcBef>
              <a:spcAft>
                <a:spcPts val="600"/>
              </a:spcAft>
              <a:buFont typeface="Arial" panose="020B0604020202020204" pitchFamily="34" charset="0"/>
              <a:buChar char="•"/>
            </a:pPr>
            <a:r>
              <a:rPr lang="en-US" sz="2000" dirty="0"/>
              <a:t>What area are you looking in? </a:t>
            </a:r>
          </a:p>
          <a:p>
            <a:pPr marL="990570" lvl="1" indent="-228600">
              <a:spcBef>
                <a:spcPts val="600"/>
              </a:spcBef>
              <a:spcAft>
                <a:spcPts val="600"/>
              </a:spcAft>
              <a:buFont typeface="Arial" panose="020B0604020202020204" pitchFamily="34" charset="0"/>
              <a:buChar char="•"/>
            </a:pPr>
            <a:r>
              <a:rPr lang="en-US" sz="2000" dirty="0"/>
              <a:t>How any bedrooms are you looking for?</a:t>
            </a:r>
          </a:p>
          <a:p>
            <a:pPr marL="990570" lvl="1" indent="-228600">
              <a:spcBef>
                <a:spcPts val="600"/>
              </a:spcBef>
              <a:spcAft>
                <a:spcPts val="600"/>
              </a:spcAft>
              <a:buFont typeface="Arial" panose="020B0604020202020204" pitchFamily="34" charset="0"/>
              <a:buChar char="•"/>
            </a:pPr>
            <a:r>
              <a:rPr lang="en-US" sz="2000" dirty="0"/>
              <a:t>What is your price range? </a:t>
            </a:r>
          </a:p>
          <a:p>
            <a:pPr marL="380985" lvl="0" indent="-228600">
              <a:spcBef>
                <a:spcPts val="600"/>
              </a:spcBef>
              <a:spcAft>
                <a:spcPts val="600"/>
              </a:spcAft>
              <a:buFont typeface="Arial" panose="020B0604020202020204" pitchFamily="34" charset="0"/>
              <a:buChar char="•"/>
            </a:pPr>
            <a:r>
              <a:rPr lang="en-US" sz="2000" dirty="0"/>
              <a:t>Don’t turn away prospects because they receive financial assistance.</a:t>
            </a:r>
          </a:p>
          <a:p>
            <a:pPr marL="380985" lvl="0" indent="-228600">
              <a:spcBef>
                <a:spcPts val="600"/>
              </a:spcBef>
              <a:spcAft>
                <a:spcPts val="600"/>
              </a:spcAft>
              <a:buFont typeface="Arial" panose="020B0604020202020204" pitchFamily="34" charset="0"/>
              <a:buChar char="•"/>
            </a:pPr>
            <a:r>
              <a:rPr lang="en-US" sz="2000" dirty="0"/>
              <a:t>When meeting prospects, tell them about all vacancies that meet their needs, regardless of their source of income.</a:t>
            </a:r>
          </a:p>
          <a:p>
            <a:pPr marL="380985" lvl="0" indent="-228600">
              <a:spcBef>
                <a:spcPts val="600"/>
              </a:spcBef>
              <a:spcAft>
                <a:spcPts val="600"/>
              </a:spcAft>
              <a:buFont typeface="Arial" panose="020B0604020202020204" pitchFamily="34" charset="0"/>
              <a:buChar char="•"/>
            </a:pPr>
            <a:r>
              <a:rPr lang="en-US" sz="2000" dirty="0"/>
              <a:t>Show voucher holders the same apartments that you would any other prospective tenant regardless of their source of income</a:t>
            </a:r>
          </a:p>
          <a:p>
            <a:pPr marL="380985" lvl="0" indent="-228600">
              <a:spcBef>
                <a:spcPts val="600"/>
              </a:spcBef>
              <a:spcAft>
                <a:spcPts val="600"/>
              </a:spcAft>
              <a:buFont typeface="Arial" panose="020B0604020202020204" pitchFamily="34" charset="0"/>
              <a:buChar char="•"/>
            </a:pPr>
            <a:r>
              <a:rPr lang="en-US" sz="2000" dirty="0"/>
              <a:t>Ask voucher holders for (1) copy of voucher, (2) name of caseworker; and (3) educate yourself to the details of the program.</a:t>
            </a:r>
          </a:p>
        </p:txBody>
      </p:sp>
    </p:spTree>
    <p:extLst>
      <p:ext uri="{BB962C8B-B14F-4D97-AF65-F5344CB8AC3E}">
        <p14:creationId xmlns:p14="http://schemas.microsoft.com/office/powerpoint/2010/main" val="404606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checkerboard(across)">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D21379-09E0-2DB1-FAB7-CDCCD7A3F15F}"/>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17C4663-CFDD-C316-F93D-3C4438204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8FA7F1B1-F1FA-E6A1-17F1-294F3E920C79}"/>
              </a:ext>
            </a:extLst>
          </p:cNvPr>
          <p:cNvSpPr>
            <a:spLocks noGrp="1"/>
          </p:cNvSpPr>
          <p:nvPr>
            <p:ph type="title"/>
          </p:nvPr>
        </p:nvSpPr>
        <p:spPr>
          <a:xfrm>
            <a:off x="752355" y="502020"/>
            <a:ext cx="6341048" cy="1407803"/>
          </a:xfrm>
        </p:spPr>
        <p:txBody>
          <a:bodyPr vert="horz" lIns="91440" tIns="45720" rIns="91440" bIns="45720" rtlCol="0" anchor="b">
            <a:normAutofit fontScale="90000"/>
          </a:bodyPr>
          <a:lstStyle/>
          <a:p>
            <a:pPr>
              <a:spcBef>
                <a:spcPct val="0"/>
              </a:spcBef>
            </a:pPr>
            <a:r>
              <a:rPr lang="en-US" sz="3600" b="1" kern="1200" dirty="0">
                <a:solidFill>
                  <a:srgbClr val="002060"/>
                </a:solidFill>
              </a:rPr>
              <a:t>What Should I Do if an Owner Refuses to Accept </a:t>
            </a:r>
            <a:r>
              <a:rPr lang="en-US" sz="3600" dirty="0">
                <a:solidFill>
                  <a:srgbClr val="002060"/>
                </a:solidFill>
              </a:rPr>
              <a:t>H</a:t>
            </a:r>
            <a:r>
              <a:rPr lang="en-US" sz="3600" b="1" kern="1200" dirty="0">
                <a:solidFill>
                  <a:srgbClr val="002060"/>
                </a:solidFill>
              </a:rPr>
              <a:t>ousing </a:t>
            </a:r>
            <a:r>
              <a:rPr lang="en-US" sz="3600" dirty="0">
                <a:solidFill>
                  <a:srgbClr val="002060"/>
                </a:solidFill>
              </a:rPr>
              <a:t>V</a:t>
            </a:r>
            <a:r>
              <a:rPr lang="en-US" sz="3600" b="1" kern="1200" dirty="0">
                <a:solidFill>
                  <a:srgbClr val="002060"/>
                </a:solidFill>
              </a:rPr>
              <a:t>ouchers or Subsidies?</a:t>
            </a:r>
          </a:p>
        </p:txBody>
      </p:sp>
      <p:sp>
        <p:nvSpPr>
          <p:cNvPr id="3" name="Content Placeholder 2">
            <a:extLst>
              <a:ext uri="{FF2B5EF4-FFF2-40B4-BE49-F238E27FC236}">
                <a16:creationId xmlns:a16="http://schemas.microsoft.com/office/drawing/2014/main" id="{9614ACBC-9C28-FA18-0011-D79A712CAF53}"/>
              </a:ext>
            </a:extLst>
          </p:cNvPr>
          <p:cNvSpPr>
            <a:spLocks noGrp="1"/>
          </p:cNvSpPr>
          <p:nvPr>
            <p:ph type="body" idx="1"/>
          </p:nvPr>
        </p:nvSpPr>
        <p:spPr>
          <a:xfrm>
            <a:off x="752355" y="2037144"/>
            <a:ext cx="6341047" cy="4318836"/>
          </a:xfrm>
        </p:spPr>
        <p:txBody>
          <a:bodyPr vert="horz" lIns="91440" tIns="45720" rIns="91440" bIns="45720" rtlCol="0" anchor="t">
            <a:normAutofit fontScale="92500" lnSpcReduction="20000"/>
          </a:bodyPr>
          <a:lstStyle/>
          <a:p>
            <a:pPr>
              <a:buFont typeface="Arial" panose="020B0604020202020204" pitchFamily="34" charset="0"/>
              <a:buChar char="•"/>
            </a:pPr>
            <a:r>
              <a:rPr lang="en-US" dirty="0"/>
              <a:t>Never under any circumstances abide by a property owner’s instruction to refuse to rent to tenants seeking to pay for housing with housing assistance vouchers, subsidies, or other forms of public assistance such as Section 8.</a:t>
            </a:r>
          </a:p>
          <a:p>
            <a:pPr>
              <a:buFont typeface="Arial" panose="020B0604020202020204" pitchFamily="34" charset="0"/>
              <a:buChar char="•"/>
            </a:pPr>
            <a:endParaRPr lang="en-US" dirty="0"/>
          </a:p>
          <a:p>
            <a:pPr>
              <a:buFont typeface="Arial" panose="020B0604020202020204" pitchFamily="34" charset="0"/>
              <a:buChar char="•"/>
            </a:pPr>
            <a:r>
              <a:rPr lang="en-US" dirty="0"/>
              <a:t>Advise the owner that refusing to work with voucher holders is unlawful, you cannot follow their directive and stop working with that owner. Source of income discrimination must be treated like any other discrimination.</a:t>
            </a:r>
          </a:p>
          <a:p>
            <a:pPr marL="101598" indent="-228600">
              <a:spcAft>
                <a:spcPts val="600"/>
              </a:spcAft>
              <a:buFont typeface="Arial" panose="020B0604020202020204" pitchFamily="34" charset="0"/>
              <a:buChar char="•"/>
            </a:pPr>
            <a:endParaRPr lang="en-US" sz="1400" b="1" i="1" dirty="0"/>
          </a:p>
        </p:txBody>
      </p:sp>
      <p:sp>
        <p:nvSpPr>
          <p:cNvPr id="21" name="Rectangle 20">
            <a:extLst>
              <a:ext uri="{FF2B5EF4-FFF2-40B4-BE49-F238E27FC236}">
                <a16:creationId xmlns:a16="http://schemas.microsoft.com/office/drawing/2014/main" id="{ADCBD200-F033-84AE-E112-380C3FBF6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3" name="Rectangle 22">
            <a:extLst>
              <a:ext uri="{FF2B5EF4-FFF2-40B4-BE49-F238E27FC236}">
                <a16:creationId xmlns:a16="http://schemas.microsoft.com/office/drawing/2014/main" id="{0BA46CAE-648F-5FDB-7A7F-365FBA82C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5" name="Rectangle 24">
            <a:extLst>
              <a:ext uri="{FF2B5EF4-FFF2-40B4-BE49-F238E27FC236}">
                <a16:creationId xmlns:a16="http://schemas.microsoft.com/office/drawing/2014/main" id="{78912E9D-6643-52F7-8688-7FA3A524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7" name="Rectangle 26">
            <a:extLst>
              <a:ext uri="{FF2B5EF4-FFF2-40B4-BE49-F238E27FC236}">
                <a16:creationId xmlns:a16="http://schemas.microsoft.com/office/drawing/2014/main" id="{4BED6BAF-CF0F-DE6D-ECFA-0562579EE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7" name="Picture 6" descr="Blue 3d house and several white 3d houses">
            <a:extLst>
              <a:ext uri="{FF2B5EF4-FFF2-40B4-BE49-F238E27FC236}">
                <a16:creationId xmlns:a16="http://schemas.microsoft.com/office/drawing/2014/main" id="{1843F23F-792E-1658-37FC-931AF0CDBB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0047" y="2438084"/>
            <a:ext cx="4224753" cy="2819304"/>
          </a:xfrm>
          <a:prstGeom prst="rect">
            <a:avLst/>
          </a:prstGeom>
        </p:spPr>
      </p:pic>
    </p:spTree>
    <p:extLst>
      <p:ext uri="{BB962C8B-B14F-4D97-AF65-F5344CB8AC3E}">
        <p14:creationId xmlns:p14="http://schemas.microsoft.com/office/powerpoint/2010/main" val="143653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AB5B38-DB89-ED79-8B5C-B777A04FB343}"/>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F1D5B81-AB12-7D0E-15B8-EC4B5DAA3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9BDE42F7-1627-4F56-AFD2-1546DD800B97}"/>
              </a:ext>
            </a:extLst>
          </p:cNvPr>
          <p:cNvSpPr>
            <a:spLocks noGrp="1"/>
          </p:cNvSpPr>
          <p:nvPr>
            <p:ph type="title"/>
          </p:nvPr>
        </p:nvSpPr>
        <p:spPr>
          <a:xfrm>
            <a:off x="752355" y="502020"/>
            <a:ext cx="6913778" cy="1407803"/>
          </a:xfrm>
        </p:spPr>
        <p:txBody>
          <a:bodyPr vert="horz" lIns="91440" tIns="45720" rIns="91440" bIns="45720" rtlCol="0" anchor="b">
            <a:normAutofit fontScale="90000"/>
          </a:bodyPr>
          <a:lstStyle/>
          <a:p>
            <a:pPr>
              <a:spcBef>
                <a:spcPct val="0"/>
              </a:spcBef>
            </a:pPr>
            <a:r>
              <a:rPr lang="en-US" sz="3600" b="1" kern="1200" dirty="0">
                <a:solidFill>
                  <a:srgbClr val="002060"/>
                </a:solidFill>
              </a:rPr>
              <a:t>Can a Landlord </a:t>
            </a:r>
            <a:r>
              <a:rPr lang="en-US" sz="3600" dirty="0">
                <a:solidFill>
                  <a:srgbClr val="002060"/>
                </a:solidFill>
              </a:rPr>
              <a:t>R</a:t>
            </a:r>
            <a:r>
              <a:rPr lang="en-US" sz="3600" b="1" kern="1200" dirty="0">
                <a:solidFill>
                  <a:srgbClr val="002060"/>
                </a:solidFill>
              </a:rPr>
              <a:t>equire a Credit </a:t>
            </a:r>
            <a:r>
              <a:rPr lang="en-US" sz="3600" dirty="0">
                <a:solidFill>
                  <a:srgbClr val="002060"/>
                </a:solidFill>
              </a:rPr>
              <a:t>C</a:t>
            </a:r>
            <a:r>
              <a:rPr lang="en-US" sz="3600" b="1" kern="1200" dirty="0">
                <a:solidFill>
                  <a:srgbClr val="002060"/>
                </a:solidFill>
              </a:rPr>
              <a:t>heck or a Certain Credit Score for Voucher Holders?</a:t>
            </a:r>
          </a:p>
        </p:txBody>
      </p:sp>
      <p:sp>
        <p:nvSpPr>
          <p:cNvPr id="3" name="Content Placeholder 2">
            <a:extLst>
              <a:ext uri="{FF2B5EF4-FFF2-40B4-BE49-F238E27FC236}">
                <a16:creationId xmlns:a16="http://schemas.microsoft.com/office/drawing/2014/main" id="{B4F8F12B-8735-3C4B-7CA8-65536684F016}"/>
              </a:ext>
            </a:extLst>
          </p:cNvPr>
          <p:cNvSpPr>
            <a:spLocks noGrp="1"/>
          </p:cNvSpPr>
          <p:nvPr>
            <p:ph type="body" idx="1"/>
          </p:nvPr>
        </p:nvSpPr>
        <p:spPr>
          <a:xfrm>
            <a:off x="752355" y="2037144"/>
            <a:ext cx="6553381" cy="4318836"/>
          </a:xfrm>
        </p:spPr>
        <p:txBody>
          <a:bodyPr vert="horz" lIns="91440" tIns="45720" rIns="91440" bIns="45720" rtlCol="0" anchor="t">
            <a:noAutofit/>
          </a:bodyPr>
          <a:lstStyle/>
          <a:p>
            <a:pPr>
              <a:buFont typeface="Arial" panose="020B0604020202020204" pitchFamily="34" charset="0"/>
              <a:buChar char="•"/>
            </a:pPr>
            <a:r>
              <a:rPr lang="en-US" sz="2000" dirty="0"/>
              <a:t>If voucher covers 100% of the rent, the landlord </a:t>
            </a:r>
            <a:r>
              <a:rPr lang="en-US" sz="2000" u="sng" dirty="0"/>
              <a:t>cannot</a:t>
            </a:r>
            <a:r>
              <a:rPr lang="en-US" sz="2000" dirty="0"/>
              <a:t> require a credit check or reject the tenant based on a negative credit history. </a:t>
            </a:r>
          </a:p>
          <a:p>
            <a:pPr>
              <a:buFont typeface="Arial" panose="020B0604020202020204" pitchFamily="34" charset="0"/>
              <a:buChar char="•"/>
            </a:pPr>
            <a:endParaRPr lang="en-US" sz="2000" dirty="0"/>
          </a:p>
          <a:p>
            <a:pPr>
              <a:buFont typeface="Arial" panose="020B0604020202020204" pitchFamily="34" charset="0"/>
              <a:buChar char="•"/>
            </a:pPr>
            <a:r>
              <a:rPr lang="en-US" sz="2000" dirty="0"/>
              <a:t>If tenant is paying a portion of the rent, credit may be considered on a case-by-case basis, but requiring a minimum credit score may still violate source of income discrimination laws. </a:t>
            </a:r>
          </a:p>
          <a:p>
            <a:pPr>
              <a:buFont typeface="Arial" panose="020B0604020202020204" pitchFamily="34" charset="0"/>
              <a:buChar char="•"/>
            </a:pPr>
            <a:endParaRPr lang="en-US" sz="2000" dirty="0"/>
          </a:p>
          <a:p>
            <a:pPr>
              <a:buFont typeface="Arial" panose="020B0604020202020204" pitchFamily="34" charset="0"/>
              <a:buChar char="•"/>
            </a:pPr>
            <a:r>
              <a:rPr lang="en-US" sz="2000" dirty="0"/>
              <a:t>Credit scores and history may not be valid indicators of whether a person with a partial subsidy will pay the rent.  Voucher holders often have low or no credit, so requiring a specific credit score may have the effect of excluding renters with subsidies.</a:t>
            </a:r>
          </a:p>
        </p:txBody>
      </p:sp>
      <p:sp>
        <p:nvSpPr>
          <p:cNvPr id="21" name="Rectangle 20">
            <a:extLst>
              <a:ext uri="{FF2B5EF4-FFF2-40B4-BE49-F238E27FC236}">
                <a16:creationId xmlns:a16="http://schemas.microsoft.com/office/drawing/2014/main" id="{AE69C1FA-D935-3C44-8FEE-3CACA2F50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3" name="Rectangle 22">
            <a:extLst>
              <a:ext uri="{FF2B5EF4-FFF2-40B4-BE49-F238E27FC236}">
                <a16:creationId xmlns:a16="http://schemas.microsoft.com/office/drawing/2014/main" id="{2B280B0B-133E-0AAF-4279-D42FFA44E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5" name="Rectangle 24">
            <a:extLst>
              <a:ext uri="{FF2B5EF4-FFF2-40B4-BE49-F238E27FC236}">
                <a16:creationId xmlns:a16="http://schemas.microsoft.com/office/drawing/2014/main" id="{B7FAE512-0690-77AE-4104-BBF9C371D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7" name="Rectangle 26">
            <a:extLst>
              <a:ext uri="{FF2B5EF4-FFF2-40B4-BE49-F238E27FC236}">
                <a16:creationId xmlns:a16="http://schemas.microsoft.com/office/drawing/2014/main" id="{8FB7B64E-394A-E0C8-08A0-F11358532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pic>
        <p:nvPicPr>
          <p:cNvPr id="6" name="Picture 5" descr="Pile of credit cards">
            <a:extLst>
              <a:ext uri="{FF2B5EF4-FFF2-40B4-BE49-F238E27FC236}">
                <a16:creationId xmlns:a16="http://schemas.microsoft.com/office/drawing/2014/main" id="{1514DAE3-91AD-B37A-1954-801AC358CB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62936" y="2355742"/>
            <a:ext cx="4235331" cy="2820796"/>
          </a:xfrm>
          <a:prstGeom prst="rect">
            <a:avLst/>
          </a:prstGeom>
        </p:spPr>
      </p:pic>
    </p:spTree>
    <p:extLst>
      <p:ext uri="{BB962C8B-B14F-4D97-AF65-F5344CB8AC3E}">
        <p14:creationId xmlns:p14="http://schemas.microsoft.com/office/powerpoint/2010/main" val="13527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0"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2"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ea typeface="+mj-ea"/>
                <a:cs typeface="+mj-cs"/>
              </a:rPr>
              <a:t>Cold Calling Is Still Prohibited </a:t>
            </a:r>
          </a:p>
        </p:txBody>
      </p:sp>
      <p:pic>
        <p:nvPicPr>
          <p:cNvPr id="6" name="Picture 5" descr="Two telephones communicating">
            <a:extLst>
              <a:ext uri="{FF2B5EF4-FFF2-40B4-BE49-F238E27FC236}">
                <a16:creationId xmlns:a16="http://schemas.microsoft.com/office/drawing/2014/main" id="{BC0B9075-3D38-B324-9175-79C56200B2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2428" y="719344"/>
            <a:ext cx="7225748" cy="5419311"/>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D11D79-36A9-6D9C-85D6-AAA538DA1F0B}"/>
            </a:ext>
          </a:extLst>
        </p:cNvPr>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useBgFill="1">
        <p:nvSpPr>
          <p:cNvPr id="158" name="Rectangle 15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60" name="Rectangle 15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62" name="Rectangle 16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64" name="Rectangle 16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66" name="Freeform: Shape 16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68" name="Rectangle 16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7E2A4917-0658-5C64-FC82-B21B5A96672B}"/>
              </a:ext>
            </a:extLst>
          </p:cNvPr>
          <p:cNvSpPr>
            <a:spLocks noGrp="1"/>
          </p:cNvSpPr>
          <p:nvPr>
            <p:ph type="title"/>
          </p:nvPr>
        </p:nvSpPr>
        <p:spPr>
          <a:xfrm>
            <a:off x="418225" y="1725112"/>
            <a:ext cx="3201366" cy="2630900"/>
          </a:xfrm>
        </p:spPr>
        <p:txBody>
          <a:bodyPr vert="horz" lIns="91440" tIns="45720" rIns="91440" bIns="45720" rtlCol="0" anchor="b">
            <a:normAutofit/>
          </a:bodyPr>
          <a:lstStyle/>
          <a:p>
            <a:pPr>
              <a:spcBef>
                <a:spcPct val="0"/>
              </a:spcBef>
            </a:pPr>
            <a:r>
              <a:rPr lang="en-US" sz="3400" kern="1200" dirty="0">
                <a:solidFill>
                  <a:srgbClr val="FFFFFF"/>
                </a:solidFill>
              </a:rPr>
              <a:t>Cold Calling Is Still Not Allowed in New York</a:t>
            </a:r>
            <a:endParaRPr lang="en-US" sz="3400" b="1" kern="1200" dirty="0">
              <a:solidFill>
                <a:srgbClr val="FFFFFF"/>
              </a:solidFill>
            </a:endParaRPr>
          </a:p>
        </p:txBody>
      </p:sp>
      <p:sp>
        <p:nvSpPr>
          <p:cNvPr id="64" name="Content Placeholder 2">
            <a:extLst>
              <a:ext uri="{FF2B5EF4-FFF2-40B4-BE49-F238E27FC236}">
                <a16:creationId xmlns:a16="http://schemas.microsoft.com/office/drawing/2014/main" id="{B0F11A86-D452-4D61-843B-F27192A0C3A8}"/>
              </a:ext>
            </a:extLst>
          </p:cNvPr>
          <p:cNvSpPr>
            <a:spLocks noGrp="1"/>
          </p:cNvSpPr>
          <p:nvPr>
            <p:ph type="body" idx="1"/>
          </p:nvPr>
        </p:nvSpPr>
        <p:spPr>
          <a:xfrm>
            <a:off x="4810259" y="649480"/>
            <a:ext cx="6555347" cy="5546047"/>
          </a:xfrm>
        </p:spPr>
        <p:txBody>
          <a:bodyPr vert="horz" lIns="91440" tIns="45720" rIns="91440" bIns="45720" rtlCol="0" anchor="ctr">
            <a:noAutofit/>
          </a:bodyPr>
          <a:lstStyle/>
          <a:p>
            <a:pPr marL="514350" indent="-228600">
              <a:spcAft>
                <a:spcPts val="600"/>
              </a:spcAft>
              <a:buFont typeface="Arial" panose="020B0604020202020204" pitchFamily="34" charset="0"/>
              <a:buChar char="•"/>
            </a:pPr>
            <a:r>
              <a:rPr lang="en-US" sz="2000" dirty="0"/>
              <a:t>General Business Law §399-z(5)(a) prohibits unsolicited telemarketing sales calls during a declared state of emergency.</a:t>
            </a:r>
          </a:p>
          <a:p>
            <a:pPr marL="514350" indent="-228600">
              <a:spcAft>
                <a:spcPts val="600"/>
              </a:spcAft>
              <a:buFont typeface="Arial" panose="020B0604020202020204" pitchFamily="34" charset="0"/>
              <a:buChar char="•"/>
            </a:pPr>
            <a:r>
              <a:rPr lang="en-US" sz="2000" dirty="0"/>
              <a:t>EO 47.16: Public Order at Correctional Facilities (Originally declared February 19, 2025). Until </a:t>
            </a:r>
            <a:r>
              <a:rPr lang="en-US" sz="2000" b="1" u="sng" dirty="0"/>
              <a:t>at least April 24, 2026</a:t>
            </a:r>
            <a:r>
              <a:rPr lang="en-US" sz="2000" dirty="0"/>
              <a:t>.</a:t>
            </a:r>
          </a:p>
          <a:p>
            <a:pPr marL="514350" indent="-228600">
              <a:spcAft>
                <a:spcPts val="600"/>
              </a:spcAft>
              <a:buFont typeface="Arial" panose="020B0604020202020204" pitchFamily="34" charset="0"/>
              <a:buChar char="•"/>
            </a:pPr>
            <a:r>
              <a:rPr lang="en-US" sz="2000" dirty="0"/>
              <a:t>EO 52.8: Federal Actions Related to Vaccine Mandates. Until </a:t>
            </a:r>
            <a:r>
              <a:rPr lang="en-US" sz="2000" b="1" u="sng" dirty="0"/>
              <a:t>at least May 17, 2026</a:t>
            </a:r>
            <a:r>
              <a:rPr lang="en-US" sz="2000" dirty="0"/>
              <a:t> </a:t>
            </a:r>
          </a:p>
          <a:p>
            <a:pPr marL="514350" indent="-228600">
              <a:spcAft>
                <a:spcPts val="600"/>
              </a:spcAft>
              <a:buFont typeface="Arial" panose="020B0604020202020204" pitchFamily="34" charset="0"/>
              <a:buChar char="•"/>
            </a:pPr>
            <a:r>
              <a:rPr lang="en-US" sz="2000" b="1" u="sng" dirty="0">
                <a:solidFill>
                  <a:schemeClr val="accent2"/>
                </a:solidFill>
              </a:rPr>
              <a:t>These may be extended</a:t>
            </a:r>
            <a:r>
              <a:rPr lang="en-US" sz="2000" dirty="0"/>
              <a:t>.  </a:t>
            </a:r>
          </a:p>
          <a:p>
            <a:pPr marL="514350" indent="-228600">
              <a:spcAft>
                <a:spcPts val="600"/>
              </a:spcAft>
              <a:buFont typeface="Arial" panose="020B0604020202020204" pitchFamily="34" charset="0"/>
              <a:buChar char="•"/>
            </a:pPr>
            <a:r>
              <a:rPr lang="en-US" sz="2000" dirty="0"/>
              <a:t>Real estate licensees may not make any unsolicited phone calls or text messages to a member of the public who they do not have an Established Business Relationship with during a State of Emergency.</a:t>
            </a:r>
          </a:p>
          <a:p>
            <a:pPr marL="514350" indent="-228600">
              <a:spcAft>
                <a:spcPts val="600"/>
              </a:spcAft>
              <a:buFont typeface="Arial" panose="020B0604020202020204" pitchFamily="34" charset="0"/>
              <a:buChar char="•"/>
            </a:pPr>
            <a:r>
              <a:rPr lang="en-US" sz="2000" dirty="0"/>
              <a:t>All other types of marketing such as mailers, billboards, social media, internet etc., are permitted. </a:t>
            </a:r>
          </a:p>
        </p:txBody>
      </p:sp>
    </p:spTree>
    <p:extLst>
      <p:ext uri="{BB962C8B-B14F-4D97-AF65-F5344CB8AC3E}">
        <p14:creationId xmlns:p14="http://schemas.microsoft.com/office/powerpoint/2010/main" val="207819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4">
                                            <p:txEl>
                                              <p:pRg st="1" end="1"/>
                                            </p:txEl>
                                          </p:spTgt>
                                        </p:tgtEl>
                                        <p:attrNameLst>
                                          <p:attrName>style.visibility</p:attrName>
                                        </p:attrNameLst>
                                      </p:cBhvr>
                                      <p:to>
                                        <p:strVal val="visible"/>
                                      </p:to>
                                    </p:set>
                                    <p:animEffect transition="in" filter="dissolve">
                                      <p:cBhvr>
                                        <p:cTn id="7" dur="500"/>
                                        <p:tgtEl>
                                          <p:spTgt spid="64">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4">
                                            <p:txEl>
                                              <p:pRg st="2" end="2"/>
                                            </p:txEl>
                                          </p:spTgt>
                                        </p:tgtEl>
                                        <p:attrNameLst>
                                          <p:attrName>style.visibility</p:attrName>
                                        </p:attrNameLst>
                                      </p:cBhvr>
                                      <p:to>
                                        <p:strVal val="visible"/>
                                      </p:to>
                                    </p:set>
                                    <p:animEffect transition="in" filter="dissolve">
                                      <p:cBhvr>
                                        <p:cTn id="10" dur="500"/>
                                        <p:tgtEl>
                                          <p:spTgt spid="6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64">
                                            <p:txEl>
                                              <p:pRg st="3" end="3"/>
                                            </p:txEl>
                                          </p:spTgt>
                                        </p:tgtEl>
                                        <p:attrNameLst>
                                          <p:attrName>style.visibility</p:attrName>
                                        </p:attrNameLst>
                                      </p:cBhvr>
                                      <p:to>
                                        <p:strVal val="visible"/>
                                      </p:to>
                                    </p:set>
                                    <p:animEffect transition="in" filter="checkerboard(across)">
                                      <p:cBhvr>
                                        <p:cTn id="15" dur="500"/>
                                        <p:tgtEl>
                                          <p:spTgt spid="6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4">
                                            <p:txEl>
                                              <p:pRg st="4" end="4"/>
                                            </p:txEl>
                                          </p:spTgt>
                                        </p:tgtEl>
                                        <p:attrNameLst>
                                          <p:attrName>style.visibility</p:attrName>
                                        </p:attrNameLst>
                                      </p:cBhvr>
                                      <p:to>
                                        <p:strVal val="visible"/>
                                      </p:to>
                                    </p:set>
                                    <p:animEffect transition="in" filter="checkerboard(across)">
                                      <p:cBhvr>
                                        <p:cTn id="20" dur="500"/>
                                        <p:tgtEl>
                                          <p:spTgt spid="64">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64">
                                            <p:txEl>
                                              <p:pRg st="5" end="5"/>
                                            </p:txEl>
                                          </p:spTgt>
                                        </p:tgtEl>
                                        <p:attrNameLst>
                                          <p:attrName>style.visibility</p:attrName>
                                        </p:attrNameLst>
                                      </p:cBhvr>
                                      <p:to>
                                        <p:strVal val="visible"/>
                                      </p:to>
                                    </p:set>
                                    <p:animEffect transition="in" filter="checkerboard(across)">
                                      <p:cBhvr>
                                        <p:cTn id="23" dur="500"/>
                                        <p:tgtEl>
                                          <p:spTgt spid="6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C33E50-B6A9-010D-5AAA-B374CE39B3C5}"/>
            </a:ext>
          </a:extLst>
        </p:cNvPr>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193F2D4D-97D5-76B3-F963-B48E5F2E7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useBgFill="1">
        <p:nvSpPr>
          <p:cNvPr id="158" name="Rectangle 157">
            <a:extLst>
              <a:ext uri="{FF2B5EF4-FFF2-40B4-BE49-F238E27FC236}">
                <a16:creationId xmlns:a16="http://schemas.microsoft.com/office/drawing/2014/main" id="{AAA16FC1-4DD5-8999-3028-16F71A298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60" name="Rectangle 159">
            <a:extLst>
              <a:ext uri="{FF2B5EF4-FFF2-40B4-BE49-F238E27FC236}">
                <a16:creationId xmlns:a16="http://schemas.microsoft.com/office/drawing/2014/main" id="{4C6FE5CF-6D8F-7DDF-FBE9-62AD325A9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62" name="Rectangle 161">
            <a:extLst>
              <a:ext uri="{FF2B5EF4-FFF2-40B4-BE49-F238E27FC236}">
                <a16:creationId xmlns:a16="http://schemas.microsoft.com/office/drawing/2014/main" id="{A9AED38A-BB2F-CDAE-8AFF-76BCCB572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64" name="Rectangle 163">
            <a:extLst>
              <a:ext uri="{FF2B5EF4-FFF2-40B4-BE49-F238E27FC236}">
                <a16:creationId xmlns:a16="http://schemas.microsoft.com/office/drawing/2014/main" id="{BC9CB5F2-5BE8-5217-61BE-D9EA3C8BD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66" name="Freeform: Shape 165">
            <a:extLst>
              <a:ext uri="{FF2B5EF4-FFF2-40B4-BE49-F238E27FC236}">
                <a16:creationId xmlns:a16="http://schemas.microsoft.com/office/drawing/2014/main" id="{CB0CEFEC-5674-6BE6-5D0F-3C1E287916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68" name="Rectangle 167">
            <a:extLst>
              <a:ext uri="{FF2B5EF4-FFF2-40B4-BE49-F238E27FC236}">
                <a16:creationId xmlns:a16="http://schemas.microsoft.com/office/drawing/2014/main" id="{DF88942B-1899-C179-506E-7ED2E8C4C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4ADAF602-73B3-9B93-2026-F2DBD93C4B53}"/>
              </a:ext>
            </a:extLst>
          </p:cNvPr>
          <p:cNvSpPr>
            <a:spLocks noGrp="1"/>
          </p:cNvSpPr>
          <p:nvPr>
            <p:ph type="title"/>
          </p:nvPr>
        </p:nvSpPr>
        <p:spPr>
          <a:xfrm>
            <a:off x="418225" y="1725112"/>
            <a:ext cx="3201366" cy="2630900"/>
          </a:xfrm>
        </p:spPr>
        <p:txBody>
          <a:bodyPr vert="horz" lIns="91440" tIns="45720" rIns="91440" bIns="45720" rtlCol="0" anchor="b">
            <a:normAutofit/>
          </a:bodyPr>
          <a:lstStyle/>
          <a:p>
            <a:pPr>
              <a:spcBef>
                <a:spcPct val="0"/>
              </a:spcBef>
            </a:pPr>
            <a:r>
              <a:rPr lang="en-US" sz="3400" kern="1200" dirty="0">
                <a:solidFill>
                  <a:srgbClr val="FFFFFF"/>
                </a:solidFill>
              </a:rPr>
              <a:t>What Constitutes an Established Business Relationship?</a:t>
            </a:r>
            <a:endParaRPr lang="en-US" sz="3400" b="1" kern="1200" dirty="0">
              <a:solidFill>
                <a:srgbClr val="FFFFFF"/>
              </a:solidFill>
            </a:endParaRPr>
          </a:p>
        </p:txBody>
      </p:sp>
      <p:sp>
        <p:nvSpPr>
          <p:cNvPr id="64" name="Content Placeholder 2">
            <a:extLst>
              <a:ext uri="{FF2B5EF4-FFF2-40B4-BE49-F238E27FC236}">
                <a16:creationId xmlns:a16="http://schemas.microsoft.com/office/drawing/2014/main" id="{4B72B15A-0531-52F5-3D05-3375E47863B2}"/>
              </a:ext>
            </a:extLst>
          </p:cNvPr>
          <p:cNvSpPr>
            <a:spLocks noGrp="1"/>
          </p:cNvSpPr>
          <p:nvPr>
            <p:ph type="body" idx="1"/>
          </p:nvPr>
        </p:nvSpPr>
        <p:spPr>
          <a:xfrm>
            <a:off x="4810259" y="649480"/>
            <a:ext cx="6555347" cy="5546047"/>
          </a:xfrm>
        </p:spPr>
        <p:txBody>
          <a:bodyPr vert="horz" lIns="91440" tIns="45720" rIns="91440" bIns="45720" rtlCol="0" anchor="ctr">
            <a:noAutofit/>
          </a:bodyPr>
          <a:lstStyle/>
          <a:p>
            <a:pPr marL="514350" indent="-228600">
              <a:spcAft>
                <a:spcPts val="600"/>
              </a:spcAft>
              <a:buFont typeface="Arial" panose="020B0604020202020204" pitchFamily="34" charset="0"/>
              <a:buChar char="•"/>
            </a:pPr>
            <a:r>
              <a:rPr lang="en-US" sz="2200" dirty="0"/>
              <a:t>An Established Business Relationship (EBR) is a voluntary two-way communication forming a relationship based on:</a:t>
            </a:r>
          </a:p>
          <a:p>
            <a:pPr marL="1123935" lvl="1" indent="-228600">
              <a:spcAft>
                <a:spcPts val="600"/>
              </a:spcAft>
              <a:buFont typeface="Arial" panose="020B0604020202020204" pitchFamily="34" charset="0"/>
              <a:buChar char="•"/>
            </a:pPr>
            <a:r>
              <a:rPr lang="en-US" sz="2200" dirty="0"/>
              <a:t>a purchase/transaction within 18 months, or</a:t>
            </a:r>
          </a:p>
          <a:p>
            <a:pPr marL="1123935" lvl="1" indent="-228600">
              <a:spcAft>
                <a:spcPts val="600"/>
              </a:spcAft>
              <a:buFont typeface="Arial" panose="020B0604020202020204" pitchFamily="34" charset="0"/>
              <a:buChar char="•"/>
            </a:pPr>
            <a:r>
              <a:rPr lang="en-US" sz="2200" dirty="0"/>
              <a:t>an inquiry/application within 3 months</a:t>
            </a:r>
          </a:p>
          <a:p>
            <a:pPr marL="514350" indent="-228600">
              <a:spcAft>
                <a:spcPts val="600"/>
              </a:spcAft>
              <a:buFont typeface="Arial" panose="020B0604020202020204" pitchFamily="34" charset="0"/>
              <a:buChar char="•"/>
            </a:pPr>
            <a:r>
              <a:rPr lang="en-US" sz="2200" dirty="0"/>
              <a:t>Calling on another broker’s expired listings, trying to solicit the listing of a FSBO or calling on leads you paid for are not examples of an EBR.</a:t>
            </a:r>
          </a:p>
        </p:txBody>
      </p:sp>
    </p:spTree>
    <p:extLst>
      <p:ext uri="{BB962C8B-B14F-4D97-AF65-F5344CB8AC3E}">
        <p14:creationId xmlns:p14="http://schemas.microsoft.com/office/powerpoint/2010/main" val="81355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4">
                                            <p:txEl>
                                              <p:pRg st="1" end="1"/>
                                            </p:txEl>
                                          </p:spTgt>
                                        </p:tgtEl>
                                        <p:attrNameLst>
                                          <p:attrName>style.visibility</p:attrName>
                                        </p:attrNameLst>
                                      </p:cBhvr>
                                      <p:to>
                                        <p:strVal val="visible"/>
                                      </p:to>
                                    </p:set>
                                    <p:animEffect transition="in" filter="checkerboard(across)">
                                      <p:cBhvr>
                                        <p:cTn id="7" dur="500"/>
                                        <p:tgtEl>
                                          <p:spTgt spid="6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4">
                                            <p:txEl>
                                              <p:pRg st="2" end="2"/>
                                            </p:txEl>
                                          </p:spTgt>
                                        </p:tgtEl>
                                        <p:attrNameLst>
                                          <p:attrName>style.visibility</p:attrName>
                                        </p:attrNameLst>
                                      </p:cBhvr>
                                      <p:to>
                                        <p:strVal val="visible"/>
                                      </p:to>
                                    </p:set>
                                    <p:animEffect transition="in" filter="checkerboard(across)">
                                      <p:cBhvr>
                                        <p:cTn id="12" dur="500"/>
                                        <p:tgtEl>
                                          <p:spTgt spid="6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4">
                                            <p:txEl>
                                              <p:pRg st="3" end="3"/>
                                            </p:txEl>
                                          </p:spTgt>
                                        </p:tgtEl>
                                        <p:attrNameLst>
                                          <p:attrName>style.visibility</p:attrName>
                                        </p:attrNameLst>
                                      </p:cBhvr>
                                      <p:to>
                                        <p:strVal val="visible"/>
                                      </p:to>
                                    </p:set>
                                    <p:animEffect transition="in" filter="checkerboard(across)">
                                      <p:cBhvr>
                                        <p:cTn id="17" dur="500"/>
                                        <p:tgtEl>
                                          <p:spTgt spid="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3A2743-2C9B-1522-A3A0-81FCBE4A71AB}"/>
            </a:ext>
          </a:extLst>
        </p:cNvPr>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8566E36C-B38E-CC83-15DB-173292D24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08" name="Rectangle 107">
            <a:extLst>
              <a:ext uri="{FF2B5EF4-FFF2-40B4-BE49-F238E27FC236}">
                <a16:creationId xmlns:a16="http://schemas.microsoft.com/office/drawing/2014/main" id="{0F8B7F08-9188-74C2-D1D7-BDA9FE08C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10" name="Rectangle 109">
            <a:extLst>
              <a:ext uri="{FF2B5EF4-FFF2-40B4-BE49-F238E27FC236}">
                <a16:creationId xmlns:a16="http://schemas.microsoft.com/office/drawing/2014/main" id="{9ABF2254-EF8D-7B12-74A9-1E040C615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12" name="Rectangle 111">
            <a:extLst>
              <a:ext uri="{FF2B5EF4-FFF2-40B4-BE49-F238E27FC236}">
                <a16:creationId xmlns:a16="http://schemas.microsoft.com/office/drawing/2014/main" id="{C5B2BABD-4664-3C14-E8DD-79F1F70D5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14" name="Rectangle 113">
            <a:extLst>
              <a:ext uri="{FF2B5EF4-FFF2-40B4-BE49-F238E27FC236}">
                <a16:creationId xmlns:a16="http://schemas.microsoft.com/office/drawing/2014/main" id="{8CDDEEC1-CC21-3338-CD53-5867CC4C3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116" name="Oval 115">
            <a:extLst>
              <a:ext uri="{FF2B5EF4-FFF2-40B4-BE49-F238E27FC236}">
                <a16:creationId xmlns:a16="http://schemas.microsoft.com/office/drawing/2014/main" id="{F485B4CA-E54F-FD51-605A-8CFDA098A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D520807D-E560-11D7-B617-E969606B777A}"/>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spcBef>
                <a:spcPct val="0"/>
              </a:spcBef>
            </a:pPr>
            <a:r>
              <a:rPr lang="en-US" sz="4000" b="1" kern="1200" dirty="0">
                <a:solidFill>
                  <a:srgbClr val="FFFFFF"/>
                </a:solidFill>
                <a:latin typeface="Trebuchet MS" panose="020B0703020202090204" pitchFamily="34" charset="0"/>
              </a:rPr>
              <a:t>LIBOR Legal Support Center</a:t>
            </a:r>
            <a:br>
              <a:rPr lang="en-US" sz="4000" b="1" kern="1200" dirty="0">
                <a:solidFill>
                  <a:srgbClr val="FFFFFF"/>
                </a:solidFill>
                <a:latin typeface="Trebuchet MS" panose="020B0703020202090204" pitchFamily="34" charset="0"/>
              </a:rPr>
            </a:br>
            <a:endParaRPr lang="en-US" sz="4000" b="1" kern="1200" dirty="0">
              <a:solidFill>
                <a:srgbClr val="FFFFFF"/>
              </a:solidFill>
              <a:latin typeface="Trebuchet MS" panose="020B0703020202090204" pitchFamily="34" charset="0"/>
            </a:endParaRPr>
          </a:p>
        </p:txBody>
      </p:sp>
      <p:sp>
        <p:nvSpPr>
          <p:cNvPr id="64" name="Content Placeholder 2">
            <a:extLst>
              <a:ext uri="{FF2B5EF4-FFF2-40B4-BE49-F238E27FC236}">
                <a16:creationId xmlns:a16="http://schemas.microsoft.com/office/drawing/2014/main" id="{607C3DA5-868D-6CFD-098D-5958703DCDFF}"/>
              </a:ext>
            </a:extLst>
          </p:cNvPr>
          <p:cNvSpPr>
            <a:spLocks noGrp="1"/>
          </p:cNvSpPr>
          <p:nvPr>
            <p:ph type="body" idx="1"/>
          </p:nvPr>
        </p:nvSpPr>
        <p:spPr>
          <a:xfrm>
            <a:off x="6503158" y="649480"/>
            <a:ext cx="4862447" cy="5546047"/>
          </a:xfrm>
        </p:spPr>
        <p:txBody>
          <a:bodyPr vert="horz" lIns="91440" tIns="45720" rIns="91440" bIns="45720" rtlCol="0" anchor="ctr">
            <a:normAutofit/>
          </a:bodyPr>
          <a:lstStyle/>
          <a:p>
            <a:pPr marL="514350" indent="-228600">
              <a:spcAft>
                <a:spcPts val="600"/>
              </a:spcAft>
              <a:buFont typeface="Arial" panose="020B0604020202020204" pitchFamily="34" charset="0"/>
              <a:buChar char="•"/>
            </a:pPr>
            <a:r>
              <a:rPr lang="en-US" sz="2400" dirty="0">
                <a:latin typeface="Trebuchet MS" panose="020B0703020202090204" pitchFamily="34" charset="0"/>
              </a:rPr>
              <a:t>LIBOR's Legal Support Center offers members exclusive access to a qualified attorney who can provide information on real estate matters. It is available from 9 a.m. to 5 p.m., Monday through Friday, excluding holidays. </a:t>
            </a:r>
          </a:p>
          <a:p>
            <a:pPr marL="514350" indent="-228600">
              <a:spcAft>
                <a:spcPts val="600"/>
              </a:spcAft>
              <a:buFont typeface="Arial" panose="020B0604020202020204" pitchFamily="34" charset="0"/>
              <a:buChar char="•"/>
            </a:pPr>
            <a:r>
              <a:rPr lang="en-US" sz="2400" b="1" dirty="0">
                <a:latin typeface="Trebuchet MS" panose="020B0703020202090204" pitchFamily="34" charset="0"/>
              </a:rPr>
              <a:t>To access, dial </a:t>
            </a:r>
            <a:r>
              <a:rPr lang="en-US" sz="2400" b="1" dirty="0">
                <a:solidFill>
                  <a:srgbClr val="002060"/>
                </a:solidFill>
                <a:latin typeface="Trebuchet MS" panose="020B0703020202090204" pitchFamily="34" charset="0"/>
              </a:rPr>
              <a:t>631-661-4800 x335</a:t>
            </a:r>
            <a:r>
              <a:rPr lang="en-US" sz="2400" b="1" dirty="0">
                <a:latin typeface="Trebuchet MS" panose="020B0703020202090204" pitchFamily="34" charset="0"/>
              </a:rPr>
              <a:t>.</a:t>
            </a:r>
          </a:p>
        </p:txBody>
      </p:sp>
    </p:spTree>
    <p:extLst>
      <p:ext uri="{BB962C8B-B14F-4D97-AF65-F5344CB8AC3E}">
        <p14:creationId xmlns:p14="http://schemas.microsoft.com/office/powerpoint/2010/main" val="3764866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3AAEBF-70D8-0D99-7643-80B518D1BFA5}"/>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1B3C7A97-26BB-1E6B-64E5-217B963FB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4663A4EE-3844-1B7C-AFC1-D86F3D5C89E0}"/>
              </a:ext>
            </a:extLst>
          </p:cNvPr>
          <p:cNvSpPr>
            <a:spLocks noGrp="1"/>
          </p:cNvSpPr>
          <p:nvPr>
            <p:ph type="title"/>
          </p:nvPr>
        </p:nvSpPr>
        <p:spPr>
          <a:xfrm>
            <a:off x="600385" y="827498"/>
            <a:ext cx="6559753" cy="953262"/>
          </a:xfrm>
        </p:spPr>
        <p:txBody>
          <a:bodyPr vert="horz" lIns="91440" tIns="45720" rIns="91440" bIns="45720" rtlCol="0" anchor="b">
            <a:noAutofit/>
          </a:bodyPr>
          <a:lstStyle/>
          <a:p>
            <a:pPr>
              <a:spcBef>
                <a:spcPct val="0"/>
              </a:spcBef>
            </a:pPr>
            <a:r>
              <a:rPr lang="en-US" sz="3600" dirty="0">
                <a:solidFill>
                  <a:srgbClr val="002060"/>
                </a:solidFill>
              </a:rPr>
              <a:t>Department of State Can Enforce Cold Call Laws Based on Complaints</a:t>
            </a:r>
            <a:endParaRPr lang="en-US" sz="3600" b="1" kern="1200" dirty="0">
              <a:solidFill>
                <a:srgbClr val="002060"/>
              </a:solidFill>
            </a:endParaRPr>
          </a:p>
        </p:txBody>
      </p:sp>
      <p:sp>
        <p:nvSpPr>
          <p:cNvPr id="64" name="Content Placeholder 2">
            <a:extLst>
              <a:ext uri="{FF2B5EF4-FFF2-40B4-BE49-F238E27FC236}">
                <a16:creationId xmlns:a16="http://schemas.microsoft.com/office/drawing/2014/main" id="{54960884-84FB-6608-ADFF-F9621E111770}"/>
              </a:ext>
            </a:extLst>
          </p:cNvPr>
          <p:cNvSpPr>
            <a:spLocks noGrp="1"/>
          </p:cNvSpPr>
          <p:nvPr>
            <p:ph type="body" idx="1"/>
          </p:nvPr>
        </p:nvSpPr>
        <p:spPr>
          <a:xfrm>
            <a:off x="457200" y="2257402"/>
            <a:ext cx="6846125" cy="4107023"/>
          </a:xfrm>
        </p:spPr>
        <p:txBody>
          <a:bodyPr vert="horz" lIns="91440" tIns="45720" rIns="91440" bIns="45720" rtlCol="0" anchor="t">
            <a:noAutofit/>
          </a:bodyPr>
          <a:lstStyle/>
          <a:p>
            <a:pPr marL="628650" indent="-342900">
              <a:spcAft>
                <a:spcPts val="600"/>
              </a:spcAft>
              <a:buFont typeface="Arial" panose="020B0604020202020204" pitchFamily="34" charset="0"/>
              <a:buChar char="•"/>
            </a:pPr>
            <a:r>
              <a:rPr lang="en-US" sz="2400" dirty="0"/>
              <a:t>DOS has reportedly been enforcing violations of telemarking laws.  </a:t>
            </a:r>
          </a:p>
          <a:p>
            <a:pPr marL="628650" indent="-342900">
              <a:spcAft>
                <a:spcPts val="600"/>
              </a:spcAft>
              <a:buFont typeface="Arial" panose="020B0604020202020204" pitchFamily="34" charset="0"/>
              <a:buChar char="•"/>
            </a:pPr>
            <a:r>
              <a:rPr lang="en-US" sz="2400" dirty="0"/>
              <a:t>Possible fines of up to </a:t>
            </a:r>
            <a:r>
              <a:rPr lang="en-US" sz="2400" b="1" u="sng" dirty="0">
                <a:solidFill>
                  <a:schemeClr val="accent2"/>
                </a:solidFill>
              </a:rPr>
              <a:t>$20,000 per call</a:t>
            </a:r>
            <a:r>
              <a:rPr lang="en-US" sz="2400" dirty="0"/>
              <a:t>.</a:t>
            </a:r>
          </a:p>
          <a:p>
            <a:pPr marL="628650" indent="-342900">
              <a:spcAft>
                <a:spcPts val="600"/>
              </a:spcAft>
              <a:buFont typeface="Arial" panose="020B0604020202020204" pitchFamily="34" charset="0"/>
              <a:buChar char="•"/>
            </a:pPr>
            <a:r>
              <a:rPr lang="en-US" sz="2400" dirty="0"/>
              <a:t>DOS is seeking to impose strict liability and hold brokerages and their owners liable for calls made by salespersons.  </a:t>
            </a:r>
          </a:p>
          <a:p>
            <a:pPr marL="628650" indent="-342900">
              <a:spcAft>
                <a:spcPts val="600"/>
              </a:spcAft>
              <a:buFont typeface="Arial" panose="020B0604020202020204" pitchFamily="34" charset="0"/>
              <a:buChar char="•"/>
            </a:pPr>
            <a:r>
              <a:rPr lang="en-US" sz="2400" dirty="0"/>
              <a:t>One reported instance DOS is seeking to hold respondent licensees collectively liable for over </a:t>
            </a:r>
            <a:r>
              <a:rPr lang="en-US" sz="2400" b="1" u="sng" dirty="0">
                <a:solidFill>
                  <a:schemeClr val="accent2"/>
                </a:solidFill>
              </a:rPr>
              <a:t>$13 million</a:t>
            </a:r>
            <a:r>
              <a:rPr lang="en-US" sz="2400" dirty="0">
                <a:solidFill>
                  <a:schemeClr val="accent2"/>
                </a:solidFill>
              </a:rPr>
              <a:t> </a:t>
            </a:r>
            <a:r>
              <a:rPr lang="en-US" sz="2400" dirty="0"/>
              <a:t>in connection with over 250 allegedly improper cold calls.</a:t>
            </a:r>
          </a:p>
          <a:p>
            <a:pPr marL="628650" indent="-342900">
              <a:spcAft>
                <a:spcPts val="600"/>
              </a:spcAft>
              <a:buFont typeface="Arial" panose="020B0604020202020204" pitchFamily="34" charset="0"/>
              <a:buChar char="•"/>
            </a:pPr>
            <a:endParaRPr lang="en-US" sz="2400" dirty="0"/>
          </a:p>
          <a:p>
            <a:pPr marL="628650" indent="-342900">
              <a:spcAft>
                <a:spcPts val="600"/>
              </a:spcAft>
              <a:buFont typeface="Arial" panose="020B0604020202020204" pitchFamily="34" charset="0"/>
              <a:buChar char="•"/>
            </a:pPr>
            <a:endParaRPr lang="en-US" sz="2400" dirty="0"/>
          </a:p>
          <a:p>
            <a:pPr marL="628650" indent="-342900">
              <a:spcAft>
                <a:spcPts val="600"/>
              </a:spcAft>
              <a:buFont typeface="Arial" panose="020B0604020202020204" pitchFamily="34" charset="0"/>
              <a:buChar char="•"/>
            </a:pPr>
            <a:endParaRPr lang="en-US" sz="2400" dirty="0"/>
          </a:p>
          <a:p>
            <a:pPr marL="285750" indent="0">
              <a:spcAft>
                <a:spcPts val="600"/>
              </a:spcAft>
              <a:buNone/>
            </a:pPr>
            <a:endParaRPr lang="en-US" sz="2000" dirty="0"/>
          </a:p>
        </p:txBody>
      </p:sp>
      <p:sp>
        <p:nvSpPr>
          <p:cNvPr id="71" name="Rectangle 70">
            <a:extLst>
              <a:ext uri="{FF2B5EF4-FFF2-40B4-BE49-F238E27FC236}">
                <a16:creationId xmlns:a16="http://schemas.microsoft.com/office/drawing/2014/main" id="{1E3DEBF6-4B6B-FF99-14D5-4ECC86E3D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73" name="Rectangle 72">
            <a:extLst>
              <a:ext uri="{FF2B5EF4-FFF2-40B4-BE49-F238E27FC236}">
                <a16:creationId xmlns:a16="http://schemas.microsoft.com/office/drawing/2014/main" id="{E8691FF5-83CA-FA9D-9C56-EE75BC4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75" name="Rectangle 74">
            <a:extLst>
              <a:ext uri="{FF2B5EF4-FFF2-40B4-BE49-F238E27FC236}">
                <a16:creationId xmlns:a16="http://schemas.microsoft.com/office/drawing/2014/main" id="{6419EA88-0E9C-B59A-7AC3-ACDFEF564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77" name="Rectangle 76">
            <a:extLst>
              <a:ext uri="{FF2B5EF4-FFF2-40B4-BE49-F238E27FC236}">
                <a16:creationId xmlns:a16="http://schemas.microsoft.com/office/drawing/2014/main" id="{7DAEA634-825F-8834-844C-C85A22A25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390893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additive="base">
                                        <p:cTn id="7"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
                                            <p:txEl>
                                              <p:pRg st="1" end="1"/>
                                            </p:txEl>
                                          </p:spTgt>
                                        </p:tgtEl>
                                        <p:attrNameLst>
                                          <p:attrName>style.visibility</p:attrName>
                                        </p:attrNameLst>
                                      </p:cBhvr>
                                      <p:to>
                                        <p:strVal val="visible"/>
                                      </p:to>
                                    </p:set>
                                    <p:anim calcmode="lin" valueType="num">
                                      <p:cBhvr additive="base">
                                        <p:cTn id="13" dur="500" fill="hold"/>
                                        <p:tgtEl>
                                          <p:spTgt spid="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4">
                                            <p:txEl>
                                              <p:pRg st="2" end="2"/>
                                            </p:txEl>
                                          </p:spTgt>
                                        </p:tgtEl>
                                        <p:attrNameLst>
                                          <p:attrName>style.visibility</p:attrName>
                                        </p:attrNameLst>
                                      </p:cBhvr>
                                      <p:to>
                                        <p:strVal val="visible"/>
                                      </p:to>
                                    </p:set>
                                    <p:anim calcmode="lin" valueType="num">
                                      <p:cBhvr additive="base">
                                        <p:cTn id="19"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4">
                                            <p:txEl>
                                              <p:pRg st="3" end="3"/>
                                            </p:txEl>
                                          </p:spTgt>
                                        </p:tgtEl>
                                        <p:attrNameLst>
                                          <p:attrName>style.visibility</p:attrName>
                                        </p:attrNameLst>
                                      </p:cBhvr>
                                      <p:to>
                                        <p:strVal val="visible"/>
                                      </p:to>
                                    </p:set>
                                    <p:anim calcmode="lin" valueType="num">
                                      <p:cBhvr additive="base">
                                        <p:cTn id="25" dur="500" fill="hold"/>
                                        <p:tgtEl>
                                          <p:spTgt spid="6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5A7CF6-2B9C-266F-567C-2050966599C0}"/>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89B2EEA-1B1A-DB42-10FB-63820288C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A15A1C3B-2BF5-468C-2669-38D4E4B383C8}"/>
              </a:ext>
            </a:extLst>
          </p:cNvPr>
          <p:cNvSpPr>
            <a:spLocks noGrp="1"/>
          </p:cNvSpPr>
          <p:nvPr>
            <p:ph type="title"/>
          </p:nvPr>
        </p:nvSpPr>
        <p:spPr>
          <a:xfrm>
            <a:off x="681318" y="483028"/>
            <a:ext cx="10829364" cy="731520"/>
          </a:xfrm>
        </p:spPr>
        <p:txBody>
          <a:bodyPr vert="horz" lIns="91440" tIns="45720" rIns="91440" bIns="45720" rtlCol="0" anchor="b">
            <a:noAutofit/>
          </a:bodyPr>
          <a:lstStyle/>
          <a:p>
            <a:pPr lvl="0" algn="ctr">
              <a:spcBef>
                <a:spcPct val="0"/>
              </a:spcBef>
            </a:pPr>
            <a:r>
              <a:rPr lang="en-US" sz="3600" b="1" kern="1200" dirty="0">
                <a:solidFill>
                  <a:srgbClr val="002060"/>
                </a:solidFill>
              </a:rPr>
              <a:t>NYSAR is Lobbying to Get the Law Changed</a:t>
            </a:r>
          </a:p>
        </p:txBody>
      </p:sp>
      <p:sp>
        <p:nvSpPr>
          <p:cNvPr id="3" name="Content Placeholder 2">
            <a:extLst>
              <a:ext uri="{FF2B5EF4-FFF2-40B4-BE49-F238E27FC236}">
                <a16:creationId xmlns:a16="http://schemas.microsoft.com/office/drawing/2014/main" id="{E31C1F78-EE3F-D324-310D-604D29130920}"/>
              </a:ext>
            </a:extLst>
          </p:cNvPr>
          <p:cNvSpPr>
            <a:spLocks noGrp="1"/>
          </p:cNvSpPr>
          <p:nvPr>
            <p:ph type="body" idx="1"/>
          </p:nvPr>
        </p:nvSpPr>
        <p:spPr>
          <a:xfrm>
            <a:off x="681318" y="1677062"/>
            <a:ext cx="10829364" cy="4266539"/>
          </a:xfrm>
        </p:spPr>
        <p:txBody>
          <a:bodyPr vert="horz" lIns="91440" tIns="45720" rIns="91440" bIns="45720" rtlCol="0">
            <a:noAutofit/>
          </a:bodyPr>
          <a:lstStyle/>
          <a:p>
            <a:pPr>
              <a:buFont typeface="Arial" panose="020B0604020202020204" pitchFamily="34" charset="0"/>
              <a:buChar char="•"/>
            </a:pPr>
            <a:r>
              <a:rPr lang="en-US" sz="2200" dirty="0"/>
              <a:t>On January 12, the State Assembly unanimously passed NYSAR-supported legislation (A.1250/S.6853) that would amend current law and lift restrictions on legitimate telemarketing business services provided by licensed professionals. </a:t>
            </a:r>
          </a:p>
          <a:p>
            <a:pPr marL="101598" indent="0">
              <a:buNone/>
            </a:pPr>
            <a:endParaRPr lang="en-US" sz="2200" dirty="0"/>
          </a:p>
          <a:p>
            <a:pPr>
              <a:buFont typeface="Arial" panose="020B0604020202020204" pitchFamily="34" charset="0"/>
              <a:buChar char="•"/>
            </a:pPr>
            <a:r>
              <a:rPr lang="en-US" sz="2200" dirty="0"/>
              <a:t>The bill would stipulate the ability to provide telemarketing services during states of emergency when it is founded that such telemarketing services would not impair or mitigate a declared state of emergency. </a:t>
            </a:r>
          </a:p>
          <a:p>
            <a:pPr>
              <a:buFont typeface="Arial" panose="020B0604020202020204" pitchFamily="34" charset="0"/>
              <a:buChar char="•"/>
            </a:pPr>
            <a:endParaRPr lang="en-US" sz="2200" dirty="0"/>
          </a:p>
          <a:p>
            <a:pPr>
              <a:buFont typeface="Arial" panose="020B0604020202020204" pitchFamily="34" charset="0"/>
              <a:buChar char="•"/>
            </a:pPr>
            <a:r>
              <a:rPr lang="en-US" sz="2200" dirty="0"/>
              <a:t>NYSAR is urging the State Senate to prioritize this bill during the 2026 legislative session.</a:t>
            </a:r>
          </a:p>
          <a:p>
            <a:pPr>
              <a:buFont typeface="Arial" panose="020B0604020202020204" pitchFamily="34" charset="0"/>
              <a:buChar char="•"/>
            </a:pPr>
            <a:endParaRPr lang="en-US" sz="2200" dirty="0"/>
          </a:p>
          <a:p>
            <a:pPr>
              <a:buFont typeface="Arial" panose="020B0604020202020204" pitchFamily="34" charset="0"/>
              <a:buChar char="•"/>
            </a:pPr>
            <a:r>
              <a:rPr lang="en-US" sz="2200" dirty="0"/>
              <a:t>Members should support NYSAR Calls to Action!</a:t>
            </a:r>
          </a:p>
        </p:txBody>
      </p:sp>
      <p:sp>
        <p:nvSpPr>
          <p:cNvPr id="35" name="Rectangle 34">
            <a:extLst>
              <a:ext uri="{FF2B5EF4-FFF2-40B4-BE49-F238E27FC236}">
                <a16:creationId xmlns:a16="http://schemas.microsoft.com/office/drawing/2014/main" id="{7285EF53-5184-120E-88ED-6095AC808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7" name="Rectangle 36">
            <a:extLst>
              <a:ext uri="{FF2B5EF4-FFF2-40B4-BE49-F238E27FC236}">
                <a16:creationId xmlns:a16="http://schemas.microsoft.com/office/drawing/2014/main" id="{09EE7A94-4A8E-C532-401F-8C82AB19A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11970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checkerboard(across)">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1773A9-AFAA-5A62-BB18-11EA6BB70AC6}"/>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C2F2703-1680-A97F-CA15-037894F5C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7AF50FC4-6414-41C8-F299-015F5C478B9F}"/>
              </a:ext>
            </a:extLst>
          </p:cNvPr>
          <p:cNvSpPr>
            <a:spLocks noGrp="1"/>
          </p:cNvSpPr>
          <p:nvPr>
            <p:ph type="title"/>
          </p:nvPr>
        </p:nvSpPr>
        <p:spPr>
          <a:xfrm>
            <a:off x="681318" y="483027"/>
            <a:ext cx="10829364" cy="1463040"/>
          </a:xfrm>
        </p:spPr>
        <p:txBody>
          <a:bodyPr vert="horz" lIns="91440" tIns="45720" rIns="91440" bIns="45720" rtlCol="0" anchor="b">
            <a:noAutofit/>
          </a:bodyPr>
          <a:lstStyle/>
          <a:p>
            <a:pPr lvl="0" algn="ctr">
              <a:spcBef>
                <a:spcPct val="0"/>
              </a:spcBef>
            </a:pPr>
            <a:r>
              <a:rPr lang="en-US" sz="3600" b="1" kern="1200" dirty="0">
                <a:solidFill>
                  <a:srgbClr val="002060"/>
                </a:solidFill>
              </a:rPr>
              <a:t>Once Cold Calling Is </a:t>
            </a:r>
            <a:r>
              <a:rPr lang="en-US" sz="3600" dirty="0">
                <a:solidFill>
                  <a:srgbClr val="002060"/>
                </a:solidFill>
              </a:rPr>
              <a:t>Permitted, </a:t>
            </a:r>
            <a:br>
              <a:rPr lang="en-US" sz="3600" dirty="0">
                <a:solidFill>
                  <a:srgbClr val="002060"/>
                </a:solidFill>
              </a:rPr>
            </a:br>
            <a:r>
              <a:rPr lang="en-US" sz="3600" dirty="0">
                <a:solidFill>
                  <a:srgbClr val="002060"/>
                </a:solidFill>
              </a:rPr>
              <a:t>Brokerages Must Comply With Other NYS Laws </a:t>
            </a:r>
            <a:br>
              <a:rPr lang="en-US" sz="3600" b="1" kern="1200" dirty="0">
                <a:solidFill>
                  <a:srgbClr val="002060"/>
                </a:solidFill>
              </a:rPr>
            </a:br>
            <a:endParaRPr lang="en-US" sz="3600" b="1" kern="1200" dirty="0">
              <a:solidFill>
                <a:srgbClr val="002060"/>
              </a:solidFill>
            </a:endParaRPr>
          </a:p>
        </p:txBody>
      </p:sp>
      <p:sp>
        <p:nvSpPr>
          <p:cNvPr id="3" name="Content Placeholder 2">
            <a:extLst>
              <a:ext uri="{FF2B5EF4-FFF2-40B4-BE49-F238E27FC236}">
                <a16:creationId xmlns:a16="http://schemas.microsoft.com/office/drawing/2014/main" id="{2780D05C-3B94-4A91-171B-73B90B48F87F}"/>
              </a:ext>
            </a:extLst>
          </p:cNvPr>
          <p:cNvSpPr>
            <a:spLocks noGrp="1"/>
          </p:cNvSpPr>
          <p:nvPr>
            <p:ph type="body" idx="1"/>
          </p:nvPr>
        </p:nvSpPr>
        <p:spPr>
          <a:xfrm>
            <a:off x="681318" y="1677062"/>
            <a:ext cx="10829364" cy="4266539"/>
          </a:xfrm>
        </p:spPr>
        <p:txBody>
          <a:bodyPr vert="horz" lIns="91440" tIns="45720" rIns="91440" bIns="45720" rtlCol="0">
            <a:noAutofit/>
          </a:bodyPr>
          <a:lstStyle/>
          <a:p>
            <a:pPr>
              <a:buFont typeface="Arial" panose="020B0604020202020204" pitchFamily="34" charset="0"/>
              <a:buChar char="•"/>
            </a:pPr>
            <a:r>
              <a:rPr lang="en-US" sz="2200" dirty="0"/>
              <a:t>On January 1, 2025, New York State enacted the so-called Seinfeld law</a:t>
            </a:r>
          </a:p>
          <a:p>
            <a:pPr>
              <a:buFont typeface="Arial" panose="020B0604020202020204" pitchFamily="34" charset="0"/>
              <a:buChar char="•"/>
            </a:pPr>
            <a:endParaRPr lang="en-US" sz="2200" dirty="0"/>
          </a:p>
          <a:p>
            <a:pPr>
              <a:buFont typeface="Arial" panose="020B0604020202020204" pitchFamily="34" charset="0"/>
              <a:buChar char="•"/>
            </a:pPr>
            <a:r>
              <a:rPr lang="en-US" sz="2200" dirty="0"/>
              <a:t>The law requires telemarketers to do the following within the first 30 seconds of an unsolicited sales call: </a:t>
            </a:r>
          </a:p>
          <a:p>
            <a:pPr>
              <a:buFont typeface="Arial" panose="020B0604020202020204" pitchFamily="34" charset="0"/>
              <a:buChar char="•"/>
            </a:pPr>
            <a:endParaRPr lang="en-US" sz="2200" dirty="0"/>
          </a:p>
          <a:p>
            <a:pPr lvl="1">
              <a:buFont typeface="Courier New" panose="02070309020205020404" pitchFamily="49" charset="0"/>
              <a:buChar char="o"/>
            </a:pPr>
            <a:r>
              <a:rPr lang="en-US" sz="2200" dirty="0"/>
              <a:t>State the caller's name.</a:t>
            </a:r>
          </a:p>
          <a:p>
            <a:pPr lvl="1">
              <a:buFont typeface="Courier New" panose="02070309020205020404" pitchFamily="49" charset="0"/>
              <a:buChar char="o"/>
            </a:pPr>
            <a:r>
              <a:rPr lang="en-US" sz="2200" dirty="0"/>
              <a:t>Identify the company they represent.</a:t>
            </a:r>
          </a:p>
          <a:p>
            <a:pPr lvl="1">
              <a:buFont typeface="Courier New" panose="02070309020205020404" pitchFamily="49" charset="0"/>
              <a:buChar char="o"/>
            </a:pPr>
            <a:r>
              <a:rPr lang="en-US" sz="2200" dirty="0"/>
              <a:t>Disclose the purpose of the call.</a:t>
            </a:r>
          </a:p>
          <a:p>
            <a:pPr lvl="1">
              <a:buFont typeface="Courier New" panose="02070309020205020404" pitchFamily="49" charset="0"/>
              <a:buChar char="o"/>
            </a:pPr>
            <a:r>
              <a:rPr lang="en-US" sz="2200" dirty="0"/>
              <a:t>Reveal if the call is being recorded.</a:t>
            </a:r>
          </a:p>
          <a:p>
            <a:pPr lvl="1">
              <a:buFont typeface="Courier New" panose="02070309020205020404" pitchFamily="49" charset="0"/>
              <a:buChar char="o"/>
            </a:pPr>
            <a:r>
              <a:rPr lang="en-US" sz="2200" dirty="0"/>
              <a:t>Offer the call recipient the option to be added to the company's internal "do not call" list. </a:t>
            </a:r>
          </a:p>
        </p:txBody>
      </p:sp>
      <p:sp>
        <p:nvSpPr>
          <p:cNvPr id="35" name="Rectangle 34">
            <a:extLst>
              <a:ext uri="{FF2B5EF4-FFF2-40B4-BE49-F238E27FC236}">
                <a16:creationId xmlns:a16="http://schemas.microsoft.com/office/drawing/2014/main" id="{BA8F0229-21A0-A622-C8B4-16259144B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37" name="Rectangle 36">
            <a:extLst>
              <a:ext uri="{FF2B5EF4-FFF2-40B4-BE49-F238E27FC236}">
                <a16:creationId xmlns:a16="http://schemas.microsoft.com/office/drawing/2014/main" id="{F796D8AE-C1C8-59D9-B43A-6F8061AD0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51091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675CDE-827D-9161-2417-9B06C9E7C75C}"/>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3A08219-9E88-7DC4-9D33-9D528595C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pic>
        <p:nvPicPr>
          <p:cNvPr id="4" name="Picture 3" descr="Different colored question marks">
            <a:extLst>
              <a:ext uri="{FF2B5EF4-FFF2-40B4-BE49-F238E27FC236}">
                <a16:creationId xmlns:a16="http://schemas.microsoft.com/office/drawing/2014/main" id="{4E26E973-1E74-ED5B-1746-8B7DA8F9E8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44" name="Rectangle 43">
            <a:extLst>
              <a:ext uri="{FF2B5EF4-FFF2-40B4-BE49-F238E27FC236}">
                <a16:creationId xmlns:a16="http://schemas.microsoft.com/office/drawing/2014/main" id="{956A8A76-0F2B-600D-7316-65FAC216A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1A95E79E-F750-D67A-F0EC-045814466E5E}"/>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pPr>
              <a:spcBef>
                <a:spcPct val="0"/>
              </a:spcBef>
            </a:pPr>
            <a:r>
              <a:rPr lang="en-US" sz="4800" b="1" dirty="0"/>
              <a:t>Some Recent Questions to the Legal Support Center</a:t>
            </a:r>
          </a:p>
        </p:txBody>
      </p:sp>
      <p:sp>
        <p:nvSpPr>
          <p:cNvPr id="46" name="Rectangle 45">
            <a:extLst>
              <a:ext uri="{FF2B5EF4-FFF2-40B4-BE49-F238E27FC236}">
                <a16:creationId xmlns:a16="http://schemas.microsoft.com/office/drawing/2014/main" id="{2714F1DF-E28A-DE06-272F-E30D052C4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prstClr val="white"/>
              </a:solidFill>
              <a:latin typeface="Trebuchet MS" panose="020B0703020202090204" pitchFamily="34" charset="0"/>
            </a:endParaRPr>
          </a:p>
        </p:txBody>
      </p:sp>
      <p:sp>
        <p:nvSpPr>
          <p:cNvPr id="48" name="Rectangle 47">
            <a:extLst>
              <a:ext uri="{FF2B5EF4-FFF2-40B4-BE49-F238E27FC236}">
                <a16:creationId xmlns:a16="http://schemas.microsoft.com/office/drawing/2014/main" id="{F9DD1B3D-75D6-5CF1-37F6-BB787035F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2233016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A7042A-5751-C73E-A982-D19398A6E7D4}"/>
            </a:ext>
          </a:extLst>
        </p:cNvPr>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6334AA21-93C4-393E-DC93-414A9BD63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useBgFill="1">
        <p:nvSpPr>
          <p:cNvPr id="109" name="Rectangle 108">
            <a:extLst>
              <a:ext uri="{FF2B5EF4-FFF2-40B4-BE49-F238E27FC236}">
                <a16:creationId xmlns:a16="http://schemas.microsoft.com/office/drawing/2014/main" id="{DCE25FA1-38EA-97F2-C355-97B871168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1" name="Rectangle 110">
            <a:extLst>
              <a:ext uri="{FF2B5EF4-FFF2-40B4-BE49-F238E27FC236}">
                <a16:creationId xmlns:a16="http://schemas.microsoft.com/office/drawing/2014/main" id="{DD30634E-4C8E-F55C-5852-425FFCC82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3" name="Rectangle 112">
            <a:extLst>
              <a:ext uri="{FF2B5EF4-FFF2-40B4-BE49-F238E27FC236}">
                <a16:creationId xmlns:a16="http://schemas.microsoft.com/office/drawing/2014/main" id="{BEC15080-1E27-44D2-01E8-A76CA02F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5" name="Rectangle 114">
            <a:extLst>
              <a:ext uri="{FF2B5EF4-FFF2-40B4-BE49-F238E27FC236}">
                <a16:creationId xmlns:a16="http://schemas.microsoft.com/office/drawing/2014/main" id="{C2A7AA19-BCB9-EB08-5282-653BA69F4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7" name="Freeform: Shape 116">
            <a:extLst>
              <a:ext uri="{FF2B5EF4-FFF2-40B4-BE49-F238E27FC236}">
                <a16:creationId xmlns:a16="http://schemas.microsoft.com/office/drawing/2014/main" id="{7DE8C831-ADB7-0B73-1246-5ED147023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119" name="Rectangle 118">
            <a:extLst>
              <a:ext uri="{FF2B5EF4-FFF2-40B4-BE49-F238E27FC236}">
                <a16:creationId xmlns:a16="http://schemas.microsoft.com/office/drawing/2014/main" id="{EC160B5E-339A-F4FB-8097-7B5B7ABCF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799CA76E-37BD-F3D5-E1EA-1AC47A22432E}"/>
              </a:ext>
            </a:extLst>
          </p:cNvPr>
          <p:cNvSpPr>
            <a:spLocks noGrp="1"/>
          </p:cNvSpPr>
          <p:nvPr>
            <p:ph type="title"/>
          </p:nvPr>
        </p:nvSpPr>
        <p:spPr>
          <a:xfrm>
            <a:off x="418225" y="1365448"/>
            <a:ext cx="3201366" cy="3387497"/>
          </a:xfrm>
        </p:spPr>
        <p:txBody>
          <a:bodyPr vert="horz" lIns="91440" tIns="45720" rIns="91440" bIns="45720" rtlCol="0" anchor="b">
            <a:normAutofit fontScale="90000"/>
          </a:bodyPr>
          <a:lstStyle/>
          <a:p>
            <a:pPr>
              <a:spcBef>
                <a:spcPct val="0"/>
              </a:spcBef>
            </a:pPr>
            <a:r>
              <a:rPr lang="en-US" sz="4000" kern="1200" dirty="0">
                <a:solidFill>
                  <a:srgbClr val="FFFFFF"/>
                </a:solidFill>
              </a:rPr>
              <a:t>Can a Listing Agent Require Buyers to Use a Particular Lender?</a:t>
            </a:r>
          </a:p>
        </p:txBody>
      </p:sp>
      <p:sp>
        <p:nvSpPr>
          <p:cNvPr id="69" name="Content Placeholder 2">
            <a:extLst>
              <a:ext uri="{FF2B5EF4-FFF2-40B4-BE49-F238E27FC236}">
                <a16:creationId xmlns:a16="http://schemas.microsoft.com/office/drawing/2014/main" id="{BE104DAA-79B1-6B3B-B8B4-928F8F4727F3}"/>
              </a:ext>
            </a:extLst>
          </p:cNvPr>
          <p:cNvSpPr>
            <a:spLocks noGrp="1"/>
          </p:cNvSpPr>
          <p:nvPr>
            <p:ph type="body" idx="1"/>
          </p:nvPr>
        </p:nvSpPr>
        <p:spPr>
          <a:xfrm>
            <a:off x="4810259" y="649480"/>
            <a:ext cx="6555347" cy="5546047"/>
          </a:xfrm>
        </p:spPr>
        <p:txBody>
          <a:bodyPr vert="horz" lIns="91440" tIns="45720" rIns="91440" bIns="45720" rtlCol="0" anchor="ctr">
            <a:normAutofit lnSpcReduction="10000"/>
          </a:bodyPr>
          <a:lstStyle/>
          <a:p>
            <a:pPr marL="457200" indent="-228600">
              <a:spcAft>
                <a:spcPts val="600"/>
              </a:spcAft>
              <a:buFont typeface="Arial" panose="020B0604020202020204" pitchFamily="34" charset="0"/>
              <a:buChar char="•"/>
            </a:pPr>
            <a:r>
              <a:rPr lang="en-US" sz="2000" dirty="0"/>
              <a:t>Seller‑directed lender preferences are generally permitted in New York if they truly originate with the seller and are applied uniformly and lawfully to all buyers.</a:t>
            </a:r>
          </a:p>
          <a:p>
            <a:pPr marL="457200" indent="-228600">
              <a:spcAft>
                <a:spcPts val="600"/>
              </a:spcAft>
              <a:buFont typeface="Arial" panose="020B0604020202020204" pitchFamily="34" charset="0"/>
              <a:buChar char="•"/>
            </a:pPr>
            <a:r>
              <a:rPr lang="en-US" sz="2000" dirty="0"/>
              <a:t>Sellers may weigh financing strength, including lender choice, when deciding which offer to accept—but the decision must remain non‑discriminatory.</a:t>
            </a:r>
          </a:p>
          <a:p>
            <a:pPr marL="457200" indent="-228600">
              <a:spcAft>
                <a:spcPts val="600"/>
              </a:spcAft>
              <a:buFont typeface="Arial" panose="020B0604020202020204" pitchFamily="34" charset="0"/>
              <a:buChar char="•"/>
            </a:pPr>
            <a:r>
              <a:rPr lang="en-US" sz="2000" b="1" dirty="0">
                <a:solidFill>
                  <a:schemeClr val="accent2"/>
                </a:solidFill>
              </a:rPr>
              <a:t>Listing agents must never impose or suggest lender requirements themselves; doing so raises issues under New York license law and the REALTOR® Code of Ethics.</a:t>
            </a:r>
          </a:p>
          <a:p>
            <a:pPr marL="457200" indent="-228600">
              <a:spcAft>
                <a:spcPts val="600"/>
              </a:spcAft>
              <a:buFont typeface="Arial" panose="020B0604020202020204" pitchFamily="34" charset="0"/>
              <a:buChar char="•"/>
            </a:pPr>
            <a:r>
              <a:rPr lang="en-US" sz="2000" dirty="0"/>
              <a:t>All offers must be presented, even if they do not meet a seller’s stated lender preference.</a:t>
            </a:r>
          </a:p>
          <a:p>
            <a:pPr marL="457200" indent="-228600">
              <a:spcAft>
                <a:spcPts val="600"/>
              </a:spcAft>
              <a:buFont typeface="Arial" panose="020B0604020202020204" pitchFamily="34" charset="0"/>
              <a:buChar char="•"/>
            </a:pPr>
            <a:r>
              <a:rPr lang="en-US" sz="2000" dirty="0"/>
              <a:t>Listing broker should never be screening or withholding offers.</a:t>
            </a:r>
          </a:p>
          <a:p>
            <a:pPr marL="457200" indent="-228600">
              <a:spcAft>
                <a:spcPts val="600"/>
              </a:spcAft>
              <a:buFont typeface="Arial" panose="020B0604020202020204" pitchFamily="34" charset="0"/>
              <a:buChar char="•"/>
            </a:pPr>
            <a:r>
              <a:rPr lang="en-US" sz="2000" dirty="0"/>
              <a:t>The key distinction: sellers choose among offers; listing agents present all offers and advise—they do not act as gatekeepers.</a:t>
            </a:r>
            <a:endParaRPr lang="en-US" sz="2000" i="1" dirty="0"/>
          </a:p>
        </p:txBody>
      </p:sp>
    </p:spTree>
    <p:extLst>
      <p:ext uri="{BB962C8B-B14F-4D97-AF65-F5344CB8AC3E}">
        <p14:creationId xmlns:p14="http://schemas.microsoft.com/office/powerpoint/2010/main" val="94896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E77F7C-8FFC-3371-C8E1-355BDD20CD5E}"/>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4" name="Rectangle 2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latin typeface="Trebuchet MS" panose="020B0703020202090204" pitchFamily="34" charset="0"/>
            </a:endParaRPr>
          </a:p>
        </p:txBody>
      </p:sp>
      <p:sp>
        <p:nvSpPr>
          <p:cNvPr id="2" name="Title 1">
            <a:extLst>
              <a:ext uri="{FF2B5EF4-FFF2-40B4-BE49-F238E27FC236}">
                <a16:creationId xmlns:a16="http://schemas.microsoft.com/office/drawing/2014/main" id="{08A1E2BB-82CC-340D-C1AF-38968E01B9E2}"/>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spcBef>
                <a:spcPct val="0"/>
              </a:spcBef>
            </a:pPr>
            <a:r>
              <a:rPr lang="en-US" sz="3400" kern="1200" dirty="0">
                <a:solidFill>
                  <a:srgbClr val="FFFFFF"/>
                </a:solidFill>
              </a:rPr>
              <a:t>How Can I Advertise My Role as a Buyer’s Agent?</a:t>
            </a:r>
          </a:p>
        </p:txBody>
      </p:sp>
      <p:sp>
        <p:nvSpPr>
          <p:cNvPr id="3" name="Content Placeholder 2">
            <a:extLst>
              <a:ext uri="{FF2B5EF4-FFF2-40B4-BE49-F238E27FC236}">
                <a16:creationId xmlns:a16="http://schemas.microsoft.com/office/drawing/2014/main" id="{3D24C5A2-413C-277B-FC55-D40E218C6947}"/>
              </a:ext>
            </a:extLst>
          </p:cNvPr>
          <p:cNvSpPr>
            <a:spLocks noGrp="1"/>
          </p:cNvSpPr>
          <p:nvPr>
            <p:ph type="body" idx="1"/>
          </p:nvPr>
        </p:nvSpPr>
        <p:spPr>
          <a:xfrm>
            <a:off x="1371599" y="2318197"/>
            <a:ext cx="9724031" cy="3683358"/>
          </a:xfrm>
        </p:spPr>
        <p:txBody>
          <a:bodyPr vert="horz" lIns="91440" tIns="45720" rIns="91440" bIns="45720" rtlCol="0" anchor="ctr">
            <a:noAutofit/>
          </a:bodyPr>
          <a:lstStyle/>
          <a:p>
            <a:pPr marL="342900" indent="-228600">
              <a:spcBef>
                <a:spcPts val="600"/>
              </a:spcBef>
              <a:spcAft>
                <a:spcPts val="600"/>
              </a:spcAft>
              <a:buFont typeface="Arial" panose="020B0604020202020204" pitchFamily="34" charset="0"/>
              <a:buChar char="•"/>
            </a:pPr>
            <a:r>
              <a:rPr lang="en-US" sz="2000" b="1" dirty="0"/>
              <a:t>Transparency: </a:t>
            </a:r>
            <a:r>
              <a:rPr lang="en-US" sz="2000" dirty="0"/>
              <a:t>New York law and REALTOR® Article 12 require advertising to be truthful, accurate, and clear about whom you represented in the transaction.</a:t>
            </a:r>
          </a:p>
          <a:p>
            <a:pPr marL="342900" indent="-228600">
              <a:spcBef>
                <a:spcPts val="600"/>
              </a:spcBef>
              <a:spcAft>
                <a:spcPts val="600"/>
              </a:spcAft>
              <a:buFont typeface="Arial" panose="020B0604020202020204" pitchFamily="34" charset="0"/>
              <a:buChar char="•"/>
            </a:pPr>
            <a:r>
              <a:rPr lang="en-US" sz="2000" b="1" dirty="0"/>
              <a:t>State your role explicitly: </a:t>
            </a:r>
            <a:r>
              <a:rPr lang="en-US" sz="2000" dirty="0"/>
              <a:t>(e.g., “Represented the buyer,” “Buyer’s agent”); avoid standalone phrases like “Just Sold” that could imply listing‑side representation.</a:t>
            </a:r>
          </a:p>
          <a:p>
            <a:pPr marL="342900" indent="-228600">
              <a:spcBef>
                <a:spcPts val="600"/>
              </a:spcBef>
              <a:spcAft>
                <a:spcPts val="600"/>
              </a:spcAft>
              <a:buFont typeface="Arial" panose="020B0604020202020204" pitchFamily="34" charset="0"/>
              <a:buChar char="•"/>
            </a:pPr>
            <a:r>
              <a:rPr lang="en-US" sz="2000" b="1" dirty="0">
                <a:solidFill>
                  <a:schemeClr val="accent2"/>
                </a:solidFill>
              </a:rPr>
              <a:t>Do not imply listing authority or services you did not provide</a:t>
            </a:r>
            <a:r>
              <a:rPr lang="en-US" sz="2000" dirty="0">
                <a:solidFill>
                  <a:schemeClr val="accent2"/>
                </a:solidFill>
              </a:rPr>
              <a:t>: Ads suggesting listing‑side involvement when you represented only the buyer may be misleading and subject to discipline.</a:t>
            </a:r>
          </a:p>
          <a:p>
            <a:pPr marL="342900" indent="-228600">
              <a:spcBef>
                <a:spcPts val="600"/>
              </a:spcBef>
              <a:spcAft>
                <a:spcPts val="600"/>
              </a:spcAft>
              <a:buFont typeface="Arial" panose="020B0604020202020204" pitchFamily="34" charset="0"/>
              <a:buChar char="•"/>
            </a:pPr>
            <a:r>
              <a:rPr lang="en-US" sz="2000" b="1" dirty="0"/>
              <a:t>Always present a “true picture” in advertising: </a:t>
            </a:r>
            <a:r>
              <a:rPr lang="en-US" sz="2000" dirty="0"/>
              <a:t>No exaggeration, misrepresentation, or use of others’ content in a way that creates a false impression of your role.</a:t>
            </a:r>
          </a:p>
          <a:p>
            <a:pPr marL="342900" indent="-228600">
              <a:spcBef>
                <a:spcPts val="600"/>
              </a:spcBef>
              <a:spcAft>
                <a:spcPts val="600"/>
              </a:spcAft>
              <a:buFont typeface="Arial" panose="020B0604020202020204" pitchFamily="34" charset="0"/>
              <a:buChar char="•"/>
            </a:pPr>
            <a:r>
              <a:rPr lang="en-US" sz="2000" b="1" dirty="0"/>
              <a:t>MLS photo caution: </a:t>
            </a:r>
            <a:r>
              <a:rPr lang="en-US" sz="2000" dirty="0"/>
              <a:t>Buyer’s agents may not use MLS or listing photos without written permission from the listing broker; unauthorized use can trigger MLS, copyright, and disciplinary issues.</a:t>
            </a:r>
          </a:p>
        </p:txBody>
      </p:sp>
    </p:spTree>
    <p:extLst>
      <p:ext uri="{BB962C8B-B14F-4D97-AF65-F5344CB8AC3E}">
        <p14:creationId xmlns:p14="http://schemas.microsoft.com/office/powerpoint/2010/main" val="232156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2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37970</TotalTime>
  <Words>5315</Words>
  <Application>Microsoft Macintosh PowerPoint</Application>
  <PresentationFormat>Widescreen</PresentationFormat>
  <Paragraphs>397</Paragraphs>
  <Slides>62</Slides>
  <Notes>47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62</vt:i4>
      </vt:variant>
    </vt:vector>
  </HeadingPairs>
  <TitlesOfParts>
    <vt:vector size="75" baseType="lpstr">
      <vt:lpstr>Aptos</vt:lpstr>
      <vt:lpstr>Arial</vt:lpstr>
      <vt:lpstr>Calibri</vt:lpstr>
      <vt:lpstr>Courier New</vt:lpstr>
      <vt:lpstr>Google Sans</vt:lpstr>
      <vt:lpstr>Helvetica Neue</vt:lpstr>
      <vt:lpstr>Mulish</vt:lpstr>
      <vt:lpstr>Open Sans</vt:lpstr>
      <vt:lpstr>Trebuchet MS</vt:lpstr>
      <vt:lpstr>Office 2013 - 2022 Theme</vt:lpstr>
      <vt:lpstr>Office Theme</vt:lpstr>
      <vt:lpstr>1_Office 2013 - 2022 Theme</vt:lpstr>
      <vt:lpstr>2_Office 2013 - 2022 Theme</vt:lpstr>
      <vt:lpstr>April 2026 LIBOR Legal Update  </vt:lpstr>
      <vt:lpstr>LIBOR Is Your Reliable Source for Staying Updated on Legal Changes &amp; Risks</vt:lpstr>
      <vt:lpstr>Resources &amp; Education LIBOR’s Website </vt:lpstr>
      <vt:lpstr>LIBOR 2026 Education Conference</vt:lpstr>
      <vt:lpstr> LIRealtor.com</vt:lpstr>
      <vt:lpstr>LIBOR Legal Support Center </vt:lpstr>
      <vt:lpstr>Some Recent Questions to the Legal Support Center</vt:lpstr>
      <vt:lpstr>Can a Listing Agent Require Buyers to Use a Particular Lender?</vt:lpstr>
      <vt:lpstr>How Can I Advertise My Role as a Buyer’s Agent?</vt:lpstr>
      <vt:lpstr>How Do I Properly Advertise Myself as a “Licensed REALTOR®”?</vt:lpstr>
      <vt:lpstr>What Should I Do if I Learn My Agent Stole Funds?</vt:lpstr>
      <vt:lpstr>Can a Landlord’s Agent on a NYC Rental Split Commission Paid to Tenant’s Agent?</vt:lpstr>
      <vt:lpstr>Do Commercial Listings Require the Same Disclosure Forms?</vt:lpstr>
      <vt:lpstr>MLS Rule Changes and Ethical Obligations When Presenting Offers</vt:lpstr>
      <vt:lpstr>Recent MLS Rule Change</vt:lpstr>
      <vt:lpstr>What Has NOT Changed</vt:lpstr>
      <vt:lpstr>NYSAR Affirmation Request: Presentation of Purchase Offer Pursuant to Standard of Practice 1-7</vt:lpstr>
      <vt:lpstr>Complaint Resolution Process</vt:lpstr>
      <vt:lpstr>Where to Learn More</vt:lpstr>
      <vt:lpstr>LIBOR’s Ombudsman Program</vt:lpstr>
      <vt:lpstr>Disputes Can Be Costly</vt:lpstr>
      <vt:lpstr>Consider Using LIBOR’s Free Ombudsman Program to Resolve Disputes</vt:lpstr>
      <vt:lpstr>The Ombudsman Process</vt:lpstr>
      <vt:lpstr>The Ombudsman Is Not a Judge</vt:lpstr>
      <vt:lpstr>The Process Has Little Downside</vt:lpstr>
      <vt:lpstr>How To Seek Ombudsman Assistance</vt:lpstr>
      <vt:lpstr>Proper Use of  “Coming Soon” Listings</vt:lpstr>
      <vt:lpstr>What Is a 'Coming Soon' Listing?</vt:lpstr>
      <vt:lpstr>New York Legal Standards</vt:lpstr>
      <vt:lpstr>Broker Fiduciary Duties</vt:lpstr>
      <vt:lpstr>When  “Coming Soon” is Appropriate</vt:lpstr>
      <vt:lpstr>Seller Informed Consent</vt:lpstr>
      <vt:lpstr>Improper Use Examples</vt:lpstr>
      <vt:lpstr>OneKey® MLS Rules</vt:lpstr>
      <vt:lpstr>Key Restrictions</vt:lpstr>
      <vt:lpstr>Permitted Advertising of “Coming Soon”</vt:lpstr>
      <vt:lpstr>Bottom Line</vt:lpstr>
      <vt:lpstr>NAR Buyer Side Class Action Settlement</vt:lpstr>
      <vt:lpstr>Tuccori Settlement – Overview</vt:lpstr>
      <vt:lpstr>Purpose and Strategic Context</vt:lpstr>
      <vt:lpstr>Scope and Practical Impact of Settlement</vt:lpstr>
      <vt:lpstr>Sitzer Burnett Settlement Reminder MLS &amp; Compensation Practice Changes</vt:lpstr>
      <vt:lpstr>Sitzer Burnett Settlement Reminder Buyer Representation &amp; Transparency Requirements</vt:lpstr>
      <vt:lpstr>Do NOT Try Any of These NAR Settlement “Workarounds”</vt:lpstr>
      <vt:lpstr>Lawful Source of Income Discrimination Update</vt:lpstr>
      <vt:lpstr>What Is Lawful Source of Income (SOI)</vt:lpstr>
      <vt:lpstr>Lawful Source of Income Includes:</vt:lpstr>
      <vt:lpstr>Recent Third Department Court Ruling</vt:lpstr>
      <vt:lpstr>For Now, the Ruling Does Not Change Anything!</vt:lpstr>
      <vt:lpstr>So You Must Continue to Follow ALL Lawful Source of Income Laws</vt:lpstr>
      <vt:lpstr>Undercover Testing Continues to Result in Violations </vt:lpstr>
      <vt:lpstr>Recent December 2025  NYS DHR Case </vt:lpstr>
      <vt:lpstr>What Can SOI Discrimination Look Like?</vt:lpstr>
      <vt:lpstr>Have Procedures in Place to Prevent Lawful Source of Income Discrimination</vt:lpstr>
      <vt:lpstr>What Should I Do if an Owner Refuses to Accept Housing Vouchers or Subsidies?</vt:lpstr>
      <vt:lpstr>Can a Landlord Require a Credit Check or a Certain Credit Score for Voucher Holders?</vt:lpstr>
      <vt:lpstr>Cold Calling Is Still Prohibited </vt:lpstr>
      <vt:lpstr>Cold Calling Is Still Not Allowed in New York</vt:lpstr>
      <vt:lpstr>What Constitutes an Established Business Relationship?</vt:lpstr>
      <vt:lpstr>Department of State Can Enforce Cold Call Laws Based on Complaints</vt:lpstr>
      <vt:lpstr>NYSAR is Lobbying to Get the Law Changed</vt:lpstr>
      <vt:lpstr>Once Cold Calling Is Permitted,  Brokerages Must Comply With Other NYS Laws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Doreen Spagnuolo</dc:creator>
  <cp:lastModifiedBy>Patrick Fife</cp:lastModifiedBy>
  <cp:revision>50</cp:revision>
  <cp:lastPrinted>2026-03-04T21:15:26Z</cp:lastPrinted>
  <dcterms:created xsi:type="dcterms:W3CDTF">2024-11-13T16:27:08Z</dcterms:created>
  <dcterms:modified xsi:type="dcterms:W3CDTF">2026-04-28T19:14:32Z</dcterms:modified>
</cp:coreProperties>
</file>