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 id="2147483697" r:id="rId2"/>
  </p:sldMasterIdLst>
  <p:notesMasterIdLst>
    <p:notesMasterId r:id="rId51"/>
  </p:notesMasterIdLst>
  <p:sldIdLst>
    <p:sldId id="702" r:id="rId3"/>
    <p:sldId id="597" r:id="rId4"/>
    <p:sldId id="557" r:id="rId5"/>
    <p:sldId id="773" r:id="rId6"/>
    <p:sldId id="808" r:id="rId7"/>
    <p:sldId id="888" r:id="rId8"/>
    <p:sldId id="866" r:id="rId9"/>
    <p:sldId id="896" r:id="rId10"/>
    <p:sldId id="378" r:id="rId11"/>
    <p:sldId id="897" r:id="rId12"/>
    <p:sldId id="779" r:id="rId13"/>
    <p:sldId id="898" r:id="rId14"/>
    <p:sldId id="900" r:id="rId15"/>
    <p:sldId id="819" r:id="rId16"/>
    <p:sldId id="820" r:id="rId17"/>
    <p:sldId id="847" r:id="rId18"/>
    <p:sldId id="813" r:id="rId19"/>
    <p:sldId id="258" r:id="rId20"/>
    <p:sldId id="260" r:id="rId21"/>
    <p:sldId id="848" r:id="rId22"/>
    <p:sldId id="264" r:id="rId23"/>
    <p:sldId id="262" r:id="rId24"/>
    <p:sldId id="815" r:id="rId25"/>
    <p:sldId id="817" r:id="rId26"/>
    <p:sldId id="818" r:id="rId27"/>
    <p:sldId id="770" r:id="rId28"/>
    <p:sldId id="731" r:id="rId29"/>
    <p:sldId id="732" r:id="rId30"/>
    <p:sldId id="795" r:id="rId31"/>
    <p:sldId id="743" r:id="rId32"/>
    <p:sldId id="901" r:id="rId33"/>
    <p:sldId id="854" r:id="rId34"/>
    <p:sldId id="855" r:id="rId35"/>
    <p:sldId id="375" r:id="rId36"/>
    <p:sldId id="396" r:id="rId37"/>
    <p:sldId id="534" r:id="rId38"/>
    <p:sldId id="738" r:id="rId39"/>
    <p:sldId id="545" r:id="rId40"/>
    <p:sldId id="774" r:id="rId41"/>
    <p:sldId id="646" r:id="rId42"/>
    <p:sldId id="579" r:id="rId43"/>
    <p:sldId id="580" r:id="rId44"/>
    <p:sldId id="582" r:id="rId45"/>
    <p:sldId id="745" r:id="rId46"/>
    <p:sldId id="728" r:id="rId47"/>
    <p:sldId id="699" r:id="rId48"/>
    <p:sldId id="780" r:id="rId49"/>
    <p:sldId id="902" r:id="rId5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531"/>
    <p:restoredTop sz="92068"/>
  </p:normalViewPr>
  <p:slideViewPr>
    <p:cSldViewPr snapToGrid="0">
      <p:cViewPr varScale="1">
        <p:scale>
          <a:sx n="81" d="100"/>
          <a:sy n="81" d="100"/>
        </p:scale>
        <p:origin x="192" y="8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diagrams/_rels/data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_rels/data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ata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svg"/><Relationship Id="rId1" Type="http://schemas.openxmlformats.org/officeDocument/2006/relationships/image" Target="../media/image15.png"/><Relationship Id="rId4" Type="http://schemas.openxmlformats.org/officeDocument/2006/relationships/image" Target="../media/image20.svg"/></Relationships>
</file>

<file path=ppt/diagrams/_rels/data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4" Type="http://schemas.openxmlformats.org/officeDocument/2006/relationships/image" Target="../media/image27.svg"/></Relationships>
</file>

<file path=ppt/diagrams/_rels/data5.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sv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svg"/><Relationship Id="rId1" Type="http://schemas.openxmlformats.org/officeDocument/2006/relationships/image" Target="../media/image15.png"/><Relationship Id="rId4" Type="http://schemas.openxmlformats.org/officeDocument/2006/relationships/image" Target="../media/image20.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4" Type="http://schemas.openxmlformats.org/officeDocument/2006/relationships/image" Target="../media/image27.svg"/></Relationships>
</file>

<file path=ppt/diagrams/_rels/drawing5.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sv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pn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4617CD-B992-4E1B-82C9-B5EAADF11FA0}" type="doc">
      <dgm:prSet loTypeId="urn:microsoft.com/office/officeart/2018/2/layout/IconCircleList" loCatId="icon" qsTypeId="urn:microsoft.com/office/officeart/2005/8/quickstyle/3d3" qsCatId="3D" csTypeId="urn:microsoft.com/office/officeart/2005/8/colors/accent0_3" csCatId="mainScheme" phldr="1"/>
      <dgm:spPr/>
      <dgm:t>
        <a:bodyPr/>
        <a:lstStyle/>
        <a:p>
          <a:endParaRPr lang="en-US"/>
        </a:p>
      </dgm:t>
    </dgm:pt>
    <dgm:pt modelId="{29CFA247-B59C-4B2D-8866-539FD237B779}">
      <dgm:prSet custT="1"/>
      <dgm:spPr/>
      <dgm:t>
        <a:bodyPr/>
        <a:lstStyle/>
        <a:p>
          <a:pPr>
            <a:lnSpc>
              <a:spcPct val="100000"/>
            </a:lnSpc>
          </a:pPr>
          <a:r>
            <a:rPr lang="en-US" sz="2400" dirty="0">
              <a:latin typeface="Trebuchet MS" panose="020B0703020202090204" pitchFamily="34" charset="0"/>
            </a:rPr>
            <a:t>Applies to all residential rentals and leases in NYC. </a:t>
          </a:r>
        </a:p>
      </dgm:t>
    </dgm:pt>
    <dgm:pt modelId="{F2769230-01AC-423A-B2AC-CD6030AF1AB6}" type="parTrans" cxnId="{4E08DE50-A498-4C90-B0FB-60CF75E6AE4B}">
      <dgm:prSet/>
      <dgm:spPr/>
      <dgm:t>
        <a:bodyPr/>
        <a:lstStyle/>
        <a:p>
          <a:endParaRPr lang="en-US"/>
        </a:p>
      </dgm:t>
    </dgm:pt>
    <dgm:pt modelId="{E010EE8A-8B25-4281-9A27-A1B72D182A98}" type="sibTrans" cxnId="{4E08DE50-A498-4C90-B0FB-60CF75E6AE4B}">
      <dgm:prSet/>
      <dgm:spPr/>
      <dgm:t>
        <a:bodyPr/>
        <a:lstStyle/>
        <a:p>
          <a:pPr>
            <a:lnSpc>
              <a:spcPct val="100000"/>
            </a:lnSpc>
          </a:pPr>
          <a:endParaRPr lang="en-US"/>
        </a:p>
      </dgm:t>
    </dgm:pt>
    <dgm:pt modelId="{29CE6FB7-A7AF-4670-8B8E-C3B94E547185}">
      <dgm:prSet custT="1"/>
      <dgm:spPr/>
      <dgm:t>
        <a:bodyPr/>
        <a:lstStyle/>
        <a:p>
          <a:pPr>
            <a:lnSpc>
              <a:spcPct val="100000"/>
            </a:lnSpc>
          </a:pPr>
          <a:r>
            <a:rPr lang="en-US" sz="2400" dirty="0">
              <a:latin typeface="Trebuchet MS" panose="020B0703020202090204" pitchFamily="34" charset="0"/>
            </a:rPr>
            <a:t>Does not apply to the rest of New York State.</a:t>
          </a:r>
        </a:p>
      </dgm:t>
    </dgm:pt>
    <dgm:pt modelId="{BCAFB23A-D9EE-4908-A494-BE8F86D889C5}" type="parTrans" cxnId="{2A554CA6-6674-4C01-9E8F-214BF330DE70}">
      <dgm:prSet/>
      <dgm:spPr/>
      <dgm:t>
        <a:bodyPr/>
        <a:lstStyle/>
        <a:p>
          <a:endParaRPr lang="en-US"/>
        </a:p>
      </dgm:t>
    </dgm:pt>
    <dgm:pt modelId="{27F40D80-597A-4974-9CEE-73F9F7AB424B}" type="sibTrans" cxnId="{2A554CA6-6674-4C01-9E8F-214BF330DE70}">
      <dgm:prSet/>
      <dgm:spPr/>
      <dgm:t>
        <a:bodyPr/>
        <a:lstStyle/>
        <a:p>
          <a:endParaRPr lang="en-US"/>
        </a:p>
      </dgm:t>
    </dgm:pt>
    <dgm:pt modelId="{ADC15D91-3EE2-42C6-8EF4-C98D07DEB70B}" type="pres">
      <dgm:prSet presAssocID="{EB4617CD-B992-4E1B-82C9-B5EAADF11FA0}" presName="root" presStyleCnt="0">
        <dgm:presLayoutVars>
          <dgm:dir/>
          <dgm:resizeHandles val="exact"/>
        </dgm:presLayoutVars>
      </dgm:prSet>
      <dgm:spPr/>
    </dgm:pt>
    <dgm:pt modelId="{FE98E11B-316E-4C45-8BCC-89B57F748879}" type="pres">
      <dgm:prSet presAssocID="{EB4617CD-B992-4E1B-82C9-B5EAADF11FA0}" presName="container" presStyleCnt="0">
        <dgm:presLayoutVars>
          <dgm:dir/>
          <dgm:resizeHandles val="exact"/>
        </dgm:presLayoutVars>
      </dgm:prSet>
      <dgm:spPr/>
    </dgm:pt>
    <dgm:pt modelId="{12A49CA5-CE16-4AA2-9A9E-EB379CD5B2E8}" type="pres">
      <dgm:prSet presAssocID="{29CFA247-B59C-4B2D-8866-539FD237B779}" presName="compNode" presStyleCnt="0"/>
      <dgm:spPr/>
    </dgm:pt>
    <dgm:pt modelId="{77CB6C0F-2B5C-47C9-A0B0-EF2B3865218E}" type="pres">
      <dgm:prSet presAssocID="{29CFA247-B59C-4B2D-8866-539FD237B779}" presName="iconBgRect" presStyleLbl="bgShp" presStyleIdx="0" presStyleCnt="2"/>
      <dgm:spPr/>
    </dgm:pt>
    <dgm:pt modelId="{AF3E2CEB-693C-4C4E-97EC-22E06B1B27C8}" type="pres">
      <dgm:prSet presAssocID="{29CFA247-B59C-4B2D-8866-539FD237B779}"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uilding"/>
        </a:ext>
      </dgm:extLst>
    </dgm:pt>
    <dgm:pt modelId="{284CE50A-169E-48AF-A085-82347A2DFDA5}" type="pres">
      <dgm:prSet presAssocID="{29CFA247-B59C-4B2D-8866-539FD237B779}" presName="spaceRect" presStyleCnt="0"/>
      <dgm:spPr/>
    </dgm:pt>
    <dgm:pt modelId="{D3D3B301-1499-470C-AC33-5C9D1C210289}" type="pres">
      <dgm:prSet presAssocID="{29CFA247-B59C-4B2D-8866-539FD237B779}" presName="textRect" presStyleLbl="revTx" presStyleIdx="0" presStyleCnt="2">
        <dgm:presLayoutVars>
          <dgm:chMax val="1"/>
          <dgm:chPref val="1"/>
        </dgm:presLayoutVars>
      </dgm:prSet>
      <dgm:spPr/>
    </dgm:pt>
    <dgm:pt modelId="{72D38A1F-8469-476B-A39B-BC2E69A62B4E}" type="pres">
      <dgm:prSet presAssocID="{E010EE8A-8B25-4281-9A27-A1B72D182A98}" presName="sibTrans" presStyleLbl="sibTrans2D1" presStyleIdx="0" presStyleCnt="0"/>
      <dgm:spPr/>
    </dgm:pt>
    <dgm:pt modelId="{5AE63AE4-37A5-4189-B06C-EEA45B879ED0}" type="pres">
      <dgm:prSet presAssocID="{29CE6FB7-A7AF-4670-8B8E-C3B94E547185}" presName="compNode" presStyleCnt="0"/>
      <dgm:spPr/>
    </dgm:pt>
    <dgm:pt modelId="{D5C14286-86AA-4EAF-9484-B43934A50870}" type="pres">
      <dgm:prSet presAssocID="{29CE6FB7-A7AF-4670-8B8E-C3B94E547185}" presName="iconBgRect" presStyleLbl="bgShp" presStyleIdx="1" presStyleCnt="2"/>
      <dgm:spPr/>
    </dgm:pt>
    <dgm:pt modelId="{49EAE4A3-90A8-4B3C-BF39-BACA34357BBD}" type="pres">
      <dgm:prSet presAssocID="{29CE6FB7-A7AF-4670-8B8E-C3B94E547185}" presName="iconRect" presStyleLbl="node1" presStyleIdx="1" presStyleCnt="2"/>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No sign with solid fill"/>
        </a:ext>
      </dgm:extLst>
    </dgm:pt>
    <dgm:pt modelId="{E96CD008-97EE-4009-8532-35963041779D}" type="pres">
      <dgm:prSet presAssocID="{29CE6FB7-A7AF-4670-8B8E-C3B94E547185}" presName="spaceRect" presStyleCnt="0"/>
      <dgm:spPr/>
    </dgm:pt>
    <dgm:pt modelId="{63BE1206-4A04-4F63-960B-7C11CFD4A823}" type="pres">
      <dgm:prSet presAssocID="{29CE6FB7-A7AF-4670-8B8E-C3B94E547185}" presName="textRect" presStyleLbl="revTx" presStyleIdx="1" presStyleCnt="2">
        <dgm:presLayoutVars>
          <dgm:chMax val="1"/>
          <dgm:chPref val="1"/>
        </dgm:presLayoutVars>
      </dgm:prSet>
      <dgm:spPr/>
    </dgm:pt>
  </dgm:ptLst>
  <dgm:cxnLst>
    <dgm:cxn modelId="{42F76F0B-048E-E146-A4A5-7ABE96AEC3AF}" type="presOf" srcId="{E010EE8A-8B25-4281-9A27-A1B72D182A98}" destId="{72D38A1F-8469-476B-A39B-BC2E69A62B4E}" srcOrd="0" destOrd="0" presId="urn:microsoft.com/office/officeart/2018/2/layout/IconCircleList"/>
    <dgm:cxn modelId="{3AED6D18-74DC-AC4F-92EB-64463CD58618}" type="presOf" srcId="{EB4617CD-B992-4E1B-82C9-B5EAADF11FA0}" destId="{ADC15D91-3EE2-42C6-8EF4-C98D07DEB70B}" srcOrd="0" destOrd="0" presId="urn:microsoft.com/office/officeart/2018/2/layout/IconCircleList"/>
    <dgm:cxn modelId="{F38A2B49-5C8A-8748-8964-13B8778ABDE0}" type="presOf" srcId="{29CE6FB7-A7AF-4670-8B8E-C3B94E547185}" destId="{63BE1206-4A04-4F63-960B-7C11CFD4A823}" srcOrd="0" destOrd="0" presId="urn:microsoft.com/office/officeart/2018/2/layout/IconCircleList"/>
    <dgm:cxn modelId="{4E08DE50-A498-4C90-B0FB-60CF75E6AE4B}" srcId="{EB4617CD-B992-4E1B-82C9-B5EAADF11FA0}" destId="{29CFA247-B59C-4B2D-8866-539FD237B779}" srcOrd="0" destOrd="0" parTransId="{F2769230-01AC-423A-B2AC-CD6030AF1AB6}" sibTransId="{E010EE8A-8B25-4281-9A27-A1B72D182A98}"/>
    <dgm:cxn modelId="{2A554CA6-6674-4C01-9E8F-214BF330DE70}" srcId="{EB4617CD-B992-4E1B-82C9-B5EAADF11FA0}" destId="{29CE6FB7-A7AF-4670-8B8E-C3B94E547185}" srcOrd="1" destOrd="0" parTransId="{BCAFB23A-D9EE-4908-A494-BE8F86D889C5}" sibTransId="{27F40D80-597A-4974-9CEE-73F9F7AB424B}"/>
    <dgm:cxn modelId="{04FDCCB2-F3A3-B14C-8368-2B5076CD9B6C}" type="presOf" srcId="{29CFA247-B59C-4B2D-8866-539FD237B779}" destId="{D3D3B301-1499-470C-AC33-5C9D1C210289}" srcOrd="0" destOrd="0" presId="urn:microsoft.com/office/officeart/2018/2/layout/IconCircleList"/>
    <dgm:cxn modelId="{5BBCF5EF-BF1B-A749-82AA-56C50D8DD61C}" type="presParOf" srcId="{ADC15D91-3EE2-42C6-8EF4-C98D07DEB70B}" destId="{FE98E11B-316E-4C45-8BCC-89B57F748879}" srcOrd="0" destOrd="0" presId="urn:microsoft.com/office/officeart/2018/2/layout/IconCircleList"/>
    <dgm:cxn modelId="{5E51244E-17D0-D848-8831-03CDAF3BDB8A}" type="presParOf" srcId="{FE98E11B-316E-4C45-8BCC-89B57F748879}" destId="{12A49CA5-CE16-4AA2-9A9E-EB379CD5B2E8}" srcOrd="0" destOrd="0" presId="urn:microsoft.com/office/officeart/2018/2/layout/IconCircleList"/>
    <dgm:cxn modelId="{1CC19C88-C7CC-9C47-B23D-1973F63BE4A6}" type="presParOf" srcId="{12A49CA5-CE16-4AA2-9A9E-EB379CD5B2E8}" destId="{77CB6C0F-2B5C-47C9-A0B0-EF2B3865218E}" srcOrd="0" destOrd="0" presId="urn:microsoft.com/office/officeart/2018/2/layout/IconCircleList"/>
    <dgm:cxn modelId="{67B671D0-9DAD-F941-9997-5B04DB96FE1D}" type="presParOf" srcId="{12A49CA5-CE16-4AA2-9A9E-EB379CD5B2E8}" destId="{AF3E2CEB-693C-4C4E-97EC-22E06B1B27C8}" srcOrd="1" destOrd="0" presId="urn:microsoft.com/office/officeart/2018/2/layout/IconCircleList"/>
    <dgm:cxn modelId="{BB2B84A6-0A04-EC4C-BCDA-EFD097F0232D}" type="presParOf" srcId="{12A49CA5-CE16-4AA2-9A9E-EB379CD5B2E8}" destId="{284CE50A-169E-48AF-A085-82347A2DFDA5}" srcOrd="2" destOrd="0" presId="urn:microsoft.com/office/officeart/2018/2/layout/IconCircleList"/>
    <dgm:cxn modelId="{E2B14969-B09C-144F-8E65-4D1DCAF95908}" type="presParOf" srcId="{12A49CA5-CE16-4AA2-9A9E-EB379CD5B2E8}" destId="{D3D3B301-1499-470C-AC33-5C9D1C210289}" srcOrd="3" destOrd="0" presId="urn:microsoft.com/office/officeart/2018/2/layout/IconCircleList"/>
    <dgm:cxn modelId="{E54017DB-BD1B-664A-98B2-EA8F848E780B}" type="presParOf" srcId="{FE98E11B-316E-4C45-8BCC-89B57F748879}" destId="{72D38A1F-8469-476B-A39B-BC2E69A62B4E}" srcOrd="1" destOrd="0" presId="urn:microsoft.com/office/officeart/2018/2/layout/IconCircleList"/>
    <dgm:cxn modelId="{0D3E75A8-5D33-FA48-87E7-DF1CBD1810A0}" type="presParOf" srcId="{FE98E11B-316E-4C45-8BCC-89B57F748879}" destId="{5AE63AE4-37A5-4189-B06C-EEA45B879ED0}" srcOrd="2" destOrd="0" presId="urn:microsoft.com/office/officeart/2018/2/layout/IconCircleList"/>
    <dgm:cxn modelId="{FEE69ED8-5315-4641-93EF-0FA49F6FE642}" type="presParOf" srcId="{5AE63AE4-37A5-4189-B06C-EEA45B879ED0}" destId="{D5C14286-86AA-4EAF-9484-B43934A50870}" srcOrd="0" destOrd="0" presId="urn:microsoft.com/office/officeart/2018/2/layout/IconCircleList"/>
    <dgm:cxn modelId="{40396311-D419-FB43-B34C-304E5ED30336}" type="presParOf" srcId="{5AE63AE4-37A5-4189-B06C-EEA45B879ED0}" destId="{49EAE4A3-90A8-4B3C-BF39-BACA34357BBD}" srcOrd="1" destOrd="0" presId="urn:microsoft.com/office/officeart/2018/2/layout/IconCircleList"/>
    <dgm:cxn modelId="{5BBF6E0A-EEE7-2945-A4C6-78EAF7C22A46}" type="presParOf" srcId="{5AE63AE4-37A5-4189-B06C-EEA45B879ED0}" destId="{E96CD008-97EE-4009-8532-35963041779D}" srcOrd="2" destOrd="0" presId="urn:microsoft.com/office/officeart/2018/2/layout/IconCircleList"/>
    <dgm:cxn modelId="{2AE97D48-0918-324D-950E-B919CAC4EFF5}" type="presParOf" srcId="{5AE63AE4-37A5-4189-B06C-EEA45B879ED0}" destId="{63BE1206-4A04-4F63-960B-7C11CFD4A823}"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698FAD-8CAE-4022-A2A6-021930D2A003}" type="doc">
      <dgm:prSet loTypeId="urn:microsoft.com/office/officeart/2018/2/layout/IconLabelList" loCatId="icon" qsTypeId="urn:microsoft.com/office/officeart/2005/8/quickstyle/simple1" qsCatId="simple" csTypeId="urn:microsoft.com/office/officeart/2005/8/colors/accent0_3" csCatId="mainScheme" phldr="1"/>
      <dgm:spPr/>
      <dgm:t>
        <a:bodyPr/>
        <a:lstStyle/>
        <a:p>
          <a:endParaRPr lang="en-US"/>
        </a:p>
      </dgm:t>
    </dgm:pt>
    <dgm:pt modelId="{1C87BEAC-8508-4F8F-8CB1-8914F412BAA2}">
      <dgm:prSet custT="1"/>
      <dgm:spPr/>
      <dgm:t>
        <a:bodyPr/>
        <a:lstStyle/>
        <a:p>
          <a:pPr>
            <a:lnSpc>
              <a:spcPct val="100000"/>
            </a:lnSpc>
          </a:pPr>
          <a:r>
            <a:rPr lang="en-US" sz="1800" dirty="0">
              <a:latin typeface="Trebuchet MS" panose="020B0703020202090204" pitchFamily="34" charset="0"/>
            </a:rPr>
            <a:t>Landlord’s agents cannot collect from or impose any fees on tenants.</a:t>
          </a:r>
        </a:p>
      </dgm:t>
    </dgm:pt>
    <dgm:pt modelId="{96196CDA-FEA2-4D02-B70A-89C036B260F4}" type="parTrans" cxnId="{73E7161C-5FF1-407A-A620-0FBB764750F1}">
      <dgm:prSet/>
      <dgm:spPr/>
      <dgm:t>
        <a:bodyPr/>
        <a:lstStyle/>
        <a:p>
          <a:endParaRPr lang="en-US"/>
        </a:p>
      </dgm:t>
    </dgm:pt>
    <dgm:pt modelId="{9BD9CB3A-F45C-459A-8A39-B66EB012522E}" type="sibTrans" cxnId="{73E7161C-5FF1-407A-A620-0FBB764750F1}">
      <dgm:prSet/>
      <dgm:spPr/>
      <dgm:t>
        <a:bodyPr/>
        <a:lstStyle/>
        <a:p>
          <a:endParaRPr lang="en-US"/>
        </a:p>
      </dgm:t>
    </dgm:pt>
    <dgm:pt modelId="{B247477E-762C-40EB-AC6E-89E4CF4DB6AE}">
      <dgm:prSet custT="1"/>
      <dgm:spPr/>
      <dgm:t>
        <a:bodyPr/>
        <a:lstStyle/>
        <a:p>
          <a:pPr>
            <a:lnSpc>
              <a:spcPct val="100000"/>
            </a:lnSpc>
          </a:pPr>
          <a:r>
            <a:rPr lang="en-US" sz="1800" dirty="0">
              <a:latin typeface="Trebuchet MS" panose="020B0703020202090204" pitchFamily="34" charset="0"/>
            </a:rPr>
            <a:t>Landlord’s agents must have a compensation agreement with the landlord and receive their fees from the landlord.</a:t>
          </a:r>
        </a:p>
      </dgm:t>
    </dgm:pt>
    <dgm:pt modelId="{DFEACB92-BA0F-4651-BBC0-D1777DEE9A37}" type="parTrans" cxnId="{4C860C0A-810E-4F45-B240-98D5CD2051BF}">
      <dgm:prSet/>
      <dgm:spPr/>
      <dgm:t>
        <a:bodyPr/>
        <a:lstStyle/>
        <a:p>
          <a:endParaRPr lang="en-US"/>
        </a:p>
      </dgm:t>
    </dgm:pt>
    <dgm:pt modelId="{0DF139D9-2CE7-4315-8534-1295ED188C6D}" type="sibTrans" cxnId="{4C860C0A-810E-4F45-B240-98D5CD2051BF}">
      <dgm:prSet/>
      <dgm:spPr/>
      <dgm:t>
        <a:bodyPr/>
        <a:lstStyle/>
        <a:p>
          <a:endParaRPr lang="en-US"/>
        </a:p>
      </dgm:t>
    </dgm:pt>
    <dgm:pt modelId="{DC1FDDC5-1DA9-4094-84C2-81032BB57F8C}">
      <dgm:prSet custT="1"/>
      <dgm:spPr/>
      <dgm:t>
        <a:bodyPr/>
        <a:lstStyle/>
        <a:p>
          <a:pPr>
            <a:lnSpc>
              <a:spcPct val="100000"/>
            </a:lnSpc>
          </a:pPr>
          <a:r>
            <a:rPr lang="en-US" sz="1800" dirty="0">
              <a:latin typeface="Trebuchet MS" panose="020B0703020202090204" pitchFamily="34" charset="0"/>
            </a:rPr>
            <a:t>Broker’s agents or brokers marketing an open listing are also prohibited from collecting fees from tenants.</a:t>
          </a:r>
        </a:p>
      </dgm:t>
    </dgm:pt>
    <dgm:pt modelId="{D2ED5DA5-FAFE-4913-B1A5-681924C1B3C3}" type="parTrans" cxnId="{A69C3BC5-BD41-4557-83B1-AD2B968BD8C4}">
      <dgm:prSet/>
      <dgm:spPr/>
      <dgm:t>
        <a:bodyPr/>
        <a:lstStyle/>
        <a:p>
          <a:endParaRPr lang="en-US"/>
        </a:p>
      </dgm:t>
    </dgm:pt>
    <dgm:pt modelId="{2EA4C230-1049-49B7-8BF5-FCBEB96ED2C2}" type="sibTrans" cxnId="{A69C3BC5-BD41-4557-83B1-AD2B968BD8C4}">
      <dgm:prSet/>
      <dgm:spPr/>
      <dgm:t>
        <a:bodyPr/>
        <a:lstStyle/>
        <a:p>
          <a:endParaRPr lang="en-US"/>
        </a:p>
      </dgm:t>
    </dgm:pt>
    <dgm:pt modelId="{CCC77C42-5D51-4DA6-A498-584F6207E891}" type="pres">
      <dgm:prSet presAssocID="{22698FAD-8CAE-4022-A2A6-021930D2A003}" presName="root" presStyleCnt="0">
        <dgm:presLayoutVars>
          <dgm:dir/>
          <dgm:resizeHandles val="exact"/>
        </dgm:presLayoutVars>
      </dgm:prSet>
      <dgm:spPr/>
    </dgm:pt>
    <dgm:pt modelId="{7C625288-EA65-43B9-910B-F48826F26C37}" type="pres">
      <dgm:prSet presAssocID="{1C87BEAC-8508-4F8F-8CB1-8914F412BAA2}" presName="compNode" presStyleCnt="0"/>
      <dgm:spPr/>
    </dgm:pt>
    <dgm:pt modelId="{D98CD8F6-0B40-4E95-B32A-16140365F398}" type="pres">
      <dgm:prSet presAssocID="{1C87BEAC-8508-4F8F-8CB1-8914F412BAA2}"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No Touch with solid fill"/>
        </a:ext>
      </dgm:extLst>
    </dgm:pt>
    <dgm:pt modelId="{117D5B06-E94F-47EB-983F-4578360ABD47}" type="pres">
      <dgm:prSet presAssocID="{1C87BEAC-8508-4F8F-8CB1-8914F412BAA2}" presName="spaceRect" presStyleCnt="0"/>
      <dgm:spPr/>
    </dgm:pt>
    <dgm:pt modelId="{509C0E10-2323-4F09-B8B1-348CDF5767F9}" type="pres">
      <dgm:prSet presAssocID="{1C87BEAC-8508-4F8F-8CB1-8914F412BAA2}" presName="textRect" presStyleLbl="revTx" presStyleIdx="0" presStyleCnt="3">
        <dgm:presLayoutVars>
          <dgm:chMax val="1"/>
          <dgm:chPref val="1"/>
        </dgm:presLayoutVars>
      </dgm:prSet>
      <dgm:spPr/>
    </dgm:pt>
    <dgm:pt modelId="{B6450310-3FD2-4ED6-AEB1-2116A32A23EC}" type="pres">
      <dgm:prSet presAssocID="{9BD9CB3A-F45C-459A-8A39-B66EB012522E}" presName="sibTrans" presStyleCnt="0"/>
      <dgm:spPr/>
    </dgm:pt>
    <dgm:pt modelId="{EBA3C948-652C-4130-BD3F-73908CD878E6}" type="pres">
      <dgm:prSet presAssocID="{B247477E-762C-40EB-AC6E-89E4CF4DB6AE}" presName="compNode" presStyleCnt="0"/>
      <dgm:spPr/>
    </dgm:pt>
    <dgm:pt modelId="{B45CF337-AC11-42A5-8292-CD5CA1A20354}" type="pres">
      <dgm:prSet presAssocID="{B247477E-762C-40EB-AC6E-89E4CF4DB6A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andshake"/>
        </a:ext>
      </dgm:extLst>
    </dgm:pt>
    <dgm:pt modelId="{E3815AC7-0079-42CC-BBB3-F71CB104AB3D}" type="pres">
      <dgm:prSet presAssocID="{B247477E-762C-40EB-AC6E-89E4CF4DB6AE}" presName="spaceRect" presStyleCnt="0"/>
      <dgm:spPr/>
    </dgm:pt>
    <dgm:pt modelId="{BE0B7477-C76D-443E-A79A-8923DDCC444D}" type="pres">
      <dgm:prSet presAssocID="{B247477E-762C-40EB-AC6E-89E4CF4DB6AE}" presName="textRect" presStyleLbl="revTx" presStyleIdx="1" presStyleCnt="3">
        <dgm:presLayoutVars>
          <dgm:chMax val="1"/>
          <dgm:chPref val="1"/>
        </dgm:presLayoutVars>
      </dgm:prSet>
      <dgm:spPr/>
    </dgm:pt>
    <dgm:pt modelId="{F12F9DF8-6B1E-421A-A28B-C6026ED7982E}" type="pres">
      <dgm:prSet presAssocID="{0DF139D9-2CE7-4315-8534-1295ED188C6D}" presName="sibTrans" presStyleCnt="0"/>
      <dgm:spPr/>
    </dgm:pt>
    <dgm:pt modelId="{6117D525-AD1F-4EF9-8630-B6A6A16DA30C}" type="pres">
      <dgm:prSet presAssocID="{DC1FDDC5-1DA9-4094-84C2-81032BB57F8C}" presName="compNode" presStyleCnt="0"/>
      <dgm:spPr/>
    </dgm:pt>
    <dgm:pt modelId="{DBE91821-7CC2-4E2F-A57F-2DC15A4D5FB3}" type="pres">
      <dgm:prSet presAssocID="{DC1FDDC5-1DA9-4094-84C2-81032BB57F8C}"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Warning with solid fill"/>
        </a:ext>
      </dgm:extLst>
    </dgm:pt>
    <dgm:pt modelId="{C02A92E1-6994-4C16-9801-DF14A155640E}" type="pres">
      <dgm:prSet presAssocID="{DC1FDDC5-1DA9-4094-84C2-81032BB57F8C}" presName="spaceRect" presStyleCnt="0"/>
      <dgm:spPr/>
    </dgm:pt>
    <dgm:pt modelId="{148D7B29-A730-4262-84F3-AC609ABF485D}" type="pres">
      <dgm:prSet presAssocID="{DC1FDDC5-1DA9-4094-84C2-81032BB57F8C}" presName="textRect" presStyleLbl="revTx" presStyleIdx="2" presStyleCnt="3">
        <dgm:presLayoutVars>
          <dgm:chMax val="1"/>
          <dgm:chPref val="1"/>
        </dgm:presLayoutVars>
      </dgm:prSet>
      <dgm:spPr/>
    </dgm:pt>
  </dgm:ptLst>
  <dgm:cxnLst>
    <dgm:cxn modelId="{4C860C0A-810E-4F45-B240-98D5CD2051BF}" srcId="{22698FAD-8CAE-4022-A2A6-021930D2A003}" destId="{B247477E-762C-40EB-AC6E-89E4CF4DB6AE}" srcOrd="1" destOrd="0" parTransId="{DFEACB92-BA0F-4651-BBC0-D1777DEE9A37}" sibTransId="{0DF139D9-2CE7-4315-8534-1295ED188C6D}"/>
    <dgm:cxn modelId="{CEC98F14-C3BD-4289-BFD8-E24FEDAAB045}" type="presOf" srcId="{22698FAD-8CAE-4022-A2A6-021930D2A003}" destId="{CCC77C42-5D51-4DA6-A498-584F6207E891}" srcOrd="0" destOrd="0" presId="urn:microsoft.com/office/officeart/2018/2/layout/IconLabelList"/>
    <dgm:cxn modelId="{73E7161C-5FF1-407A-A620-0FBB764750F1}" srcId="{22698FAD-8CAE-4022-A2A6-021930D2A003}" destId="{1C87BEAC-8508-4F8F-8CB1-8914F412BAA2}" srcOrd="0" destOrd="0" parTransId="{96196CDA-FEA2-4D02-B70A-89C036B260F4}" sibTransId="{9BD9CB3A-F45C-459A-8A39-B66EB012522E}"/>
    <dgm:cxn modelId="{C432BB2D-A2E3-4D57-94A3-75477FA03D10}" type="presOf" srcId="{B247477E-762C-40EB-AC6E-89E4CF4DB6AE}" destId="{BE0B7477-C76D-443E-A79A-8923DDCC444D}" srcOrd="0" destOrd="0" presId="urn:microsoft.com/office/officeart/2018/2/layout/IconLabelList"/>
    <dgm:cxn modelId="{0198415F-861E-4FB6-80D2-61CEA72D38EB}" type="presOf" srcId="{1C87BEAC-8508-4F8F-8CB1-8914F412BAA2}" destId="{509C0E10-2323-4F09-B8B1-348CDF5767F9}" srcOrd="0" destOrd="0" presId="urn:microsoft.com/office/officeart/2018/2/layout/IconLabelList"/>
    <dgm:cxn modelId="{D5724284-F7A5-4689-818E-914823EC21AD}" type="presOf" srcId="{DC1FDDC5-1DA9-4094-84C2-81032BB57F8C}" destId="{148D7B29-A730-4262-84F3-AC609ABF485D}" srcOrd="0" destOrd="0" presId="urn:microsoft.com/office/officeart/2018/2/layout/IconLabelList"/>
    <dgm:cxn modelId="{A69C3BC5-BD41-4557-83B1-AD2B968BD8C4}" srcId="{22698FAD-8CAE-4022-A2A6-021930D2A003}" destId="{DC1FDDC5-1DA9-4094-84C2-81032BB57F8C}" srcOrd="2" destOrd="0" parTransId="{D2ED5DA5-FAFE-4913-B1A5-681924C1B3C3}" sibTransId="{2EA4C230-1049-49B7-8BF5-FCBEB96ED2C2}"/>
    <dgm:cxn modelId="{1BBA7AA6-54CF-48E1-8E92-7ED24FEDD7EB}" type="presParOf" srcId="{CCC77C42-5D51-4DA6-A498-584F6207E891}" destId="{7C625288-EA65-43B9-910B-F48826F26C37}" srcOrd="0" destOrd="0" presId="urn:microsoft.com/office/officeart/2018/2/layout/IconLabelList"/>
    <dgm:cxn modelId="{40DF8C26-ED80-4FD2-B161-4A40D456364A}" type="presParOf" srcId="{7C625288-EA65-43B9-910B-F48826F26C37}" destId="{D98CD8F6-0B40-4E95-B32A-16140365F398}" srcOrd="0" destOrd="0" presId="urn:microsoft.com/office/officeart/2018/2/layout/IconLabelList"/>
    <dgm:cxn modelId="{3D57EBFF-E763-4F9D-B518-287D565F5C1C}" type="presParOf" srcId="{7C625288-EA65-43B9-910B-F48826F26C37}" destId="{117D5B06-E94F-47EB-983F-4578360ABD47}" srcOrd="1" destOrd="0" presId="urn:microsoft.com/office/officeart/2018/2/layout/IconLabelList"/>
    <dgm:cxn modelId="{AF045677-E9E4-4FA0-A094-E67913A3D865}" type="presParOf" srcId="{7C625288-EA65-43B9-910B-F48826F26C37}" destId="{509C0E10-2323-4F09-B8B1-348CDF5767F9}" srcOrd="2" destOrd="0" presId="urn:microsoft.com/office/officeart/2018/2/layout/IconLabelList"/>
    <dgm:cxn modelId="{09BB7337-674B-47D4-9263-E890F19CB49A}" type="presParOf" srcId="{CCC77C42-5D51-4DA6-A498-584F6207E891}" destId="{B6450310-3FD2-4ED6-AEB1-2116A32A23EC}" srcOrd="1" destOrd="0" presId="urn:microsoft.com/office/officeart/2018/2/layout/IconLabelList"/>
    <dgm:cxn modelId="{DFDB5271-4B18-4DC2-A9E2-DA554D01353A}" type="presParOf" srcId="{CCC77C42-5D51-4DA6-A498-584F6207E891}" destId="{EBA3C948-652C-4130-BD3F-73908CD878E6}" srcOrd="2" destOrd="0" presId="urn:microsoft.com/office/officeart/2018/2/layout/IconLabelList"/>
    <dgm:cxn modelId="{F7A4F2F6-AE5C-493A-8739-C9FB710F28E2}" type="presParOf" srcId="{EBA3C948-652C-4130-BD3F-73908CD878E6}" destId="{B45CF337-AC11-42A5-8292-CD5CA1A20354}" srcOrd="0" destOrd="0" presId="urn:microsoft.com/office/officeart/2018/2/layout/IconLabelList"/>
    <dgm:cxn modelId="{101E8DED-920E-4484-AC1C-CC2FA4115367}" type="presParOf" srcId="{EBA3C948-652C-4130-BD3F-73908CD878E6}" destId="{E3815AC7-0079-42CC-BBB3-F71CB104AB3D}" srcOrd="1" destOrd="0" presId="urn:microsoft.com/office/officeart/2018/2/layout/IconLabelList"/>
    <dgm:cxn modelId="{94360D8B-2CCE-4C19-AC11-3DEBAC8B370F}" type="presParOf" srcId="{EBA3C948-652C-4130-BD3F-73908CD878E6}" destId="{BE0B7477-C76D-443E-A79A-8923DDCC444D}" srcOrd="2" destOrd="0" presId="urn:microsoft.com/office/officeart/2018/2/layout/IconLabelList"/>
    <dgm:cxn modelId="{0BE13B92-1B06-499A-B804-EA0CA3034C98}" type="presParOf" srcId="{CCC77C42-5D51-4DA6-A498-584F6207E891}" destId="{F12F9DF8-6B1E-421A-A28B-C6026ED7982E}" srcOrd="3" destOrd="0" presId="urn:microsoft.com/office/officeart/2018/2/layout/IconLabelList"/>
    <dgm:cxn modelId="{03040BE7-2CB6-48B8-AE48-73672BCF23C3}" type="presParOf" srcId="{CCC77C42-5D51-4DA6-A498-584F6207E891}" destId="{6117D525-AD1F-4EF9-8630-B6A6A16DA30C}" srcOrd="4" destOrd="0" presId="urn:microsoft.com/office/officeart/2018/2/layout/IconLabelList"/>
    <dgm:cxn modelId="{24C7A6ED-7FC3-4BD9-8AAA-54BFBF4EFB5E}" type="presParOf" srcId="{6117D525-AD1F-4EF9-8630-B6A6A16DA30C}" destId="{DBE91821-7CC2-4E2F-A57F-2DC15A4D5FB3}" srcOrd="0" destOrd="0" presId="urn:microsoft.com/office/officeart/2018/2/layout/IconLabelList"/>
    <dgm:cxn modelId="{D120EF53-BD09-409B-8060-1F4CCE211FF2}" type="presParOf" srcId="{6117D525-AD1F-4EF9-8630-B6A6A16DA30C}" destId="{C02A92E1-6994-4C16-9801-DF14A155640E}" srcOrd="1" destOrd="0" presId="urn:microsoft.com/office/officeart/2018/2/layout/IconLabelList"/>
    <dgm:cxn modelId="{79FFC90F-86C3-4818-97FE-FB57B1C1B63C}" type="presParOf" srcId="{6117D525-AD1F-4EF9-8630-B6A6A16DA30C}" destId="{148D7B29-A730-4262-84F3-AC609ABF485D}"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0DAC72F-A0BC-4456-B25F-F6DBD8745766}" type="doc">
      <dgm:prSet loTypeId="urn:microsoft.com/office/officeart/2018/2/layout/IconLabelList" loCatId="icon" qsTypeId="urn:microsoft.com/office/officeart/2005/8/quickstyle/simple1" qsCatId="simple" csTypeId="urn:microsoft.com/office/officeart/2005/8/colors/accent0_3" csCatId="mainScheme" phldr="1"/>
      <dgm:spPr/>
      <dgm:t>
        <a:bodyPr/>
        <a:lstStyle/>
        <a:p>
          <a:endParaRPr lang="en-US"/>
        </a:p>
      </dgm:t>
    </dgm:pt>
    <dgm:pt modelId="{21E5D0EE-61C7-496B-8168-F25EE14393AC}">
      <dgm:prSet custT="1"/>
      <dgm:spPr/>
      <dgm:t>
        <a:bodyPr/>
        <a:lstStyle/>
        <a:p>
          <a:pPr>
            <a:lnSpc>
              <a:spcPct val="100000"/>
            </a:lnSpc>
          </a:pPr>
          <a:r>
            <a:rPr lang="en-US" sz="1800" dirty="0">
              <a:latin typeface="Trebuchet MS" panose="020B0703020202090204" pitchFamily="34" charset="0"/>
            </a:rPr>
            <a:t>Brokers can collect fees from tenants if they are hired by and acting in the interest of the tenant.</a:t>
          </a:r>
        </a:p>
      </dgm:t>
    </dgm:pt>
    <dgm:pt modelId="{2F4F31F1-271F-4ED0-83F0-312796197A12}" type="parTrans" cxnId="{36E7F054-C41B-4D26-82EB-DD11170D6F7A}">
      <dgm:prSet/>
      <dgm:spPr/>
      <dgm:t>
        <a:bodyPr/>
        <a:lstStyle/>
        <a:p>
          <a:endParaRPr lang="en-US"/>
        </a:p>
      </dgm:t>
    </dgm:pt>
    <dgm:pt modelId="{1E8AF720-C26C-4522-B34B-8411F047ADCD}" type="sibTrans" cxnId="{36E7F054-C41B-4D26-82EB-DD11170D6F7A}">
      <dgm:prSet/>
      <dgm:spPr/>
      <dgm:t>
        <a:bodyPr/>
        <a:lstStyle/>
        <a:p>
          <a:endParaRPr lang="en-US"/>
        </a:p>
      </dgm:t>
    </dgm:pt>
    <dgm:pt modelId="{6B583BF0-5970-4D3A-9544-55379953E003}">
      <dgm:prSet custT="1"/>
      <dgm:spPr/>
      <dgm:t>
        <a:bodyPr/>
        <a:lstStyle/>
        <a:p>
          <a:pPr>
            <a:lnSpc>
              <a:spcPct val="100000"/>
            </a:lnSpc>
          </a:pPr>
          <a:r>
            <a:rPr lang="en-US" sz="1800" dirty="0">
              <a:latin typeface="Trebuchet MS" panose="020B0703020202090204" pitchFamily="34" charset="0"/>
            </a:rPr>
            <a:t>Tenant’s agents should have written agreements with a tenant, which can be exclusive or non-exclusive.</a:t>
          </a:r>
        </a:p>
      </dgm:t>
    </dgm:pt>
    <dgm:pt modelId="{0E6CEDBB-6C16-4216-BAE1-179F16BF0AC2}" type="parTrans" cxnId="{373270A5-948C-4240-86E9-3508EB16A83F}">
      <dgm:prSet/>
      <dgm:spPr/>
      <dgm:t>
        <a:bodyPr/>
        <a:lstStyle/>
        <a:p>
          <a:endParaRPr lang="en-US"/>
        </a:p>
      </dgm:t>
    </dgm:pt>
    <dgm:pt modelId="{B6226672-284C-47DB-9C9E-D5BCCAB16DA9}" type="sibTrans" cxnId="{373270A5-948C-4240-86E9-3508EB16A83F}">
      <dgm:prSet/>
      <dgm:spPr/>
      <dgm:t>
        <a:bodyPr/>
        <a:lstStyle/>
        <a:p>
          <a:endParaRPr lang="en-US"/>
        </a:p>
      </dgm:t>
    </dgm:pt>
    <dgm:pt modelId="{9433ED16-22D9-4B5F-BC9D-83859D0239DA}" type="pres">
      <dgm:prSet presAssocID="{80DAC72F-A0BC-4456-B25F-F6DBD8745766}" presName="root" presStyleCnt="0">
        <dgm:presLayoutVars>
          <dgm:dir/>
          <dgm:resizeHandles val="exact"/>
        </dgm:presLayoutVars>
      </dgm:prSet>
      <dgm:spPr/>
    </dgm:pt>
    <dgm:pt modelId="{6061857D-99AC-4E24-A0E1-372BE3744A31}" type="pres">
      <dgm:prSet presAssocID="{21E5D0EE-61C7-496B-8168-F25EE14393AC}" presName="compNode" presStyleCnt="0"/>
      <dgm:spPr/>
    </dgm:pt>
    <dgm:pt modelId="{474B9A84-4ED0-4256-9C2A-05B5B1B40345}" type="pres">
      <dgm:prSet presAssocID="{21E5D0EE-61C7-496B-8168-F25EE14393AC}"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andshake"/>
        </a:ext>
      </dgm:extLst>
    </dgm:pt>
    <dgm:pt modelId="{643D4EA2-FC1E-4813-96D3-9AC93258F6FE}" type="pres">
      <dgm:prSet presAssocID="{21E5D0EE-61C7-496B-8168-F25EE14393AC}" presName="spaceRect" presStyleCnt="0"/>
      <dgm:spPr/>
    </dgm:pt>
    <dgm:pt modelId="{42CC4929-9623-425E-956D-E6DF0D92F718}" type="pres">
      <dgm:prSet presAssocID="{21E5D0EE-61C7-496B-8168-F25EE14393AC}" presName="textRect" presStyleLbl="revTx" presStyleIdx="0" presStyleCnt="2">
        <dgm:presLayoutVars>
          <dgm:chMax val="1"/>
          <dgm:chPref val="1"/>
        </dgm:presLayoutVars>
      </dgm:prSet>
      <dgm:spPr/>
    </dgm:pt>
    <dgm:pt modelId="{FA0D9C92-01B5-492C-998B-B5B74FE5B625}" type="pres">
      <dgm:prSet presAssocID="{1E8AF720-C26C-4522-B34B-8411F047ADCD}" presName="sibTrans" presStyleCnt="0"/>
      <dgm:spPr/>
    </dgm:pt>
    <dgm:pt modelId="{D1629AB3-1D01-4B35-B6A5-D12AC6D43FDC}" type="pres">
      <dgm:prSet presAssocID="{6B583BF0-5970-4D3A-9544-55379953E003}" presName="compNode" presStyleCnt="0"/>
      <dgm:spPr/>
    </dgm:pt>
    <dgm:pt modelId="{397097A3-9FC1-40A9-9E2A-90AAFD6EA9F8}" type="pres">
      <dgm:prSet presAssocID="{6B583BF0-5970-4D3A-9544-55379953E003}"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ontract"/>
        </a:ext>
      </dgm:extLst>
    </dgm:pt>
    <dgm:pt modelId="{383BCBCE-5FB3-4112-B70B-238C1ABE5DB5}" type="pres">
      <dgm:prSet presAssocID="{6B583BF0-5970-4D3A-9544-55379953E003}" presName="spaceRect" presStyleCnt="0"/>
      <dgm:spPr/>
    </dgm:pt>
    <dgm:pt modelId="{151271BF-96BE-4062-B11E-63221C5CE9C2}" type="pres">
      <dgm:prSet presAssocID="{6B583BF0-5970-4D3A-9544-55379953E003}" presName="textRect" presStyleLbl="revTx" presStyleIdx="1" presStyleCnt="2">
        <dgm:presLayoutVars>
          <dgm:chMax val="1"/>
          <dgm:chPref val="1"/>
        </dgm:presLayoutVars>
      </dgm:prSet>
      <dgm:spPr/>
    </dgm:pt>
  </dgm:ptLst>
  <dgm:cxnLst>
    <dgm:cxn modelId="{36E7F054-C41B-4D26-82EB-DD11170D6F7A}" srcId="{80DAC72F-A0BC-4456-B25F-F6DBD8745766}" destId="{21E5D0EE-61C7-496B-8168-F25EE14393AC}" srcOrd="0" destOrd="0" parTransId="{2F4F31F1-271F-4ED0-83F0-312796197A12}" sibTransId="{1E8AF720-C26C-4522-B34B-8411F047ADCD}"/>
    <dgm:cxn modelId="{E232749D-9C37-492C-96E1-BD30F15D0709}" type="presOf" srcId="{21E5D0EE-61C7-496B-8168-F25EE14393AC}" destId="{42CC4929-9623-425E-956D-E6DF0D92F718}" srcOrd="0" destOrd="0" presId="urn:microsoft.com/office/officeart/2018/2/layout/IconLabelList"/>
    <dgm:cxn modelId="{373270A5-948C-4240-86E9-3508EB16A83F}" srcId="{80DAC72F-A0BC-4456-B25F-F6DBD8745766}" destId="{6B583BF0-5970-4D3A-9544-55379953E003}" srcOrd="1" destOrd="0" parTransId="{0E6CEDBB-6C16-4216-BAE1-179F16BF0AC2}" sibTransId="{B6226672-284C-47DB-9C9E-D5BCCAB16DA9}"/>
    <dgm:cxn modelId="{1A025BF0-A03E-44F5-A056-5A5C090BAF02}" type="presOf" srcId="{6B583BF0-5970-4D3A-9544-55379953E003}" destId="{151271BF-96BE-4062-B11E-63221C5CE9C2}" srcOrd="0" destOrd="0" presId="urn:microsoft.com/office/officeart/2018/2/layout/IconLabelList"/>
    <dgm:cxn modelId="{079947F3-2697-4CCE-BD99-B211598D8697}" type="presOf" srcId="{80DAC72F-A0BC-4456-B25F-F6DBD8745766}" destId="{9433ED16-22D9-4B5F-BC9D-83859D0239DA}" srcOrd="0" destOrd="0" presId="urn:microsoft.com/office/officeart/2018/2/layout/IconLabelList"/>
    <dgm:cxn modelId="{F7C6586E-FF24-4192-8FBE-5EC459514E8F}" type="presParOf" srcId="{9433ED16-22D9-4B5F-BC9D-83859D0239DA}" destId="{6061857D-99AC-4E24-A0E1-372BE3744A31}" srcOrd="0" destOrd="0" presId="urn:microsoft.com/office/officeart/2018/2/layout/IconLabelList"/>
    <dgm:cxn modelId="{BDE70391-5C17-4DF4-B380-8BE10AA4D2C9}" type="presParOf" srcId="{6061857D-99AC-4E24-A0E1-372BE3744A31}" destId="{474B9A84-4ED0-4256-9C2A-05B5B1B40345}" srcOrd="0" destOrd="0" presId="urn:microsoft.com/office/officeart/2018/2/layout/IconLabelList"/>
    <dgm:cxn modelId="{37F6B993-65D0-41A1-A952-2D920FC6D127}" type="presParOf" srcId="{6061857D-99AC-4E24-A0E1-372BE3744A31}" destId="{643D4EA2-FC1E-4813-96D3-9AC93258F6FE}" srcOrd="1" destOrd="0" presId="urn:microsoft.com/office/officeart/2018/2/layout/IconLabelList"/>
    <dgm:cxn modelId="{089CAA87-C89A-4AC4-A915-E4168C77FE05}" type="presParOf" srcId="{6061857D-99AC-4E24-A0E1-372BE3744A31}" destId="{42CC4929-9623-425E-956D-E6DF0D92F718}" srcOrd="2" destOrd="0" presId="urn:microsoft.com/office/officeart/2018/2/layout/IconLabelList"/>
    <dgm:cxn modelId="{0681F1BD-8CE8-42E4-8D5A-C4093576BAEA}" type="presParOf" srcId="{9433ED16-22D9-4B5F-BC9D-83859D0239DA}" destId="{FA0D9C92-01B5-492C-998B-B5B74FE5B625}" srcOrd="1" destOrd="0" presId="urn:microsoft.com/office/officeart/2018/2/layout/IconLabelList"/>
    <dgm:cxn modelId="{85EC32EF-20FF-4CA5-A742-5C0EA98B9009}" type="presParOf" srcId="{9433ED16-22D9-4B5F-BC9D-83859D0239DA}" destId="{D1629AB3-1D01-4B35-B6A5-D12AC6D43FDC}" srcOrd="2" destOrd="0" presId="urn:microsoft.com/office/officeart/2018/2/layout/IconLabelList"/>
    <dgm:cxn modelId="{AA3B0B00-5F55-4259-AD5C-C555E7043EE8}" type="presParOf" srcId="{D1629AB3-1D01-4B35-B6A5-D12AC6D43FDC}" destId="{397097A3-9FC1-40A9-9E2A-90AAFD6EA9F8}" srcOrd="0" destOrd="0" presId="urn:microsoft.com/office/officeart/2018/2/layout/IconLabelList"/>
    <dgm:cxn modelId="{8499E095-3B50-4032-B529-1FC11BEBC455}" type="presParOf" srcId="{D1629AB3-1D01-4B35-B6A5-D12AC6D43FDC}" destId="{383BCBCE-5FB3-4112-B70B-238C1ABE5DB5}" srcOrd="1" destOrd="0" presId="urn:microsoft.com/office/officeart/2018/2/layout/IconLabelList"/>
    <dgm:cxn modelId="{FE9A7E89-1C4A-4266-95A0-E439C70BD5F5}" type="presParOf" srcId="{D1629AB3-1D01-4B35-B6A5-D12AC6D43FDC}" destId="{151271BF-96BE-4062-B11E-63221C5CE9C2}"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2EFE4F3-D4B9-495E-8184-1D6D4F8D7FE2}"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791060B-CB34-4021-8E47-1F319CC34215}">
      <dgm:prSet/>
      <dgm:spPr/>
      <dgm:t>
        <a:bodyPr/>
        <a:lstStyle/>
        <a:p>
          <a:pPr>
            <a:lnSpc>
              <a:spcPct val="100000"/>
            </a:lnSpc>
            <a:defRPr b="1"/>
          </a:pPr>
          <a:r>
            <a:rPr lang="en-US" b="1" dirty="0">
              <a:latin typeface="Trebuchet MS" panose="020B0703020202090204" pitchFamily="34" charset="0"/>
            </a:rPr>
            <a:t>TREAT EVERYONE EQUALLY</a:t>
          </a:r>
          <a:endParaRPr lang="en-US" dirty="0">
            <a:latin typeface="Trebuchet MS" panose="020B0703020202090204" pitchFamily="34" charset="0"/>
          </a:endParaRPr>
        </a:p>
      </dgm:t>
    </dgm:pt>
    <dgm:pt modelId="{35DDC198-D814-4DF0-AF91-5D846FABED44}" type="parTrans" cxnId="{09AB7908-DAED-4DFD-8395-0A2C71C603CC}">
      <dgm:prSet/>
      <dgm:spPr/>
      <dgm:t>
        <a:bodyPr/>
        <a:lstStyle/>
        <a:p>
          <a:endParaRPr lang="en-US"/>
        </a:p>
      </dgm:t>
    </dgm:pt>
    <dgm:pt modelId="{6144B9B4-49FF-4562-89CE-74C4481DBA31}" type="sibTrans" cxnId="{09AB7908-DAED-4DFD-8395-0A2C71C603CC}">
      <dgm:prSet/>
      <dgm:spPr/>
      <dgm:t>
        <a:bodyPr/>
        <a:lstStyle/>
        <a:p>
          <a:endParaRPr lang="en-US"/>
        </a:p>
      </dgm:t>
    </dgm:pt>
    <dgm:pt modelId="{C69D3B77-7240-47F5-A269-44FF8F2C7D4F}">
      <dgm:prSet/>
      <dgm:spPr/>
      <dgm:t>
        <a:bodyPr/>
        <a:lstStyle/>
        <a:p>
          <a:pPr>
            <a:lnSpc>
              <a:spcPct val="100000"/>
            </a:lnSpc>
          </a:pPr>
          <a:r>
            <a:rPr lang="en-US" dirty="0">
              <a:latin typeface="Trebuchet MS" panose="020B0703020202090204" pitchFamily="34" charset="0"/>
            </a:rPr>
            <a:t>Have a system so all inquiries, requests and criteria are APPLIED EQUALLY to all customers. </a:t>
          </a:r>
        </a:p>
      </dgm:t>
    </dgm:pt>
    <dgm:pt modelId="{0FED2E0B-C8E1-4699-87B9-1B284C1586CA}" type="parTrans" cxnId="{144F36CF-F83B-4540-99CC-92BFA7649D7B}">
      <dgm:prSet/>
      <dgm:spPr/>
      <dgm:t>
        <a:bodyPr/>
        <a:lstStyle/>
        <a:p>
          <a:endParaRPr lang="en-US"/>
        </a:p>
      </dgm:t>
    </dgm:pt>
    <dgm:pt modelId="{7CB28D7C-E0C2-4224-9539-D4869C962013}" type="sibTrans" cxnId="{144F36CF-F83B-4540-99CC-92BFA7649D7B}">
      <dgm:prSet/>
      <dgm:spPr/>
      <dgm:t>
        <a:bodyPr/>
        <a:lstStyle/>
        <a:p>
          <a:endParaRPr lang="en-US"/>
        </a:p>
      </dgm:t>
    </dgm:pt>
    <dgm:pt modelId="{CD2A13F3-5303-44BC-ACE8-34AE08503391}">
      <dgm:prSet/>
      <dgm:spPr/>
      <dgm:t>
        <a:bodyPr/>
        <a:lstStyle/>
        <a:p>
          <a:pPr>
            <a:lnSpc>
              <a:spcPct val="100000"/>
            </a:lnSpc>
            <a:defRPr b="1"/>
          </a:pPr>
          <a:r>
            <a:rPr lang="en-US" b="1" dirty="0">
              <a:latin typeface="Trebuchet MS" panose="020B0703020202090204" pitchFamily="34" charset="0"/>
            </a:rPr>
            <a:t>FOCUS ON FINANCIAL CRITERIA</a:t>
          </a:r>
          <a:endParaRPr lang="en-US" dirty="0">
            <a:latin typeface="Trebuchet MS" panose="020B0703020202090204" pitchFamily="34" charset="0"/>
          </a:endParaRPr>
        </a:p>
      </dgm:t>
    </dgm:pt>
    <dgm:pt modelId="{E1D98448-8EED-4EFE-B285-C55A4FB7392F}" type="parTrans" cxnId="{C5888D44-3439-419C-8683-C7AF882CE80D}">
      <dgm:prSet/>
      <dgm:spPr/>
      <dgm:t>
        <a:bodyPr/>
        <a:lstStyle/>
        <a:p>
          <a:endParaRPr lang="en-US"/>
        </a:p>
      </dgm:t>
    </dgm:pt>
    <dgm:pt modelId="{B8CC6502-112F-4C1D-A0A5-A8266DEA393B}" type="sibTrans" cxnId="{C5888D44-3439-419C-8683-C7AF882CE80D}">
      <dgm:prSet/>
      <dgm:spPr/>
      <dgm:t>
        <a:bodyPr/>
        <a:lstStyle/>
        <a:p>
          <a:endParaRPr lang="en-US"/>
        </a:p>
      </dgm:t>
    </dgm:pt>
    <dgm:pt modelId="{5339387D-CB72-4E51-A036-EC6DAF698C74}">
      <dgm:prSet/>
      <dgm:spPr/>
      <dgm:t>
        <a:bodyPr/>
        <a:lstStyle/>
        <a:p>
          <a:pPr>
            <a:lnSpc>
              <a:spcPct val="100000"/>
            </a:lnSpc>
          </a:pPr>
          <a:r>
            <a:rPr lang="en-US" dirty="0">
              <a:latin typeface="Trebuchet MS" panose="020B0703020202090204" pitchFamily="34" charset="0"/>
            </a:rPr>
            <a:t>In theory, the only factor that should be relevant is whether someone has the financial ability to pay and support the purchase.</a:t>
          </a:r>
        </a:p>
      </dgm:t>
    </dgm:pt>
    <dgm:pt modelId="{56A8EA0C-F9F7-4609-A747-E8ED9840CE86}" type="parTrans" cxnId="{BC332A3B-1490-4C1C-9049-BEDB808CEB1F}">
      <dgm:prSet/>
      <dgm:spPr/>
      <dgm:t>
        <a:bodyPr/>
        <a:lstStyle/>
        <a:p>
          <a:endParaRPr lang="en-US"/>
        </a:p>
      </dgm:t>
    </dgm:pt>
    <dgm:pt modelId="{897803D4-F26F-435D-AFB3-EA0B615FF5B0}" type="sibTrans" cxnId="{BC332A3B-1490-4C1C-9049-BEDB808CEB1F}">
      <dgm:prSet/>
      <dgm:spPr/>
      <dgm:t>
        <a:bodyPr/>
        <a:lstStyle/>
        <a:p>
          <a:endParaRPr lang="en-US"/>
        </a:p>
      </dgm:t>
    </dgm:pt>
    <dgm:pt modelId="{2CA1AFB0-C816-47CF-A3B0-1F6209C7EC69}">
      <dgm:prSet/>
      <dgm:spPr/>
      <dgm:t>
        <a:bodyPr/>
        <a:lstStyle/>
        <a:p>
          <a:pPr>
            <a:lnSpc>
              <a:spcPct val="100000"/>
            </a:lnSpc>
          </a:pPr>
          <a:r>
            <a:rPr lang="en-US" b="1" u="sng" dirty="0">
              <a:latin typeface="Trebuchet MS" panose="020B0703020202090204" pitchFamily="34" charset="0"/>
            </a:rPr>
            <a:t>Have a system where you ask for the same documents and information from every customer</a:t>
          </a:r>
          <a:r>
            <a:rPr lang="en-US" dirty="0">
              <a:latin typeface="Trebuchet MS" panose="020B0703020202090204" pitchFamily="34" charset="0"/>
            </a:rPr>
            <a:t>.</a:t>
          </a:r>
        </a:p>
      </dgm:t>
    </dgm:pt>
    <dgm:pt modelId="{9501E5E6-6A8A-46E5-8C62-F679A74FF2F0}" type="parTrans" cxnId="{536EE1E9-DFBB-4DDF-A1FE-30DF1ECABDA4}">
      <dgm:prSet/>
      <dgm:spPr/>
      <dgm:t>
        <a:bodyPr/>
        <a:lstStyle/>
        <a:p>
          <a:endParaRPr lang="en-US"/>
        </a:p>
      </dgm:t>
    </dgm:pt>
    <dgm:pt modelId="{6645DBC3-CD6C-42E3-BEA4-43F7A3D7C79E}" type="sibTrans" cxnId="{536EE1E9-DFBB-4DDF-A1FE-30DF1ECABDA4}">
      <dgm:prSet/>
      <dgm:spPr/>
      <dgm:t>
        <a:bodyPr/>
        <a:lstStyle/>
        <a:p>
          <a:endParaRPr lang="en-US"/>
        </a:p>
      </dgm:t>
    </dgm:pt>
    <dgm:pt modelId="{D605A961-2EA3-47B1-88ED-48F518269DBF}" type="pres">
      <dgm:prSet presAssocID="{72EFE4F3-D4B9-495E-8184-1D6D4F8D7FE2}" presName="root" presStyleCnt="0">
        <dgm:presLayoutVars>
          <dgm:dir/>
          <dgm:resizeHandles val="exact"/>
        </dgm:presLayoutVars>
      </dgm:prSet>
      <dgm:spPr/>
    </dgm:pt>
    <dgm:pt modelId="{951E2407-5C6E-4081-91E5-BDA0725F3F9B}" type="pres">
      <dgm:prSet presAssocID="{B791060B-CB34-4021-8E47-1F319CC34215}" presName="compNode" presStyleCnt="0"/>
      <dgm:spPr/>
    </dgm:pt>
    <dgm:pt modelId="{B629F45C-1887-4EDD-8460-3D658D07C79D}" type="pres">
      <dgm:prSet presAssocID="{B791060B-CB34-4021-8E47-1F319CC34215}" presName="iconRect" presStyleLbl="node1" presStyleIdx="0" presStyleCnt="2"/>
      <dgm:spPr>
        <a:blipFill>
          <a:blip xmlns:r="http://schemas.openxmlformats.org/officeDocument/2006/relationships" r:embed="rId1">
            <a:duotone>
              <a:prstClr val="black"/>
              <a:schemeClr val="accent1">
                <a:tint val="45000"/>
                <a:satMod val="400000"/>
              </a:schemeClr>
            </a:duotone>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Group of men with solid fill"/>
        </a:ext>
      </dgm:extLst>
    </dgm:pt>
    <dgm:pt modelId="{8F511953-A0E9-4FB2-87A6-66417DB40C03}" type="pres">
      <dgm:prSet presAssocID="{B791060B-CB34-4021-8E47-1F319CC34215}" presName="iconSpace" presStyleCnt="0"/>
      <dgm:spPr/>
    </dgm:pt>
    <dgm:pt modelId="{2C5F6792-040E-4DF7-997B-6D5B36FB24CB}" type="pres">
      <dgm:prSet presAssocID="{B791060B-CB34-4021-8E47-1F319CC34215}" presName="parTx" presStyleLbl="revTx" presStyleIdx="0" presStyleCnt="4">
        <dgm:presLayoutVars>
          <dgm:chMax val="0"/>
          <dgm:chPref val="0"/>
        </dgm:presLayoutVars>
      </dgm:prSet>
      <dgm:spPr/>
    </dgm:pt>
    <dgm:pt modelId="{A8B754B9-A88B-45FD-8282-F33522BD1696}" type="pres">
      <dgm:prSet presAssocID="{B791060B-CB34-4021-8E47-1F319CC34215}" presName="txSpace" presStyleCnt="0"/>
      <dgm:spPr/>
    </dgm:pt>
    <dgm:pt modelId="{F0E77752-8A49-4F9D-B1BE-3E08439552AF}" type="pres">
      <dgm:prSet presAssocID="{B791060B-CB34-4021-8E47-1F319CC34215}" presName="desTx" presStyleLbl="revTx" presStyleIdx="1" presStyleCnt="4" custScaleX="118411">
        <dgm:presLayoutVars/>
      </dgm:prSet>
      <dgm:spPr/>
    </dgm:pt>
    <dgm:pt modelId="{B1E8FBE6-7A61-434B-AB81-3CCA99370C7C}" type="pres">
      <dgm:prSet presAssocID="{6144B9B4-49FF-4562-89CE-74C4481DBA31}" presName="sibTrans" presStyleCnt="0"/>
      <dgm:spPr/>
    </dgm:pt>
    <dgm:pt modelId="{9843085D-1803-42A2-BDA8-A6561BA3AEF0}" type="pres">
      <dgm:prSet presAssocID="{CD2A13F3-5303-44BC-ACE8-34AE08503391}" presName="compNode" presStyleCnt="0"/>
      <dgm:spPr/>
    </dgm:pt>
    <dgm:pt modelId="{4027778E-3108-4284-94B7-2BA6D88C2639}" type="pres">
      <dgm:prSet presAssocID="{CD2A13F3-5303-44BC-ACE8-34AE08503391}" presName="iconRect" presStyleLbl="node1" presStyleIdx="1" presStyleCnt="2"/>
      <dgm:spPr>
        <a:blipFill>
          <a:blip xmlns:r="http://schemas.openxmlformats.org/officeDocument/2006/relationships" r:embed="rId3">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ey"/>
        </a:ext>
      </dgm:extLst>
    </dgm:pt>
    <dgm:pt modelId="{7B901296-174F-4A2F-8C30-6BA06FF29175}" type="pres">
      <dgm:prSet presAssocID="{CD2A13F3-5303-44BC-ACE8-34AE08503391}" presName="iconSpace" presStyleCnt="0"/>
      <dgm:spPr/>
    </dgm:pt>
    <dgm:pt modelId="{EAF0C057-4018-490C-905E-5138AF625E18}" type="pres">
      <dgm:prSet presAssocID="{CD2A13F3-5303-44BC-ACE8-34AE08503391}" presName="parTx" presStyleLbl="revTx" presStyleIdx="2" presStyleCnt="4">
        <dgm:presLayoutVars>
          <dgm:chMax val="0"/>
          <dgm:chPref val="0"/>
        </dgm:presLayoutVars>
      </dgm:prSet>
      <dgm:spPr/>
    </dgm:pt>
    <dgm:pt modelId="{67E760E4-3FB8-4BF9-BCB0-940F38A516EB}" type="pres">
      <dgm:prSet presAssocID="{CD2A13F3-5303-44BC-ACE8-34AE08503391}" presName="txSpace" presStyleCnt="0"/>
      <dgm:spPr/>
    </dgm:pt>
    <dgm:pt modelId="{F6633D81-23E4-4A85-932D-F1AEF177F6CC}" type="pres">
      <dgm:prSet presAssocID="{CD2A13F3-5303-44BC-ACE8-34AE08503391}" presName="desTx" presStyleLbl="revTx" presStyleIdx="3" presStyleCnt="4">
        <dgm:presLayoutVars/>
      </dgm:prSet>
      <dgm:spPr/>
    </dgm:pt>
  </dgm:ptLst>
  <dgm:cxnLst>
    <dgm:cxn modelId="{09AB7908-DAED-4DFD-8395-0A2C71C603CC}" srcId="{72EFE4F3-D4B9-495E-8184-1D6D4F8D7FE2}" destId="{B791060B-CB34-4021-8E47-1F319CC34215}" srcOrd="0" destOrd="0" parTransId="{35DDC198-D814-4DF0-AF91-5D846FABED44}" sibTransId="{6144B9B4-49FF-4562-89CE-74C4481DBA31}"/>
    <dgm:cxn modelId="{A01A0639-B19B-5946-A490-8548BF342D1C}" type="presOf" srcId="{B791060B-CB34-4021-8E47-1F319CC34215}" destId="{2C5F6792-040E-4DF7-997B-6D5B36FB24CB}" srcOrd="0" destOrd="0" presId="urn:microsoft.com/office/officeart/2018/5/layout/CenteredIconLabelDescriptionList"/>
    <dgm:cxn modelId="{BC332A3B-1490-4C1C-9049-BEDB808CEB1F}" srcId="{CD2A13F3-5303-44BC-ACE8-34AE08503391}" destId="{5339387D-CB72-4E51-A036-EC6DAF698C74}" srcOrd="0" destOrd="0" parTransId="{56A8EA0C-F9F7-4609-A747-E8ED9840CE86}" sibTransId="{897803D4-F26F-435D-AFB3-EA0B615FF5B0}"/>
    <dgm:cxn modelId="{C5888D44-3439-419C-8683-C7AF882CE80D}" srcId="{72EFE4F3-D4B9-495E-8184-1D6D4F8D7FE2}" destId="{CD2A13F3-5303-44BC-ACE8-34AE08503391}" srcOrd="1" destOrd="0" parTransId="{E1D98448-8EED-4EFE-B285-C55A4FB7392F}" sibTransId="{B8CC6502-112F-4C1D-A0A5-A8266DEA393B}"/>
    <dgm:cxn modelId="{AAC3A66E-A6BF-7841-99A8-D2235EF4881D}" type="presOf" srcId="{CD2A13F3-5303-44BC-ACE8-34AE08503391}" destId="{EAF0C057-4018-490C-905E-5138AF625E18}" srcOrd="0" destOrd="0" presId="urn:microsoft.com/office/officeart/2018/5/layout/CenteredIconLabelDescriptionList"/>
    <dgm:cxn modelId="{16916984-F354-744C-8D19-38C0F4015FAC}" type="presOf" srcId="{5339387D-CB72-4E51-A036-EC6DAF698C74}" destId="{F6633D81-23E4-4A85-932D-F1AEF177F6CC}" srcOrd="0" destOrd="0" presId="urn:microsoft.com/office/officeart/2018/5/layout/CenteredIconLabelDescriptionList"/>
    <dgm:cxn modelId="{144F36CF-F83B-4540-99CC-92BFA7649D7B}" srcId="{B791060B-CB34-4021-8E47-1F319CC34215}" destId="{C69D3B77-7240-47F5-A269-44FF8F2C7D4F}" srcOrd="0" destOrd="0" parTransId="{0FED2E0B-C8E1-4699-87B9-1B284C1586CA}" sibTransId="{7CB28D7C-E0C2-4224-9539-D4869C962013}"/>
    <dgm:cxn modelId="{036230E0-B165-334C-AC74-A8243E8001EF}" type="presOf" srcId="{2CA1AFB0-C816-47CF-A3B0-1F6209C7EC69}" destId="{F0E77752-8A49-4F9D-B1BE-3E08439552AF}" srcOrd="0" destOrd="1" presId="urn:microsoft.com/office/officeart/2018/5/layout/CenteredIconLabelDescriptionList"/>
    <dgm:cxn modelId="{536EE1E9-DFBB-4DDF-A1FE-30DF1ECABDA4}" srcId="{B791060B-CB34-4021-8E47-1F319CC34215}" destId="{2CA1AFB0-C816-47CF-A3B0-1F6209C7EC69}" srcOrd="1" destOrd="0" parTransId="{9501E5E6-6A8A-46E5-8C62-F679A74FF2F0}" sibTransId="{6645DBC3-CD6C-42E3-BEA4-43F7A3D7C79E}"/>
    <dgm:cxn modelId="{6DE74AEA-74F0-F647-9210-4ED78784BCE8}" type="presOf" srcId="{72EFE4F3-D4B9-495E-8184-1D6D4F8D7FE2}" destId="{D605A961-2EA3-47B1-88ED-48F518269DBF}" srcOrd="0" destOrd="0" presId="urn:microsoft.com/office/officeart/2018/5/layout/CenteredIconLabelDescriptionList"/>
    <dgm:cxn modelId="{919BE5F8-32A2-654A-92EB-FF1E2B075549}" type="presOf" srcId="{C69D3B77-7240-47F5-A269-44FF8F2C7D4F}" destId="{F0E77752-8A49-4F9D-B1BE-3E08439552AF}" srcOrd="0" destOrd="0" presId="urn:microsoft.com/office/officeart/2018/5/layout/CenteredIconLabelDescriptionList"/>
    <dgm:cxn modelId="{09F0D279-F15E-0D4C-B1D8-2FEE174E6B66}" type="presParOf" srcId="{D605A961-2EA3-47B1-88ED-48F518269DBF}" destId="{951E2407-5C6E-4081-91E5-BDA0725F3F9B}" srcOrd="0" destOrd="0" presId="urn:microsoft.com/office/officeart/2018/5/layout/CenteredIconLabelDescriptionList"/>
    <dgm:cxn modelId="{A686A1A3-E3FA-6D4B-9C56-81532D6B8AB7}" type="presParOf" srcId="{951E2407-5C6E-4081-91E5-BDA0725F3F9B}" destId="{B629F45C-1887-4EDD-8460-3D658D07C79D}" srcOrd="0" destOrd="0" presId="urn:microsoft.com/office/officeart/2018/5/layout/CenteredIconLabelDescriptionList"/>
    <dgm:cxn modelId="{621099B4-A4A0-4145-BDDF-30E8544F5A3A}" type="presParOf" srcId="{951E2407-5C6E-4081-91E5-BDA0725F3F9B}" destId="{8F511953-A0E9-4FB2-87A6-66417DB40C03}" srcOrd="1" destOrd="0" presId="urn:microsoft.com/office/officeart/2018/5/layout/CenteredIconLabelDescriptionList"/>
    <dgm:cxn modelId="{88237AA3-A78B-184F-97AA-781FB44AC4B0}" type="presParOf" srcId="{951E2407-5C6E-4081-91E5-BDA0725F3F9B}" destId="{2C5F6792-040E-4DF7-997B-6D5B36FB24CB}" srcOrd="2" destOrd="0" presId="urn:microsoft.com/office/officeart/2018/5/layout/CenteredIconLabelDescriptionList"/>
    <dgm:cxn modelId="{461E9AD7-2D48-2649-A5FC-73208147B782}" type="presParOf" srcId="{951E2407-5C6E-4081-91E5-BDA0725F3F9B}" destId="{A8B754B9-A88B-45FD-8282-F33522BD1696}" srcOrd="3" destOrd="0" presId="urn:microsoft.com/office/officeart/2018/5/layout/CenteredIconLabelDescriptionList"/>
    <dgm:cxn modelId="{22BDB8C1-F6EA-6346-9739-045F8A077A38}" type="presParOf" srcId="{951E2407-5C6E-4081-91E5-BDA0725F3F9B}" destId="{F0E77752-8A49-4F9D-B1BE-3E08439552AF}" srcOrd="4" destOrd="0" presId="urn:microsoft.com/office/officeart/2018/5/layout/CenteredIconLabelDescriptionList"/>
    <dgm:cxn modelId="{53F9083B-2126-BF47-9756-F008D7A6BCC7}" type="presParOf" srcId="{D605A961-2EA3-47B1-88ED-48F518269DBF}" destId="{B1E8FBE6-7A61-434B-AB81-3CCA99370C7C}" srcOrd="1" destOrd="0" presId="urn:microsoft.com/office/officeart/2018/5/layout/CenteredIconLabelDescriptionList"/>
    <dgm:cxn modelId="{F0657805-FD1E-5047-BAFF-572296607F29}" type="presParOf" srcId="{D605A961-2EA3-47B1-88ED-48F518269DBF}" destId="{9843085D-1803-42A2-BDA8-A6561BA3AEF0}" srcOrd="2" destOrd="0" presId="urn:microsoft.com/office/officeart/2018/5/layout/CenteredIconLabelDescriptionList"/>
    <dgm:cxn modelId="{7468DA13-BD02-2D4D-BFC5-CDA879569D80}" type="presParOf" srcId="{9843085D-1803-42A2-BDA8-A6561BA3AEF0}" destId="{4027778E-3108-4284-94B7-2BA6D88C2639}" srcOrd="0" destOrd="0" presId="urn:microsoft.com/office/officeart/2018/5/layout/CenteredIconLabelDescriptionList"/>
    <dgm:cxn modelId="{A25424F3-6482-9F49-8EE4-848C9F91AA0B}" type="presParOf" srcId="{9843085D-1803-42A2-BDA8-A6561BA3AEF0}" destId="{7B901296-174F-4A2F-8C30-6BA06FF29175}" srcOrd="1" destOrd="0" presId="urn:microsoft.com/office/officeart/2018/5/layout/CenteredIconLabelDescriptionList"/>
    <dgm:cxn modelId="{CD9C7C32-1E4F-5841-B51E-658144ABADDC}" type="presParOf" srcId="{9843085D-1803-42A2-BDA8-A6561BA3AEF0}" destId="{EAF0C057-4018-490C-905E-5138AF625E18}" srcOrd="2" destOrd="0" presId="urn:microsoft.com/office/officeart/2018/5/layout/CenteredIconLabelDescriptionList"/>
    <dgm:cxn modelId="{5730D99D-4ABB-254A-AA94-8EFD25D7B20A}" type="presParOf" srcId="{9843085D-1803-42A2-BDA8-A6561BA3AEF0}" destId="{67E760E4-3FB8-4BF9-BCB0-940F38A516EB}" srcOrd="3" destOrd="0" presId="urn:microsoft.com/office/officeart/2018/5/layout/CenteredIconLabelDescriptionList"/>
    <dgm:cxn modelId="{A8F4647E-6A59-964A-91E7-FC4F29527A8A}" type="presParOf" srcId="{9843085D-1803-42A2-BDA8-A6561BA3AEF0}" destId="{F6633D81-23E4-4A85-932D-F1AEF177F6CC}"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28AF25F-5EDD-4CD4-B419-DFCD5A8FB4DE}"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6C98F16B-DF60-4709-9F7D-5B82563A3EFB}">
      <dgm:prSet/>
      <dgm:spPr/>
      <dgm:t>
        <a:bodyPr/>
        <a:lstStyle/>
        <a:p>
          <a:pPr>
            <a:lnSpc>
              <a:spcPct val="100000"/>
            </a:lnSpc>
          </a:pPr>
          <a:r>
            <a:rPr lang="en-US" dirty="0">
              <a:latin typeface="Trebuchet MS" panose="020B0703020202090204" pitchFamily="34" charset="0"/>
            </a:rPr>
            <a:t>1. Know Fair Housing Laws!  Give &amp; Explain the Fair Housing &amp; Anti-Discrimination Disclosure Form</a:t>
          </a:r>
        </a:p>
      </dgm:t>
    </dgm:pt>
    <dgm:pt modelId="{B119D4C8-2D8C-4F0A-A822-69BB8E83A86B}" type="parTrans" cxnId="{C8EB7DEE-7F1B-4DD6-BB73-A28059A30735}">
      <dgm:prSet/>
      <dgm:spPr/>
      <dgm:t>
        <a:bodyPr/>
        <a:lstStyle/>
        <a:p>
          <a:endParaRPr lang="en-US"/>
        </a:p>
      </dgm:t>
    </dgm:pt>
    <dgm:pt modelId="{DEB8EE54-9DF3-439E-BEDD-23B7C4F0E60A}" type="sibTrans" cxnId="{C8EB7DEE-7F1B-4DD6-BB73-A28059A30735}">
      <dgm:prSet/>
      <dgm:spPr/>
      <dgm:t>
        <a:bodyPr/>
        <a:lstStyle/>
        <a:p>
          <a:endParaRPr lang="en-US"/>
        </a:p>
      </dgm:t>
    </dgm:pt>
    <dgm:pt modelId="{8EB82078-0D5B-4817-BC69-A1D1198B478D}">
      <dgm:prSet/>
      <dgm:spPr/>
      <dgm:t>
        <a:bodyPr/>
        <a:lstStyle/>
        <a:p>
          <a:pPr>
            <a:lnSpc>
              <a:spcPct val="100000"/>
            </a:lnSpc>
          </a:pPr>
          <a:r>
            <a:rPr lang="en-US" dirty="0">
              <a:latin typeface="Trebuchet MS" panose="020B0703020202090204" pitchFamily="34" charset="0"/>
            </a:rPr>
            <a:t>2. Never answer a question if you believe it violates Fair Housing Laws (Who lives in this building?).</a:t>
          </a:r>
        </a:p>
      </dgm:t>
    </dgm:pt>
    <dgm:pt modelId="{C77FE157-CECA-4225-B2D4-6FAA4C32E439}" type="parTrans" cxnId="{20D7B61B-3433-4169-A2E7-EA6B7F9F615E}">
      <dgm:prSet/>
      <dgm:spPr/>
      <dgm:t>
        <a:bodyPr/>
        <a:lstStyle/>
        <a:p>
          <a:endParaRPr lang="en-US"/>
        </a:p>
      </dgm:t>
    </dgm:pt>
    <dgm:pt modelId="{BAEB9B1C-5F52-46A1-BB25-FCBD0ED6843F}" type="sibTrans" cxnId="{20D7B61B-3433-4169-A2E7-EA6B7F9F615E}">
      <dgm:prSet/>
      <dgm:spPr/>
      <dgm:t>
        <a:bodyPr/>
        <a:lstStyle/>
        <a:p>
          <a:endParaRPr lang="en-US"/>
        </a:p>
      </dgm:t>
    </dgm:pt>
    <dgm:pt modelId="{8E83F8A6-D814-4309-B58D-F9C78A1DE599}">
      <dgm:prSet/>
      <dgm:spPr/>
      <dgm:t>
        <a:bodyPr/>
        <a:lstStyle/>
        <a:p>
          <a:pPr>
            <a:lnSpc>
              <a:spcPct val="100000"/>
            </a:lnSpc>
          </a:pPr>
          <a:r>
            <a:rPr lang="en-US" dirty="0">
              <a:latin typeface="Trebuchet MS" panose="020B0703020202090204" pitchFamily="34" charset="0"/>
            </a:rPr>
            <a:t>3. Have a systematic method: Use checklists, forms &amp; templates.</a:t>
          </a:r>
        </a:p>
      </dgm:t>
    </dgm:pt>
    <dgm:pt modelId="{38CE0511-420D-483C-B282-CE44BFEA0309}" type="parTrans" cxnId="{F2467F3C-84F7-49C2-9784-4C4D9959EA11}">
      <dgm:prSet/>
      <dgm:spPr/>
      <dgm:t>
        <a:bodyPr/>
        <a:lstStyle/>
        <a:p>
          <a:endParaRPr lang="en-US"/>
        </a:p>
      </dgm:t>
    </dgm:pt>
    <dgm:pt modelId="{6829E1C2-18DC-42EE-8A11-AA46309EFA5D}" type="sibTrans" cxnId="{F2467F3C-84F7-49C2-9784-4C4D9959EA11}">
      <dgm:prSet/>
      <dgm:spPr/>
      <dgm:t>
        <a:bodyPr/>
        <a:lstStyle/>
        <a:p>
          <a:endParaRPr lang="en-US"/>
        </a:p>
      </dgm:t>
    </dgm:pt>
    <dgm:pt modelId="{27729144-5D91-4E51-803E-0B9EE915EFF4}">
      <dgm:prSet/>
      <dgm:spPr/>
      <dgm:t>
        <a:bodyPr/>
        <a:lstStyle/>
        <a:p>
          <a:pPr>
            <a:lnSpc>
              <a:spcPct val="100000"/>
            </a:lnSpc>
          </a:pPr>
          <a:r>
            <a:rPr lang="en-US" dirty="0">
              <a:latin typeface="Trebuchet MS" panose="020B0703020202090204" pitchFamily="34" charset="0"/>
            </a:rPr>
            <a:t>4. Good record keeping: Document everything.</a:t>
          </a:r>
        </a:p>
      </dgm:t>
    </dgm:pt>
    <dgm:pt modelId="{372CF63E-5150-4DAA-91ED-7ED3F77E7297}" type="parTrans" cxnId="{B150E061-A2E3-4858-8D19-53A786F98DAC}">
      <dgm:prSet/>
      <dgm:spPr/>
      <dgm:t>
        <a:bodyPr/>
        <a:lstStyle/>
        <a:p>
          <a:endParaRPr lang="en-US"/>
        </a:p>
      </dgm:t>
    </dgm:pt>
    <dgm:pt modelId="{004DFF03-2B13-47C4-9002-026107CF7C5A}" type="sibTrans" cxnId="{B150E061-A2E3-4858-8D19-53A786F98DAC}">
      <dgm:prSet/>
      <dgm:spPr/>
      <dgm:t>
        <a:bodyPr/>
        <a:lstStyle/>
        <a:p>
          <a:endParaRPr lang="en-US"/>
        </a:p>
      </dgm:t>
    </dgm:pt>
    <dgm:pt modelId="{B742B912-FEB3-4F37-B2E2-BD9533A31F0B}">
      <dgm:prSet/>
      <dgm:spPr/>
      <dgm:t>
        <a:bodyPr/>
        <a:lstStyle/>
        <a:p>
          <a:pPr>
            <a:lnSpc>
              <a:spcPct val="100000"/>
            </a:lnSpc>
          </a:pPr>
          <a:r>
            <a:rPr lang="en-US" dirty="0">
              <a:latin typeface="Trebuchet MS" panose="020B0703020202090204" pitchFamily="34" charset="0"/>
            </a:rPr>
            <a:t>5. Obtain objective information from the consumer.</a:t>
          </a:r>
        </a:p>
      </dgm:t>
    </dgm:pt>
    <dgm:pt modelId="{26C8D4B3-646B-467D-9D37-7F990BFFB933}" type="parTrans" cxnId="{DDC79EC4-E31D-4AB3-A98C-1847E8A010F6}">
      <dgm:prSet/>
      <dgm:spPr/>
      <dgm:t>
        <a:bodyPr/>
        <a:lstStyle/>
        <a:p>
          <a:endParaRPr lang="en-US"/>
        </a:p>
      </dgm:t>
    </dgm:pt>
    <dgm:pt modelId="{680C6E4C-7095-4B67-B1AA-3CD6ED4C72F4}" type="sibTrans" cxnId="{DDC79EC4-E31D-4AB3-A98C-1847E8A010F6}">
      <dgm:prSet/>
      <dgm:spPr/>
      <dgm:t>
        <a:bodyPr/>
        <a:lstStyle/>
        <a:p>
          <a:endParaRPr lang="en-US"/>
        </a:p>
      </dgm:t>
    </dgm:pt>
    <dgm:pt modelId="{16613B76-390E-4902-A6FC-153BB7DA0686}">
      <dgm:prSet/>
      <dgm:spPr/>
      <dgm:t>
        <a:bodyPr/>
        <a:lstStyle/>
        <a:p>
          <a:pPr>
            <a:lnSpc>
              <a:spcPct val="100000"/>
            </a:lnSpc>
          </a:pPr>
          <a:r>
            <a:rPr lang="en-US" dirty="0">
              <a:latin typeface="Trebuchet MS" panose="020B0703020202090204" pitchFamily="34" charset="0"/>
            </a:rPr>
            <a:t>6. Let consumer establish geographical boundaries and limits (avoid steering).</a:t>
          </a:r>
        </a:p>
      </dgm:t>
    </dgm:pt>
    <dgm:pt modelId="{9345E923-6A32-4C53-A0E3-6E709840E24E}" type="parTrans" cxnId="{020E4578-3391-4325-AD19-9E36F0427A20}">
      <dgm:prSet/>
      <dgm:spPr/>
      <dgm:t>
        <a:bodyPr/>
        <a:lstStyle/>
        <a:p>
          <a:endParaRPr lang="en-US"/>
        </a:p>
      </dgm:t>
    </dgm:pt>
    <dgm:pt modelId="{1D554E16-DB45-4839-BC9A-FBE4D317B360}" type="sibTrans" cxnId="{020E4578-3391-4325-AD19-9E36F0427A20}">
      <dgm:prSet/>
      <dgm:spPr/>
      <dgm:t>
        <a:bodyPr/>
        <a:lstStyle/>
        <a:p>
          <a:endParaRPr lang="en-US"/>
        </a:p>
      </dgm:t>
    </dgm:pt>
    <dgm:pt modelId="{076A18B2-46BA-4ACE-A169-77D74D5BD57C}" type="pres">
      <dgm:prSet presAssocID="{228AF25F-5EDD-4CD4-B419-DFCD5A8FB4DE}" presName="root" presStyleCnt="0">
        <dgm:presLayoutVars>
          <dgm:dir/>
          <dgm:resizeHandles val="exact"/>
        </dgm:presLayoutVars>
      </dgm:prSet>
      <dgm:spPr/>
    </dgm:pt>
    <dgm:pt modelId="{7B228417-EEBE-470A-BFBC-DD3CD2211FC8}" type="pres">
      <dgm:prSet presAssocID="{6C98F16B-DF60-4709-9F7D-5B82563A3EFB}" presName="compNode" presStyleCnt="0"/>
      <dgm:spPr/>
    </dgm:pt>
    <dgm:pt modelId="{48E65268-9EEF-4BDE-BBCB-9D8B97E9122E}" type="pres">
      <dgm:prSet presAssocID="{6C98F16B-DF60-4709-9F7D-5B82563A3EFB}" presName="bgRect" presStyleLbl="bgShp" presStyleIdx="0" presStyleCnt="6" custScaleY="75132"/>
      <dgm:spPr/>
    </dgm:pt>
    <dgm:pt modelId="{D2B14880-17F8-4E5B-B5CD-24F8A52543FB}" type="pres">
      <dgm:prSet presAssocID="{6C98F16B-DF60-4709-9F7D-5B82563A3EFB}" presName="iconRect" presStyleLbl="node1" presStyleIdx="0" presStyleCnt="6"/>
      <dgm:spPr>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ouse"/>
        </a:ext>
      </dgm:extLst>
    </dgm:pt>
    <dgm:pt modelId="{79D1BFE6-450D-4EDD-BB8B-3ACB1084485F}" type="pres">
      <dgm:prSet presAssocID="{6C98F16B-DF60-4709-9F7D-5B82563A3EFB}" presName="spaceRect" presStyleCnt="0"/>
      <dgm:spPr/>
    </dgm:pt>
    <dgm:pt modelId="{830B39D8-91FA-45B6-8441-67495A21AF5B}" type="pres">
      <dgm:prSet presAssocID="{6C98F16B-DF60-4709-9F7D-5B82563A3EFB}" presName="parTx" presStyleLbl="revTx" presStyleIdx="0" presStyleCnt="6">
        <dgm:presLayoutVars>
          <dgm:chMax val="0"/>
          <dgm:chPref val="0"/>
        </dgm:presLayoutVars>
      </dgm:prSet>
      <dgm:spPr/>
    </dgm:pt>
    <dgm:pt modelId="{C3F2DF14-FC9D-4D68-BD25-FA05BB7A7AA2}" type="pres">
      <dgm:prSet presAssocID="{DEB8EE54-9DF3-439E-BEDD-23B7C4F0E60A}" presName="sibTrans" presStyleCnt="0"/>
      <dgm:spPr/>
    </dgm:pt>
    <dgm:pt modelId="{08871CF7-C756-4DEB-9493-00A11918FC37}" type="pres">
      <dgm:prSet presAssocID="{8EB82078-0D5B-4817-BC69-A1D1198B478D}" presName="compNode" presStyleCnt="0"/>
      <dgm:spPr/>
    </dgm:pt>
    <dgm:pt modelId="{A08AFB3F-3440-4394-8BF8-E2C4DCA5E87B}" type="pres">
      <dgm:prSet presAssocID="{8EB82078-0D5B-4817-BC69-A1D1198B478D}" presName="bgRect" presStyleLbl="bgShp" presStyleIdx="1" presStyleCnt="6" custLinFactNeighborY="0"/>
      <dgm:spPr/>
    </dgm:pt>
    <dgm:pt modelId="{95B7625F-B106-40CE-8796-A4862871D0C0}" type="pres">
      <dgm:prSet presAssocID="{8EB82078-0D5B-4817-BC69-A1D1198B478D}" presName="iconRect" presStyleLbl="node1" presStyleIdx="1" presStyleCnt="6"/>
      <dgm:spPr>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Gavel"/>
        </a:ext>
      </dgm:extLst>
    </dgm:pt>
    <dgm:pt modelId="{BB694D73-3419-4C2F-9F6C-9FC4CEBE4A9A}" type="pres">
      <dgm:prSet presAssocID="{8EB82078-0D5B-4817-BC69-A1D1198B478D}" presName="spaceRect" presStyleCnt="0"/>
      <dgm:spPr/>
    </dgm:pt>
    <dgm:pt modelId="{B91DA1D8-145E-4431-8042-67D15DBAF9C4}" type="pres">
      <dgm:prSet presAssocID="{8EB82078-0D5B-4817-BC69-A1D1198B478D}" presName="parTx" presStyleLbl="revTx" presStyleIdx="1" presStyleCnt="6">
        <dgm:presLayoutVars>
          <dgm:chMax val="0"/>
          <dgm:chPref val="0"/>
        </dgm:presLayoutVars>
      </dgm:prSet>
      <dgm:spPr/>
    </dgm:pt>
    <dgm:pt modelId="{10F43708-12E0-4E10-9366-F83A26E49319}" type="pres">
      <dgm:prSet presAssocID="{BAEB9B1C-5F52-46A1-BB25-FCBD0ED6843F}" presName="sibTrans" presStyleCnt="0"/>
      <dgm:spPr/>
    </dgm:pt>
    <dgm:pt modelId="{B653CA44-52CB-4B9E-AD6A-1C35BB8FA2C5}" type="pres">
      <dgm:prSet presAssocID="{8E83F8A6-D814-4309-B58D-F9C78A1DE599}" presName="compNode" presStyleCnt="0"/>
      <dgm:spPr/>
    </dgm:pt>
    <dgm:pt modelId="{9E379051-841A-4618-B9FB-19CF070873E4}" type="pres">
      <dgm:prSet presAssocID="{8E83F8A6-D814-4309-B58D-F9C78A1DE599}" presName="bgRect" presStyleLbl="bgShp" presStyleIdx="2" presStyleCnt="6"/>
      <dgm:spPr/>
    </dgm:pt>
    <dgm:pt modelId="{F173895D-4C32-42C7-9D85-D47241B9843F}" type="pres">
      <dgm:prSet presAssocID="{8E83F8A6-D814-4309-B58D-F9C78A1DE599}" presName="iconRect" presStyleLbl="node1" presStyleIdx="2" presStyleCnt="6"/>
      <dgm:spPr>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heck List"/>
        </a:ext>
      </dgm:extLst>
    </dgm:pt>
    <dgm:pt modelId="{D79C3697-2716-4C2B-BB1F-63F37353C612}" type="pres">
      <dgm:prSet presAssocID="{8E83F8A6-D814-4309-B58D-F9C78A1DE599}" presName="spaceRect" presStyleCnt="0"/>
      <dgm:spPr/>
    </dgm:pt>
    <dgm:pt modelId="{57A6BC96-F52F-4B3A-90AB-8E6151924CD8}" type="pres">
      <dgm:prSet presAssocID="{8E83F8A6-D814-4309-B58D-F9C78A1DE599}" presName="parTx" presStyleLbl="revTx" presStyleIdx="2" presStyleCnt="6">
        <dgm:presLayoutVars>
          <dgm:chMax val="0"/>
          <dgm:chPref val="0"/>
        </dgm:presLayoutVars>
      </dgm:prSet>
      <dgm:spPr/>
    </dgm:pt>
    <dgm:pt modelId="{DD74713E-A191-433D-82FE-70ECAFF2461F}" type="pres">
      <dgm:prSet presAssocID="{6829E1C2-18DC-42EE-8A11-AA46309EFA5D}" presName="sibTrans" presStyleCnt="0"/>
      <dgm:spPr/>
    </dgm:pt>
    <dgm:pt modelId="{9F85E0EF-CD94-4E4F-9C5E-7B2CFBC9874D}" type="pres">
      <dgm:prSet presAssocID="{27729144-5D91-4E51-803E-0B9EE915EFF4}" presName="compNode" presStyleCnt="0"/>
      <dgm:spPr/>
    </dgm:pt>
    <dgm:pt modelId="{C8E884A3-952D-4115-9852-32B786E8CEE4}" type="pres">
      <dgm:prSet presAssocID="{27729144-5D91-4E51-803E-0B9EE915EFF4}" presName="bgRect" presStyleLbl="bgShp" presStyleIdx="3" presStyleCnt="6"/>
      <dgm:spPr/>
    </dgm:pt>
    <dgm:pt modelId="{18A06D25-8027-4262-B7C7-DCE3C2448361}" type="pres">
      <dgm:prSet presAssocID="{27729144-5D91-4E51-803E-0B9EE915EFF4}" presName="iconRect" presStyleLbl="node1" presStyleIdx="3" presStyleCnt="6"/>
      <dgm:spPr>
        <a:blipFill>
          <a:blip xmlns:r="http://schemas.openxmlformats.org/officeDocument/2006/relationships"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Document"/>
        </a:ext>
      </dgm:extLst>
    </dgm:pt>
    <dgm:pt modelId="{008396ED-403A-4069-8EF4-5CDE2629BDDA}" type="pres">
      <dgm:prSet presAssocID="{27729144-5D91-4E51-803E-0B9EE915EFF4}" presName="spaceRect" presStyleCnt="0"/>
      <dgm:spPr/>
    </dgm:pt>
    <dgm:pt modelId="{DB33394A-B200-4FDA-9744-AA6C806D544C}" type="pres">
      <dgm:prSet presAssocID="{27729144-5D91-4E51-803E-0B9EE915EFF4}" presName="parTx" presStyleLbl="revTx" presStyleIdx="3" presStyleCnt="6">
        <dgm:presLayoutVars>
          <dgm:chMax val="0"/>
          <dgm:chPref val="0"/>
        </dgm:presLayoutVars>
      </dgm:prSet>
      <dgm:spPr/>
    </dgm:pt>
    <dgm:pt modelId="{BA6C38CF-4157-4457-9478-CC7D824C2B6E}" type="pres">
      <dgm:prSet presAssocID="{004DFF03-2B13-47C4-9002-026107CF7C5A}" presName="sibTrans" presStyleCnt="0"/>
      <dgm:spPr/>
    </dgm:pt>
    <dgm:pt modelId="{68C0D665-A8DB-4C4E-BC54-B291F1E7FF59}" type="pres">
      <dgm:prSet presAssocID="{B742B912-FEB3-4F37-B2E2-BD9533A31F0B}" presName="compNode" presStyleCnt="0"/>
      <dgm:spPr/>
    </dgm:pt>
    <dgm:pt modelId="{556A92CF-70CB-4225-ADEF-CA829C9EA8C8}" type="pres">
      <dgm:prSet presAssocID="{B742B912-FEB3-4F37-B2E2-BD9533A31F0B}" presName="bgRect" presStyleLbl="bgShp" presStyleIdx="4" presStyleCnt="6"/>
      <dgm:spPr/>
    </dgm:pt>
    <dgm:pt modelId="{D4A0A3E2-50F4-43F7-8CA3-B040ACB402D4}" type="pres">
      <dgm:prSet presAssocID="{B742B912-FEB3-4F37-B2E2-BD9533A31F0B}" presName="iconRect" presStyleLbl="node1" presStyleIdx="4" presStyleCnt="6"/>
      <dgm:spPr>
        <a:blipFill>
          <a:blip xmlns:r="http://schemas.openxmlformats.org/officeDocument/2006/relationships"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Target Audience"/>
        </a:ext>
      </dgm:extLst>
    </dgm:pt>
    <dgm:pt modelId="{7A718092-1765-4910-B23B-B395CCC0EBE0}" type="pres">
      <dgm:prSet presAssocID="{B742B912-FEB3-4F37-B2E2-BD9533A31F0B}" presName="spaceRect" presStyleCnt="0"/>
      <dgm:spPr/>
    </dgm:pt>
    <dgm:pt modelId="{779687FE-7BCC-46A3-B9FE-028D2FBFAD3B}" type="pres">
      <dgm:prSet presAssocID="{B742B912-FEB3-4F37-B2E2-BD9533A31F0B}" presName="parTx" presStyleLbl="revTx" presStyleIdx="4" presStyleCnt="6">
        <dgm:presLayoutVars>
          <dgm:chMax val="0"/>
          <dgm:chPref val="0"/>
        </dgm:presLayoutVars>
      </dgm:prSet>
      <dgm:spPr/>
    </dgm:pt>
    <dgm:pt modelId="{2DCCD48E-09AA-4DBA-89F6-2AE78624BFBE}" type="pres">
      <dgm:prSet presAssocID="{680C6E4C-7095-4B67-B1AA-3CD6ED4C72F4}" presName="sibTrans" presStyleCnt="0"/>
      <dgm:spPr/>
    </dgm:pt>
    <dgm:pt modelId="{552CF3EE-B971-4511-A7AC-1BA6C03A5E4B}" type="pres">
      <dgm:prSet presAssocID="{16613B76-390E-4902-A6FC-153BB7DA0686}" presName="compNode" presStyleCnt="0"/>
      <dgm:spPr/>
    </dgm:pt>
    <dgm:pt modelId="{63AD9478-E2AB-46C7-A414-A9AA335461CE}" type="pres">
      <dgm:prSet presAssocID="{16613B76-390E-4902-A6FC-153BB7DA0686}" presName="bgRect" presStyleLbl="bgShp" presStyleIdx="5" presStyleCnt="6"/>
      <dgm:spPr/>
    </dgm:pt>
    <dgm:pt modelId="{466B03C6-33B6-4FB7-A5D8-B7CF3D7562C7}" type="pres">
      <dgm:prSet presAssocID="{16613B76-390E-4902-A6FC-153BB7DA0686}" presName="iconRect" presStyleLbl="node1" presStyleIdx="5" presStyleCnt="6"/>
      <dgm:spPr>
        <a:blipFill>
          <a:blip xmlns:r="http://schemas.openxmlformats.org/officeDocument/2006/relationships"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Minimize"/>
        </a:ext>
      </dgm:extLst>
    </dgm:pt>
    <dgm:pt modelId="{9EE5A59C-40E0-49FA-BECF-7A7456A6D24F}" type="pres">
      <dgm:prSet presAssocID="{16613B76-390E-4902-A6FC-153BB7DA0686}" presName="spaceRect" presStyleCnt="0"/>
      <dgm:spPr/>
    </dgm:pt>
    <dgm:pt modelId="{1FF295B9-E4C2-440F-B4CE-EC6FC8F78828}" type="pres">
      <dgm:prSet presAssocID="{16613B76-390E-4902-A6FC-153BB7DA0686}" presName="parTx" presStyleLbl="revTx" presStyleIdx="5" presStyleCnt="6">
        <dgm:presLayoutVars>
          <dgm:chMax val="0"/>
          <dgm:chPref val="0"/>
        </dgm:presLayoutVars>
      </dgm:prSet>
      <dgm:spPr/>
    </dgm:pt>
  </dgm:ptLst>
  <dgm:cxnLst>
    <dgm:cxn modelId="{AB848610-F89B-4A91-A594-453C330CA599}" type="presOf" srcId="{228AF25F-5EDD-4CD4-B419-DFCD5A8FB4DE}" destId="{076A18B2-46BA-4ACE-A169-77D74D5BD57C}" srcOrd="0" destOrd="0" presId="urn:microsoft.com/office/officeart/2018/2/layout/IconVerticalSolidList"/>
    <dgm:cxn modelId="{20D7B61B-3433-4169-A2E7-EA6B7F9F615E}" srcId="{228AF25F-5EDD-4CD4-B419-DFCD5A8FB4DE}" destId="{8EB82078-0D5B-4817-BC69-A1D1198B478D}" srcOrd="1" destOrd="0" parTransId="{C77FE157-CECA-4225-B2D4-6FAA4C32E439}" sibTransId="{BAEB9B1C-5F52-46A1-BB25-FCBD0ED6843F}"/>
    <dgm:cxn modelId="{05AEF81B-8571-42C0-A1EC-35C130B77E20}" type="presOf" srcId="{B742B912-FEB3-4F37-B2E2-BD9533A31F0B}" destId="{779687FE-7BCC-46A3-B9FE-028D2FBFAD3B}" srcOrd="0" destOrd="0" presId="urn:microsoft.com/office/officeart/2018/2/layout/IconVerticalSolidList"/>
    <dgm:cxn modelId="{F2467F3C-84F7-49C2-9784-4C4D9959EA11}" srcId="{228AF25F-5EDD-4CD4-B419-DFCD5A8FB4DE}" destId="{8E83F8A6-D814-4309-B58D-F9C78A1DE599}" srcOrd="2" destOrd="0" parTransId="{38CE0511-420D-483C-B282-CE44BFEA0309}" sibTransId="{6829E1C2-18DC-42EE-8A11-AA46309EFA5D}"/>
    <dgm:cxn modelId="{B150E061-A2E3-4858-8D19-53A786F98DAC}" srcId="{228AF25F-5EDD-4CD4-B419-DFCD5A8FB4DE}" destId="{27729144-5D91-4E51-803E-0B9EE915EFF4}" srcOrd="3" destOrd="0" parTransId="{372CF63E-5150-4DAA-91ED-7ED3F77E7297}" sibTransId="{004DFF03-2B13-47C4-9002-026107CF7C5A}"/>
    <dgm:cxn modelId="{3B16C071-571F-4332-A8BD-5E2DD8E191E9}" type="presOf" srcId="{8E83F8A6-D814-4309-B58D-F9C78A1DE599}" destId="{57A6BC96-F52F-4B3A-90AB-8E6151924CD8}" srcOrd="0" destOrd="0" presId="urn:microsoft.com/office/officeart/2018/2/layout/IconVerticalSolidList"/>
    <dgm:cxn modelId="{020E4578-3391-4325-AD19-9E36F0427A20}" srcId="{228AF25F-5EDD-4CD4-B419-DFCD5A8FB4DE}" destId="{16613B76-390E-4902-A6FC-153BB7DA0686}" srcOrd="5" destOrd="0" parTransId="{9345E923-6A32-4C53-A0E3-6E709840E24E}" sibTransId="{1D554E16-DB45-4839-BC9A-FBE4D317B360}"/>
    <dgm:cxn modelId="{DDC79EC4-E31D-4AB3-A98C-1847E8A010F6}" srcId="{228AF25F-5EDD-4CD4-B419-DFCD5A8FB4DE}" destId="{B742B912-FEB3-4F37-B2E2-BD9533A31F0B}" srcOrd="4" destOrd="0" parTransId="{26C8D4B3-646B-467D-9D37-7F990BFFB933}" sibTransId="{680C6E4C-7095-4B67-B1AA-3CD6ED4C72F4}"/>
    <dgm:cxn modelId="{FB18D8DD-874D-46B4-817C-A36CF6D6D3A8}" type="presOf" srcId="{8EB82078-0D5B-4817-BC69-A1D1198B478D}" destId="{B91DA1D8-145E-4431-8042-67D15DBAF9C4}" srcOrd="0" destOrd="0" presId="urn:microsoft.com/office/officeart/2018/2/layout/IconVerticalSolidList"/>
    <dgm:cxn modelId="{9DEE3CE3-0C8E-4BEF-90A5-D74B7DFC6EF1}" type="presOf" srcId="{27729144-5D91-4E51-803E-0B9EE915EFF4}" destId="{DB33394A-B200-4FDA-9744-AA6C806D544C}" srcOrd="0" destOrd="0" presId="urn:microsoft.com/office/officeart/2018/2/layout/IconVerticalSolidList"/>
    <dgm:cxn modelId="{C8EB7DEE-7F1B-4DD6-BB73-A28059A30735}" srcId="{228AF25F-5EDD-4CD4-B419-DFCD5A8FB4DE}" destId="{6C98F16B-DF60-4709-9F7D-5B82563A3EFB}" srcOrd="0" destOrd="0" parTransId="{B119D4C8-2D8C-4F0A-A822-69BB8E83A86B}" sibTransId="{DEB8EE54-9DF3-439E-BEDD-23B7C4F0E60A}"/>
    <dgm:cxn modelId="{F1B174F2-5612-412D-890E-76C54D23E83A}" type="presOf" srcId="{6C98F16B-DF60-4709-9F7D-5B82563A3EFB}" destId="{830B39D8-91FA-45B6-8441-67495A21AF5B}" srcOrd="0" destOrd="0" presId="urn:microsoft.com/office/officeart/2018/2/layout/IconVerticalSolidList"/>
    <dgm:cxn modelId="{CDE858FD-83AB-4452-B031-3E1689E32094}" type="presOf" srcId="{16613B76-390E-4902-A6FC-153BB7DA0686}" destId="{1FF295B9-E4C2-440F-B4CE-EC6FC8F78828}" srcOrd="0" destOrd="0" presId="urn:microsoft.com/office/officeart/2018/2/layout/IconVerticalSolidList"/>
    <dgm:cxn modelId="{CDB88184-A951-4FF7-9294-CE68CF60D218}" type="presParOf" srcId="{076A18B2-46BA-4ACE-A169-77D74D5BD57C}" destId="{7B228417-EEBE-470A-BFBC-DD3CD2211FC8}" srcOrd="0" destOrd="0" presId="urn:microsoft.com/office/officeart/2018/2/layout/IconVerticalSolidList"/>
    <dgm:cxn modelId="{E1087866-44AA-4229-8AF9-FA3291DA9DD2}" type="presParOf" srcId="{7B228417-EEBE-470A-BFBC-DD3CD2211FC8}" destId="{48E65268-9EEF-4BDE-BBCB-9D8B97E9122E}" srcOrd="0" destOrd="0" presId="urn:microsoft.com/office/officeart/2018/2/layout/IconVerticalSolidList"/>
    <dgm:cxn modelId="{4B7730B8-ADFC-43B5-86D0-9D004F63F932}" type="presParOf" srcId="{7B228417-EEBE-470A-BFBC-DD3CD2211FC8}" destId="{D2B14880-17F8-4E5B-B5CD-24F8A52543FB}" srcOrd="1" destOrd="0" presId="urn:microsoft.com/office/officeart/2018/2/layout/IconVerticalSolidList"/>
    <dgm:cxn modelId="{0A6CC206-38B0-400C-B669-81E6B1D43C1E}" type="presParOf" srcId="{7B228417-EEBE-470A-BFBC-DD3CD2211FC8}" destId="{79D1BFE6-450D-4EDD-BB8B-3ACB1084485F}" srcOrd="2" destOrd="0" presId="urn:microsoft.com/office/officeart/2018/2/layout/IconVerticalSolidList"/>
    <dgm:cxn modelId="{25AAD73A-D577-4EEB-ACDE-B02C6BD2D2EF}" type="presParOf" srcId="{7B228417-EEBE-470A-BFBC-DD3CD2211FC8}" destId="{830B39D8-91FA-45B6-8441-67495A21AF5B}" srcOrd="3" destOrd="0" presId="urn:microsoft.com/office/officeart/2018/2/layout/IconVerticalSolidList"/>
    <dgm:cxn modelId="{EB86FC35-67EA-41BA-A5BD-7E77AB7C948F}" type="presParOf" srcId="{076A18B2-46BA-4ACE-A169-77D74D5BD57C}" destId="{C3F2DF14-FC9D-4D68-BD25-FA05BB7A7AA2}" srcOrd="1" destOrd="0" presId="urn:microsoft.com/office/officeart/2018/2/layout/IconVerticalSolidList"/>
    <dgm:cxn modelId="{4EF2A1A2-ED0C-427D-8A50-8081F4336F78}" type="presParOf" srcId="{076A18B2-46BA-4ACE-A169-77D74D5BD57C}" destId="{08871CF7-C756-4DEB-9493-00A11918FC37}" srcOrd="2" destOrd="0" presId="urn:microsoft.com/office/officeart/2018/2/layout/IconVerticalSolidList"/>
    <dgm:cxn modelId="{B2AEC7F0-2E44-4A80-B05F-7565639D41EB}" type="presParOf" srcId="{08871CF7-C756-4DEB-9493-00A11918FC37}" destId="{A08AFB3F-3440-4394-8BF8-E2C4DCA5E87B}" srcOrd="0" destOrd="0" presId="urn:microsoft.com/office/officeart/2018/2/layout/IconVerticalSolidList"/>
    <dgm:cxn modelId="{7AC0CF34-940F-450A-B99E-2EA84372D71C}" type="presParOf" srcId="{08871CF7-C756-4DEB-9493-00A11918FC37}" destId="{95B7625F-B106-40CE-8796-A4862871D0C0}" srcOrd="1" destOrd="0" presId="urn:microsoft.com/office/officeart/2018/2/layout/IconVerticalSolidList"/>
    <dgm:cxn modelId="{DBAAA331-939F-43C1-B33F-D1AE698C1750}" type="presParOf" srcId="{08871CF7-C756-4DEB-9493-00A11918FC37}" destId="{BB694D73-3419-4C2F-9F6C-9FC4CEBE4A9A}" srcOrd="2" destOrd="0" presId="urn:microsoft.com/office/officeart/2018/2/layout/IconVerticalSolidList"/>
    <dgm:cxn modelId="{145C8008-2727-4667-8158-02CF5120CFC9}" type="presParOf" srcId="{08871CF7-C756-4DEB-9493-00A11918FC37}" destId="{B91DA1D8-145E-4431-8042-67D15DBAF9C4}" srcOrd="3" destOrd="0" presId="urn:microsoft.com/office/officeart/2018/2/layout/IconVerticalSolidList"/>
    <dgm:cxn modelId="{F9D5D2FB-976A-4349-81F2-40A90F839161}" type="presParOf" srcId="{076A18B2-46BA-4ACE-A169-77D74D5BD57C}" destId="{10F43708-12E0-4E10-9366-F83A26E49319}" srcOrd="3" destOrd="0" presId="urn:microsoft.com/office/officeart/2018/2/layout/IconVerticalSolidList"/>
    <dgm:cxn modelId="{9927CC16-E6AD-478C-9259-C2B0C33C524E}" type="presParOf" srcId="{076A18B2-46BA-4ACE-A169-77D74D5BD57C}" destId="{B653CA44-52CB-4B9E-AD6A-1C35BB8FA2C5}" srcOrd="4" destOrd="0" presId="urn:microsoft.com/office/officeart/2018/2/layout/IconVerticalSolidList"/>
    <dgm:cxn modelId="{ABD427EE-4576-4373-BD27-597C6A5D0192}" type="presParOf" srcId="{B653CA44-52CB-4B9E-AD6A-1C35BB8FA2C5}" destId="{9E379051-841A-4618-B9FB-19CF070873E4}" srcOrd="0" destOrd="0" presId="urn:microsoft.com/office/officeart/2018/2/layout/IconVerticalSolidList"/>
    <dgm:cxn modelId="{AE116E4C-DCFC-4A68-BF81-E9A67936F910}" type="presParOf" srcId="{B653CA44-52CB-4B9E-AD6A-1C35BB8FA2C5}" destId="{F173895D-4C32-42C7-9D85-D47241B9843F}" srcOrd="1" destOrd="0" presId="urn:microsoft.com/office/officeart/2018/2/layout/IconVerticalSolidList"/>
    <dgm:cxn modelId="{AE5A0F13-F94D-4457-854A-AFC6399714C3}" type="presParOf" srcId="{B653CA44-52CB-4B9E-AD6A-1C35BB8FA2C5}" destId="{D79C3697-2716-4C2B-BB1F-63F37353C612}" srcOrd="2" destOrd="0" presId="urn:microsoft.com/office/officeart/2018/2/layout/IconVerticalSolidList"/>
    <dgm:cxn modelId="{54507375-5C17-414C-8030-5394D109EEA0}" type="presParOf" srcId="{B653CA44-52CB-4B9E-AD6A-1C35BB8FA2C5}" destId="{57A6BC96-F52F-4B3A-90AB-8E6151924CD8}" srcOrd="3" destOrd="0" presId="urn:microsoft.com/office/officeart/2018/2/layout/IconVerticalSolidList"/>
    <dgm:cxn modelId="{DBBAA91D-C731-49F1-A5A7-3214C005205C}" type="presParOf" srcId="{076A18B2-46BA-4ACE-A169-77D74D5BD57C}" destId="{DD74713E-A191-433D-82FE-70ECAFF2461F}" srcOrd="5" destOrd="0" presId="urn:microsoft.com/office/officeart/2018/2/layout/IconVerticalSolidList"/>
    <dgm:cxn modelId="{3C3508E3-65AE-4249-9A9C-C082D9C50F2E}" type="presParOf" srcId="{076A18B2-46BA-4ACE-A169-77D74D5BD57C}" destId="{9F85E0EF-CD94-4E4F-9C5E-7B2CFBC9874D}" srcOrd="6" destOrd="0" presId="urn:microsoft.com/office/officeart/2018/2/layout/IconVerticalSolidList"/>
    <dgm:cxn modelId="{D6792DDC-0F46-4447-951C-3166501132DF}" type="presParOf" srcId="{9F85E0EF-CD94-4E4F-9C5E-7B2CFBC9874D}" destId="{C8E884A3-952D-4115-9852-32B786E8CEE4}" srcOrd="0" destOrd="0" presId="urn:microsoft.com/office/officeart/2018/2/layout/IconVerticalSolidList"/>
    <dgm:cxn modelId="{58358AB0-E288-49BF-9551-678F37F781E8}" type="presParOf" srcId="{9F85E0EF-CD94-4E4F-9C5E-7B2CFBC9874D}" destId="{18A06D25-8027-4262-B7C7-DCE3C2448361}" srcOrd="1" destOrd="0" presId="urn:microsoft.com/office/officeart/2018/2/layout/IconVerticalSolidList"/>
    <dgm:cxn modelId="{8C54AA8C-C273-4337-8F95-12AF48440592}" type="presParOf" srcId="{9F85E0EF-CD94-4E4F-9C5E-7B2CFBC9874D}" destId="{008396ED-403A-4069-8EF4-5CDE2629BDDA}" srcOrd="2" destOrd="0" presId="urn:microsoft.com/office/officeart/2018/2/layout/IconVerticalSolidList"/>
    <dgm:cxn modelId="{234D0B3E-2C47-43FB-ACDC-695970F52256}" type="presParOf" srcId="{9F85E0EF-CD94-4E4F-9C5E-7B2CFBC9874D}" destId="{DB33394A-B200-4FDA-9744-AA6C806D544C}" srcOrd="3" destOrd="0" presId="urn:microsoft.com/office/officeart/2018/2/layout/IconVerticalSolidList"/>
    <dgm:cxn modelId="{7A659250-AA8E-4C6A-827D-E02639DD8BC1}" type="presParOf" srcId="{076A18B2-46BA-4ACE-A169-77D74D5BD57C}" destId="{BA6C38CF-4157-4457-9478-CC7D824C2B6E}" srcOrd="7" destOrd="0" presId="urn:microsoft.com/office/officeart/2018/2/layout/IconVerticalSolidList"/>
    <dgm:cxn modelId="{A36B41C4-4671-4517-9E78-DD6A543D98FE}" type="presParOf" srcId="{076A18B2-46BA-4ACE-A169-77D74D5BD57C}" destId="{68C0D665-A8DB-4C4E-BC54-B291F1E7FF59}" srcOrd="8" destOrd="0" presId="urn:microsoft.com/office/officeart/2018/2/layout/IconVerticalSolidList"/>
    <dgm:cxn modelId="{DDB3BE99-2834-43CE-94E7-9AA69CBE8B63}" type="presParOf" srcId="{68C0D665-A8DB-4C4E-BC54-B291F1E7FF59}" destId="{556A92CF-70CB-4225-ADEF-CA829C9EA8C8}" srcOrd="0" destOrd="0" presId="urn:microsoft.com/office/officeart/2018/2/layout/IconVerticalSolidList"/>
    <dgm:cxn modelId="{06DD4725-2A46-4854-9BF7-C15C5E9B3884}" type="presParOf" srcId="{68C0D665-A8DB-4C4E-BC54-B291F1E7FF59}" destId="{D4A0A3E2-50F4-43F7-8CA3-B040ACB402D4}" srcOrd="1" destOrd="0" presId="urn:microsoft.com/office/officeart/2018/2/layout/IconVerticalSolidList"/>
    <dgm:cxn modelId="{18AFF6E5-18CC-4C8C-A68E-124C9D927BAE}" type="presParOf" srcId="{68C0D665-A8DB-4C4E-BC54-B291F1E7FF59}" destId="{7A718092-1765-4910-B23B-B395CCC0EBE0}" srcOrd="2" destOrd="0" presId="urn:microsoft.com/office/officeart/2018/2/layout/IconVerticalSolidList"/>
    <dgm:cxn modelId="{C72D3EEF-ED2B-4854-8C5B-BFF2C6CD47E5}" type="presParOf" srcId="{68C0D665-A8DB-4C4E-BC54-B291F1E7FF59}" destId="{779687FE-7BCC-46A3-B9FE-028D2FBFAD3B}" srcOrd="3" destOrd="0" presId="urn:microsoft.com/office/officeart/2018/2/layout/IconVerticalSolidList"/>
    <dgm:cxn modelId="{6257219F-A884-4674-8BE3-B4EE7827A200}" type="presParOf" srcId="{076A18B2-46BA-4ACE-A169-77D74D5BD57C}" destId="{2DCCD48E-09AA-4DBA-89F6-2AE78624BFBE}" srcOrd="9" destOrd="0" presId="urn:microsoft.com/office/officeart/2018/2/layout/IconVerticalSolidList"/>
    <dgm:cxn modelId="{A6DD258F-705D-4BF1-A5C1-3A6DFE358182}" type="presParOf" srcId="{076A18B2-46BA-4ACE-A169-77D74D5BD57C}" destId="{552CF3EE-B971-4511-A7AC-1BA6C03A5E4B}" srcOrd="10" destOrd="0" presId="urn:microsoft.com/office/officeart/2018/2/layout/IconVerticalSolidList"/>
    <dgm:cxn modelId="{4C4C14C3-298E-4072-81E1-CF08B41EA346}" type="presParOf" srcId="{552CF3EE-B971-4511-A7AC-1BA6C03A5E4B}" destId="{63AD9478-E2AB-46C7-A414-A9AA335461CE}" srcOrd="0" destOrd="0" presId="urn:microsoft.com/office/officeart/2018/2/layout/IconVerticalSolidList"/>
    <dgm:cxn modelId="{0C2F6958-1073-4E1E-87DC-F20F3C169602}" type="presParOf" srcId="{552CF3EE-B971-4511-A7AC-1BA6C03A5E4B}" destId="{466B03C6-33B6-4FB7-A5D8-B7CF3D7562C7}" srcOrd="1" destOrd="0" presId="urn:microsoft.com/office/officeart/2018/2/layout/IconVerticalSolidList"/>
    <dgm:cxn modelId="{E0DC7CB9-DE89-49B1-8A57-0FF500A8DF22}" type="presParOf" srcId="{552CF3EE-B971-4511-A7AC-1BA6C03A5E4B}" destId="{9EE5A59C-40E0-49FA-BECF-7A7456A6D24F}" srcOrd="2" destOrd="0" presId="urn:microsoft.com/office/officeart/2018/2/layout/IconVerticalSolidList"/>
    <dgm:cxn modelId="{108CB0AF-BFA1-4E58-9B99-4B45BE94DB2C}" type="presParOf" srcId="{552CF3EE-B971-4511-A7AC-1BA6C03A5E4B}" destId="{1FF295B9-E4C2-440F-B4CE-EC6FC8F7882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D85A91F-ADE6-4FAE-869B-5D34BF58F53E}" type="doc">
      <dgm:prSet loTypeId="urn:microsoft.com/office/officeart/2005/8/layout/vList2" loCatId="list" qsTypeId="urn:microsoft.com/office/officeart/2005/8/quickstyle/simple5" qsCatId="simple" csTypeId="urn:microsoft.com/office/officeart/2005/8/colors/accent0_3" csCatId="mainScheme" phldr="1"/>
      <dgm:spPr/>
      <dgm:t>
        <a:bodyPr/>
        <a:lstStyle/>
        <a:p>
          <a:endParaRPr lang="en-US"/>
        </a:p>
      </dgm:t>
    </dgm:pt>
    <dgm:pt modelId="{1F69D2F6-CFEC-4B53-AD14-135BF20B8E0D}">
      <dgm:prSet custT="1"/>
      <dgm:spPr>
        <a:solidFill>
          <a:schemeClr val="accent1">
            <a:lumMod val="20000"/>
            <a:lumOff val="80000"/>
          </a:schemeClr>
        </a:solidFill>
      </dgm:spPr>
      <dgm:t>
        <a:bodyPr/>
        <a:lstStyle/>
        <a:p>
          <a:r>
            <a:rPr lang="en-US" sz="1800" dirty="0">
              <a:solidFill>
                <a:schemeClr val="tx1"/>
              </a:solidFill>
              <a:latin typeface="Trebuchet MS" panose="020B0703020202090204" pitchFamily="34" charset="0"/>
            </a:rPr>
            <a:t>7. 	Offer clients a variety of choices.</a:t>
          </a:r>
        </a:p>
      </dgm:t>
    </dgm:pt>
    <dgm:pt modelId="{A428A5AC-77D1-47EC-B987-B8399FA96977}" type="parTrans" cxnId="{A3C091DD-730B-465C-8FEC-E0A505BB9435}">
      <dgm:prSet/>
      <dgm:spPr/>
      <dgm:t>
        <a:bodyPr/>
        <a:lstStyle/>
        <a:p>
          <a:endParaRPr lang="en-US"/>
        </a:p>
      </dgm:t>
    </dgm:pt>
    <dgm:pt modelId="{8C123920-6F8D-49D7-9C45-324F38B098B2}" type="sibTrans" cxnId="{A3C091DD-730B-465C-8FEC-E0A505BB9435}">
      <dgm:prSet/>
      <dgm:spPr/>
      <dgm:t>
        <a:bodyPr/>
        <a:lstStyle/>
        <a:p>
          <a:endParaRPr lang="en-US"/>
        </a:p>
      </dgm:t>
    </dgm:pt>
    <dgm:pt modelId="{05B6D380-0AAE-4F69-9E0C-518765E69DAF}">
      <dgm:prSet custT="1"/>
      <dgm:spPr>
        <a:solidFill>
          <a:schemeClr val="accent1">
            <a:lumMod val="20000"/>
            <a:lumOff val="80000"/>
          </a:schemeClr>
        </a:solidFill>
      </dgm:spPr>
      <dgm:t>
        <a:bodyPr/>
        <a:lstStyle/>
        <a:p>
          <a:r>
            <a:rPr lang="en-US" sz="1800" dirty="0">
              <a:solidFill>
                <a:schemeClr val="tx1"/>
              </a:solidFill>
              <a:latin typeface="Trebuchet MS" panose="020B0703020202090204" pitchFamily="34" charset="0"/>
            </a:rPr>
            <a:t>8. 	Procedures concerning courtesies and    </a:t>
          </a:r>
        </a:p>
        <a:p>
          <a:r>
            <a:rPr lang="en-US" sz="1800" dirty="0">
              <a:solidFill>
                <a:schemeClr val="tx1"/>
              </a:solidFill>
              <a:latin typeface="Trebuchet MS" panose="020B0703020202090204" pitchFamily="34" charset="0"/>
            </a:rPr>
            <a:t>            follow-up with all people.</a:t>
          </a:r>
        </a:p>
      </dgm:t>
    </dgm:pt>
    <dgm:pt modelId="{BF7DB2B2-632D-4C11-934D-AD7130AB2F0A}" type="parTrans" cxnId="{BC781C1F-DB5E-4491-A964-1950874D5F4E}">
      <dgm:prSet/>
      <dgm:spPr/>
      <dgm:t>
        <a:bodyPr/>
        <a:lstStyle/>
        <a:p>
          <a:endParaRPr lang="en-US"/>
        </a:p>
      </dgm:t>
    </dgm:pt>
    <dgm:pt modelId="{34135507-1698-40A9-9198-3CBA058036A6}" type="sibTrans" cxnId="{BC781C1F-DB5E-4491-A964-1950874D5F4E}">
      <dgm:prSet/>
      <dgm:spPr/>
      <dgm:t>
        <a:bodyPr/>
        <a:lstStyle/>
        <a:p>
          <a:endParaRPr lang="en-US"/>
        </a:p>
      </dgm:t>
    </dgm:pt>
    <dgm:pt modelId="{2F8DFF4E-2916-4716-9DBB-33F4201F0A24}">
      <dgm:prSet custT="1"/>
      <dgm:spPr>
        <a:solidFill>
          <a:schemeClr val="accent1">
            <a:lumMod val="20000"/>
            <a:lumOff val="80000"/>
          </a:schemeClr>
        </a:solidFill>
      </dgm:spPr>
      <dgm:t>
        <a:bodyPr/>
        <a:lstStyle/>
        <a:p>
          <a:r>
            <a:rPr lang="en-US" sz="1800" dirty="0">
              <a:solidFill>
                <a:schemeClr val="tx1"/>
              </a:solidFill>
              <a:latin typeface="Trebuchet MS" panose="020B0703020202090204" pitchFamily="34" charset="0"/>
            </a:rPr>
            <a:t>9.	Fair Housing Logo on all advertising.</a:t>
          </a:r>
        </a:p>
      </dgm:t>
    </dgm:pt>
    <dgm:pt modelId="{2ED3B682-0E08-4CA9-9D98-313C81CD55CB}" type="parTrans" cxnId="{8FB46E4C-CB5D-4226-B4E3-836B7632AC6F}">
      <dgm:prSet/>
      <dgm:spPr/>
      <dgm:t>
        <a:bodyPr/>
        <a:lstStyle/>
        <a:p>
          <a:endParaRPr lang="en-US"/>
        </a:p>
      </dgm:t>
    </dgm:pt>
    <dgm:pt modelId="{5C40D0B2-D057-40DB-883F-2D3378305113}" type="sibTrans" cxnId="{8FB46E4C-CB5D-4226-B4E3-836B7632AC6F}">
      <dgm:prSet/>
      <dgm:spPr/>
      <dgm:t>
        <a:bodyPr/>
        <a:lstStyle/>
        <a:p>
          <a:endParaRPr lang="en-US"/>
        </a:p>
      </dgm:t>
    </dgm:pt>
    <dgm:pt modelId="{8344CF6A-193E-45FA-B9D4-1E9CFE54D780}">
      <dgm:prSet custT="1"/>
      <dgm:spPr>
        <a:solidFill>
          <a:schemeClr val="accent1">
            <a:lumMod val="20000"/>
            <a:lumOff val="80000"/>
          </a:schemeClr>
        </a:solidFill>
      </dgm:spPr>
      <dgm:t>
        <a:bodyPr/>
        <a:lstStyle/>
        <a:p>
          <a:r>
            <a:rPr lang="en-US" sz="1800" dirty="0">
              <a:solidFill>
                <a:schemeClr val="tx1"/>
              </a:solidFill>
              <a:latin typeface="Trebuchet MS" panose="020B0703020202090204" pitchFamily="34" charset="0"/>
            </a:rPr>
            <a:t>10.	Education.</a:t>
          </a:r>
        </a:p>
      </dgm:t>
    </dgm:pt>
    <dgm:pt modelId="{FAAF6DE9-04C9-418A-B3F3-8AE63F0B9A0D}" type="parTrans" cxnId="{04D2E65D-9765-4C7C-A618-B3D6554062A3}">
      <dgm:prSet/>
      <dgm:spPr/>
      <dgm:t>
        <a:bodyPr/>
        <a:lstStyle/>
        <a:p>
          <a:endParaRPr lang="en-US"/>
        </a:p>
      </dgm:t>
    </dgm:pt>
    <dgm:pt modelId="{E51C4466-53FB-491E-B833-66B19694E17A}" type="sibTrans" cxnId="{04D2E65D-9765-4C7C-A618-B3D6554062A3}">
      <dgm:prSet/>
      <dgm:spPr/>
      <dgm:t>
        <a:bodyPr/>
        <a:lstStyle/>
        <a:p>
          <a:endParaRPr lang="en-US"/>
        </a:p>
      </dgm:t>
    </dgm:pt>
    <dgm:pt modelId="{696A6D29-AB0D-4542-9B79-73EC42E29DBB}">
      <dgm:prSet custT="1"/>
      <dgm:spPr>
        <a:solidFill>
          <a:schemeClr val="accent1">
            <a:lumMod val="20000"/>
            <a:lumOff val="80000"/>
          </a:schemeClr>
        </a:solidFill>
      </dgm:spPr>
      <dgm:t>
        <a:bodyPr/>
        <a:lstStyle/>
        <a:p>
          <a:r>
            <a:rPr lang="en-US" sz="1800" dirty="0">
              <a:solidFill>
                <a:schemeClr val="tx1"/>
              </a:solidFill>
              <a:latin typeface="Trebuchet MS" panose="020B0703020202090204" pitchFamily="34" charset="0"/>
            </a:rPr>
            <a:t>NOTE: Adopting these suggestions after the complaint is filed is self serving and is not helpful.</a:t>
          </a:r>
        </a:p>
      </dgm:t>
    </dgm:pt>
    <dgm:pt modelId="{4F74FCD2-AFA6-488B-A4F5-C3B81CDD7FEC}" type="parTrans" cxnId="{EF30F284-96D8-4D38-98DD-DDF137C6E29F}">
      <dgm:prSet/>
      <dgm:spPr/>
      <dgm:t>
        <a:bodyPr/>
        <a:lstStyle/>
        <a:p>
          <a:endParaRPr lang="en-US"/>
        </a:p>
      </dgm:t>
    </dgm:pt>
    <dgm:pt modelId="{21C3D367-B671-4818-89BC-6C2F80AEA9D4}" type="sibTrans" cxnId="{EF30F284-96D8-4D38-98DD-DDF137C6E29F}">
      <dgm:prSet/>
      <dgm:spPr/>
      <dgm:t>
        <a:bodyPr/>
        <a:lstStyle/>
        <a:p>
          <a:endParaRPr lang="en-US"/>
        </a:p>
      </dgm:t>
    </dgm:pt>
    <dgm:pt modelId="{572B7116-D870-CD4B-B1D3-7AF8BA3A1953}" type="pres">
      <dgm:prSet presAssocID="{3D85A91F-ADE6-4FAE-869B-5D34BF58F53E}" presName="linear" presStyleCnt="0">
        <dgm:presLayoutVars>
          <dgm:animLvl val="lvl"/>
          <dgm:resizeHandles val="exact"/>
        </dgm:presLayoutVars>
      </dgm:prSet>
      <dgm:spPr/>
    </dgm:pt>
    <dgm:pt modelId="{CD215499-5D54-9944-AEFD-B84099628D81}" type="pres">
      <dgm:prSet presAssocID="{1F69D2F6-CFEC-4B53-AD14-135BF20B8E0D}" presName="parentText" presStyleLbl="node1" presStyleIdx="0" presStyleCnt="5">
        <dgm:presLayoutVars>
          <dgm:chMax val="0"/>
          <dgm:bulletEnabled val="1"/>
        </dgm:presLayoutVars>
      </dgm:prSet>
      <dgm:spPr/>
    </dgm:pt>
    <dgm:pt modelId="{6B25FD29-41E3-D94E-9F28-AF0782A0527D}" type="pres">
      <dgm:prSet presAssocID="{8C123920-6F8D-49D7-9C45-324F38B098B2}" presName="spacer" presStyleCnt="0"/>
      <dgm:spPr/>
    </dgm:pt>
    <dgm:pt modelId="{92B2A485-5B49-BB4B-A332-66BA9F6BCC81}" type="pres">
      <dgm:prSet presAssocID="{05B6D380-0AAE-4F69-9E0C-518765E69DAF}" presName="parentText" presStyleLbl="node1" presStyleIdx="1" presStyleCnt="5">
        <dgm:presLayoutVars>
          <dgm:chMax val="0"/>
          <dgm:bulletEnabled val="1"/>
        </dgm:presLayoutVars>
      </dgm:prSet>
      <dgm:spPr/>
    </dgm:pt>
    <dgm:pt modelId="{29769A10-7CE2-1248-A383-175F00A17D37}" type="pres">
      <dgm:prSet presAssocID="{34135507-1698-40A9-9198-3CBA058036A6}" presName="spacer" presStyleCnt="0"/>
      <dgm:spPr/>
    </dgm:pt>
    <dgm:pt modelId="{64855C1C-EC04-644A-BC48-B4CFFAB84CBC}" type="pres">
      <dgm:prSet presAssocID="{2F8DFF4E-2916-4716-9DBB-33F4201F0A24}" presName="parentText" presStyleLbl="node1" presStyleIdx="2" presStyleCnt="5">
        <dgm:presLayoutVars>
          <dgm:chMax val="0"/>
          <dgm:bulletEnabled val="1"/>
        </dgm:presLayoutVars>
      </dgm:prSet>
      <dgm:spPr/>
    </dgm:pt>
    <dgm:pt modelId="{006030DC-0977-8949-8FC9-C9664EAF4CE1}" type="pres">
      <dgm:prSet presAssocID="{5C40D0B2-D057-40DB-883F-2D3378305113}" presName="spacer" presStyleCnt="0"/>
      <dgm:spPr/>
    </dgm:pt>
    <dgm:pt modelId="{54D2CC58-05D5-8546-BDFC-4FF890DC16C6}" type="pres">
      <dgm:prSet presAssocID="{8344CF6A-193E-45FA-B9D4-1E9CFE54D780}" presName="parentText" presStyleLbl="node1" presStyleIdx="3" presStyleCnt="5">
        <dgm:presLayoutVars>
          <dgm:chMax val="0"/>
          <dgm:bulletEnabled val="1"/>
        </dgm:presLayoutVars>
      </dgm:prSet>
      <dgm:spPr/>
    </dgm:pt>
    <dgm:pt modelId="{2A23AF06-A1C4-1F47-8B5D-D3E56ECB1D69}" type="pres">
      <dgm:prSet presAssocID="{E51C4466-53FB-491E-B833-66B19694E17A}" presName="spacer" presStyleCnt="0"/>
      <dgm:spPr/>
    </dgm:pt>
    <dgm:pt modelId="{1502D17B-6D20-8840-AC5E-315A5E7F5075}" type="pres">
      <dgm:prSet presAssocID="{696A6D29-AB0D-4542-9B79-73EC42E29DBB}" presName="parentText" presStyleLbl="node1" presStyleIdx="4" presStyleCnt="5">
        <dgm:presLayoutVars>
          <dgm:chMax val="0"/>
          <dgm:bulletEnabled val="1"/>
        </dgm:presLayoutVars>
      </dgm:prSet>
      <dgm:spPr/>
    </dgm:pt>
  </dgm:ptLst>
  <dgm:cxnLst>
    <dgm:cxn modelId="{BC781C1F-DB5E-4491-A964-1950874D5F4E}" srcId="{3D85A91F-ADE6-4FAE-869B-5D34BF58F53E}" destId="{05B6D380-0AAE-4F69-9E0C-518765E69DAF}" srcOrd="1" destOrd="0" parTransId="{BF7DB2B2-632D-4C11-934D-AD7130AB2F0A}" sibTransId="{34135507-1698-40A9-9198-3CBA058036A6}"/>
    <dgm:cxn modelId="{FD055D2A-2565-8A4C-B7FE-E41E4AE71D38}" type="presOf" srcId="{8344CF6A-193E-45FA-B9D4-1E9CFE54D780}" destId="{54D2CC58-05D5-8546-BDFC-4FF890DC16C6}" srcOrd="0" destOrd="0" presId="urn:microsoft.com/office/officeart/2005/8/layout/vList2"/>
    <dgm:cxn modelId="{C548CA2A-04F7-9943-BF5A-59205F323C74}" type="presOf" srcId="{3D85A91F-ADE6-4FAE-869B-5D34BF58F53E}" destId="{572B7116-D870-CD4B-B1D3-7AF8BA3A1953}" srcOrd="0" destOrd="0" presId="urn:microsoft.com/office/officeart/2005/8/layout/vList2"/>
    <dgm:cxn modelId="{FA2F0941-D41E-8040-96D3-65FFB512872D}" type="presOf" srcId="{05B6D380-0AAE-4F69-9E0C-518765E69DAF}" destId="{92B2A485-5B49-BB4B-A332-66BA9F6BCC81}" srcOrd="0" destOrd="0" presId="urn:microsoft.com/office/officeart/2005/8/layout/vList2"/>
    <dgm:cxn modelId="{8FB46E4C-CB5D-4226-B4E3-836B7632AC6F}" srcId="{3D85A91F-ADE6-4FAE-869B-5D34BF58F53E}" destId="{2F8DFF4E-2916-4716-9DBB-33F4201F0A24}" srcOrd="2" destOrd="0" parTransId="{2ED3B682-0E08-4CA9-9D98-313C81CD55CB}" sibTransId="{5C40D0B2-D057-40DB-883F-2D3378305113}"/>
    <dgm:cxn modelId="{04D2E65D-9765-4C7C-A618-B3D6554062A3}" srcId="{3D85A91F-ADE6-4FAE-869B-5D34BF58F53E}" destId="{8344CF6A-193E-45FA-B9D4-1E9CFE54D780}" srcOrd="3" destOrd="0" parTransId="{FAAF6DE9-04C9-418A-B3F3-8AE63F0B9A0D}" sibTransId="{E51C4466-53FB-491E-B833-66B19694E17A}"/>
    <dgm:cxn modelId="{EF30F284-96D8-4D38-98DD-DDF137C6E29F}" srcId="{3D85A91F-ADE6-4FAE-869B-5D34BF58F53E}" destId="{696A6D29-AB0D-4542-9B79-73EC42E29DBB}" srcOrd="4" destOrd="0" parTransId="{4F74FCD2-AFA6-488B-A4F5-C3B81CDD7FEC}" sibTransId="{21C3D367-B671-4818-89BC-6C2F80AEA9D4}"/>
    <dgm:cxn modelId="{B4038D9E-B73F-554F-85B4-A4F1D7583CE7}" type="presOf" srcId="{2F8DFF4E-2916-4716-9DBB-33F4201F0A24}" destId="{64855C1C-EC04-644A-BC48-B4CFFAB84CBC}" srcOrd="0" destOrd="0" presId="urn:microsoft.com/office/officeart/2005/8/layout/vList2"/>
    <dgm:cxn modelId="{2549AEC0-B002-404E-8B39-7E4342B557A1}" type="presOf" srcId="{1F69D2F6-CFEC-4B53-AD14-135BF20B8E0D}" destId="{CD215499-5D54-9944-AEFD-B84099628D81}" srcOrd="0" destOrd="0" presId="urn:microsoft.com/office/officeart/2005/8/layout/vList2"/>
    <dgm:cxn modelId="{A3C091DD-730B-465C-8FEC-E0A505BB9435}" srcId="{3D85A91F-ADE6-4FAE-869B-5D34BF58F53E}" destId="{1F69D2F6-CFEC-4B53-AD14-135BF20B8E0D}" srcOrd="0" destOrd="0" parTransId="{A428A5AC-77D1-47EC-B987-B8399FA96977}" sibTransId="{8C123920-6F8D-49D7-9C45-324F38B098B2}"/>
    <dgm:cxn modelId="{D86AAFF4-2A9F-4B41-8EF5-8EE4BA99809B}" type="presOf" srcId="{696A6D29-AB0D-4542-9B79-73EC42E29DBB}" destId="{1502D17B-6D20-8840-AC5E-315A5E7F5075}" srcOrd="0" destOrd="0" presId="urn:microsoft.com/office/officeart/2005/8/layout/vList2"/>
    <dgm:cxn modelId="{189C79F9-BA87-F944-B296-704C9C07ACF2}" type="presParOf" srcId="{572B7116-D870-CD4B-B1D3-7AF8BA3A1953}" destId="{CD215499-5D54-9944-AEFD-B84099628D81}" srcOrd="0" destOrd="0" presId="urn:microsoft.com/office/officeart/2005/8/layout/vList2"/>
    <dgm:cxn modelId="{4D2CB31D-D016-B64B-AB18-CB392FA8D081}" type="presParOf" srcId="{572B7116-D870-CD4B-B1D3-7AF8BA3A1953}" destId="{6B25FD29-41E3-D94E-9F28-AF0782A0527D}" srcOrd="1" destOrd="0" presId="urn:microsoft.com/office/officeart/2005/8/layout/vList2"/>
    <dgm:cxn modelId="{FE92B5F2-51A6-7048-8E65-49EFF3727761}" type="presParOf" srcId="{572B7116-D870-CD4B-B1D3-7AF8BA3A1953}" destId="{92B2A485-5B49-BB4B-A332-66BA9F6BCC81}" srcOrd="2" destOrd="0" presId="urn:microsoft.com/office/officeart/2005/8/layout/vList2"/>
    <dgm:cxn modelId="{EB2ADCBE-01E8-D649-A8A7-7C107C8B96D6}" type="presParOf" srcId="{572B7116-D870-CD4B-B1D3-7AF8BA3A1953}" destId="{29769A10-7CE2-1248-A383-175F00A17D37}" srcOrd="3" destOrd="0" presId="urn:microsoft.com/office/officeart/2005/8/layout/vList2"/>
    <dgm:cxn modelId="{1418AAAA-019F-0743-8D12-857947EFA9EE}" type="presParOf" srcId="{572B7116-D870-CD4B-B1D3-7AF8BA3A1953}" destId="{64855C1C-EC04-644A-BC48-B4CFFAB84CBC}" srcOrd="4" destOrd="0" presId="urn:microsoft.com/office/officeart/2005/8/layout/vList2"/>
    <dgm:cxn modelId="{D036027D-9E59-D145-86FA-3FC2ED1C063E}" type="presParOf" srcId="{572B7116-D870-CD4B-B1D3-7AF8BA3A1953}" destId="{006030DC-0977-8949-8FC9-C9664EAF4CE1}" srcOrd="5" destOrd="0" presId="urn:microsoft.com/office/officeart/2005/8/layout/vList2"/>
    <dgm:cxn modelId="{2B741131-3C88-5B4B-859D-5D9D9C54B411}" type="presParOf" srcId="{572B7116-D870-CD4B-B1D3-7AF8BA3A1953}" destId="{54D2CC58-05D5-8546-BDFC-4FF890DC16C6}" srcOrd="6" destOrd="0" presId="urn:microsoft.com/office/officeart/2005/8/layout/vList2"/>
    <dgm:cxn modelId="{F7F6D369-65D4-4D4D-A989-4CC0CF8E8DD0}" type="presParOf" srcId="{572B7116-D870-CD4B-B1D3-7AF8BA3A1953}" destId="{2A23AF06-A1C4-1F47-8B5D-D3E56ECB1D69}" srcOrd="7" destOrd="0" presId="urn:microsoft.com/office/officeart/2005/8/layout/vList2"/>
    <dgm:cxn modelId="{93B0F08A-0E9C-CE4F-803E-883F98AAB30E}" type="presParOf" srcId="{572B7116-D870-CD4B-B1D3-7AF8BA3A1953}" destId="{1502D17B-6D20-8840-AC5E-315A5E7F5075}" srcOrd="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CB6C0F-2B5C-47C9-A0B0-EF2B3865218E}">
      <dsp:nvSpPr>
        <dsp:cNvPr id="0" name=""/>
        <dsp:cNvSpPr/>
      </dsp:nvSpPr>
      <dsp:spPr>
        <a:xfrm>
          <a:off x="18535" y="1304640"/>
          <a:ext cx="1080124" cy="1080124"/>
        </a:xfrm>
        <a:prstGeom prst="ellipse">
          <a:avLst/>
        </a:prstGeom>
        <a:solidFill>
          <a:schemeClr val="dk2">
            <a:tint val="40000"/>
            <a:hueOff val="0"/>
            <a:satOff val="0"/>
            <a:lumOff val="0"/>
            <a:alphaOff val="0"/>
          </a:schemeClr>
        </a:solidFill>
        <a:ln w="9525" cap="flat" cmpd="sng" algn="ctr">
          <a:solidFill>
            <a:schemeClr val="dk2">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AF3E2CEB-693C-4C4E-97EC-22E06B1B27C8}">
      <dsp:nvSpPr>
        <dsp:cNvPr id="0" name=""/>
        <dsp:cNvSpPr/>
      </dsp:nvSpPr>
      <dsp:spPr>
        <a:xfrm>
          <a:off x="245361" y="1531466"/>
          <a:ext cx="626472" cy="62647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3D3B301-1499-470C-AC33-5C9D1C210289}">
      <dsp:nvSpPr>
        <dsp:cNvPr id="0" name=""/>
        <dsp:cNvSpPr/>
      </dsp:nvSpPr>
      <dsp:spPr>
        <a:xfrm>
          <a:off x="1330115" y="1304640"/>
          <a:ext cx="2546008" cy="1080124"/>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latin typeface="Trebuchet MS" panose="020B0703020202090204" pitchFamily="34" charset="0"/>
            </a:rPr>
            <a:t>Applies to all residential rentals and leases in NYC. </a:t>
          </a:r>
        </a:p>
      </dsp:txBody>
      <dsp:txXfrm>
        <a:off x="1330115" y="1304640"/>
        <a:ext cx="2546008" cy="1080124"/>
      </dsp:txXfrm>
    </dsp:sp>
    <dsp:sp modelId="{D5C14286-86AA-4EAF-9484-B43934A50870}">
      <dsp:nvSpPr>
        <dsp:cNvPr id="0" name=""/>
        <dsp:cNvSpPr/>
      </dsp:nvSpPr>
      <dsp:spPr>
        <a:xfrm>
          <a:off x="4319746" y="1304640"/>
          <a:ext cx="1080124" cy="1080124"/>
        </a:xfrm>
        <a:prstGeom prst="ellipse">
          <a:avLst/>
        </a:prstGeom>
        <a:solidFill>
          <a:schemeClr val="dk2">
            <a:tint val="40000"/>
            <a:hueOff val="0"/>
            <a:satOff val="0"/>
            <a:lumOff val="0"/>
            <a:alphaOff val="0"/>
          </a:schemeClr>
        </a:solidFill>
        <a:ln w="9525" cap="flat" cmpd="sng" algn="ctr">
          <a:solidFill>
            <a:schemeClr val="dk2">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49EAE4A3-90A8-4B3C-BF39-BACA34357BBD}">
      <dsp:nvSpPr>
        <dsp:cNvPr id="0" name=""/>
        <dsp:cNvSpPr/>
      </dsp:nvSpPr>
      <dsp:spPr>
        <a:xfrm>
          <a:off x="4546573" y="1531466"/>
          <a:ext cx="626472" cy="626472"/>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63BE1206-4A04-4F63-960B-7C11CFD4A823}">
      <dsp:nvSpPr>
        <dsp:cNvPr id="0" name=""/>
        <dsp:cNvSpPr/>
      </dsp:nvSpPr>
      <dsp:spPr>
        <a:xfrm>
          <a:off x="5631327" y="1304640"/>
          <a:ext cx="2546008" cy="1080124"/>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latin typeface="Trebuchet MS" panose="020B0703020202090204" pitchFamily="34" charset="0"/>
            </a:rPr>
            <a:t>Does not apply to the rest of New York State.</a:t>
          </a:r>
        </a:p>
      </dsp:txBody>
      <dsp:txXfrm>
        <a:off x="5631327" y="1304640"/>
        <a:ext cx="2546008" cy="10801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8CD8F6-0B40-4E95-B32A-16140365F398}">
      <dsp:nvSpPr>
        <dsp:cNvPr id="0" name=""/>
        <dsp:cNvSpPr/>
      </dsp:nvSpPr>
      <dsp:spPr>
        <a:xfrm>
          <a:off x="766800" y="547470"/>
          <a:ext cx="1223100" cy="1223100"/>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9C0E10-2323-4F09-B8B1-348CDF5767F9}">
      <dsp:nvSpPr>
        <dsp:cNvPr id="0" name=""/>
        <dsp:cNvSpPr/>
      </dsp:nvSpPr>
      <dsp:spPr>
        <a:xfrm>
          <a:off x="19350" y="2223590"/>
          <a:ext cx="2718000" cy="1341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dirty="0">
              <a:latin typeface="Trebuchet MS" panose="020B0703020202090204" pitchFamily="34" charset="0"/>
            </a:rPr>
            <a:t>Landlord’s agents cannot collect from or impose any fees on tenants.</a:t>
          </a:r>
        </a:p>
      </dsp:txBody>
      <dsp:txXfrm>
        <a:off x="19350" y="2223590"/>
        <a:ext cx="2718000" cy="1341562"/>
      </dsp:txXfrm>
    </dsp:sp>
    <dsp:sp modelId="{B45CF337-AC11-42A5-8292-CD5CA1A20354}">
      <dsp:nvSpPr>
        <dsp:cNvPr id="0" name=""/>
        <dsp:cNvSpPr/>
      </dsp:nvSpPr>
      <dsp:spPr>
        <a:xfrm>
          <a:off x="3960450" y="547470"/>
          <a:ext cx="1223100" cy="12231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0B7477-C76D-443E-A79A-8923DDCC444D}">
      <dsp:nvSpPr>
        <dsp:cNvPr id="0" name=""/>
        <dsp:cNvSpPr/>
      </dsp:nvSpPr>
      <dsp:spPr>
        <a:xfrm>
          <a:off x="3213000" y="2223590"/>
          <a:ext cx="2718000" cy="1341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dirty="0">
              <a:latin typeface="Trebuchet MS" panose="020B0703020202090204" pitchFamily="34" charset="0"/>
            </a:rPr>
            <a:t>Landlord’s agents must have a compensation agreement with the landlord and receive their fees from the landlord.</a:t>
          </a:r>
        </a:p>
      </dsp:txBody>
      <dsp:txXfrm>
        <a:off x="3213000" y="2223590"/>
        <a:ext cx="2718000" cy="1341562"/>
      </dsp:txXfrm>
    </dsp:sp>
    <dsp:sp modelId="{DBE91821-7CC2-4E2F-A57F-2DC15A4D5FB3}">
      <dsp:nvSpPr>
        <dsp:cNvPr id="0" name=""/>
        <dsp:cNvSpPr/>
      </dsp:nvSpPr>
      <dsp:spPr>
        <a:xfrm>
          <a:off x="7154101" y="547470"/>
          <a:ext cx="1223100" cy="1223100"/>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8D7B29-A730-4262-84F3-AC609ABF485D}">
      <dsp:nvSpPr>
        <dsp:cNvPr id="0" name=""/>
        <dsp:cNvSpPr/>
      </dsp:nvSpPr>
      <dsp:spPr>
        <a:xfrm>
          <a:off x="6406651" y="2223590"/>
          <a:ext cx="2718000" cy="1341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dirty="0">
              <a:latin typeface="Trebuchet MS" panose="020B0703020202090204" pitchFamily="34" charset="0"/>
            </a:rPr>
            <a:t>Broker’s agents or brokers marketing an open listing are also prohibited from collecting fees from tenants.</a:t>
          </a:r>
        </a:p>
      </dsp:txBody>
      <dsp:txXfrm>
        <a:off x="6406651" y="2223590"/>
        <a:ext cx="2718000" cy="13415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4B9A84-4ED0-4256-9C2A-05B5B1B40345}">
      <dsp:nvSpPr>
        <dsp:cNvPr id="0" name=""/>
        <dsp:cNvSpPr/>
      </dsp:nvSpPr>
      <dsp:spPr>
        <a:xfrm>
          <a:off x="1099810" y="391438"/>
          <a:ext cx="1660500" cy="16605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CC4929-9623-425E-956D-E6DF0D92F718}">
      <dsp:nvSpPr>
        <dsp:cNvPr id="0" name=""/>
        <dsp:cNvSpPr/>
      </dsp:nvSpPr>
      <dsp:spPr>
        <a:xfrm>
          <a:off x="85060" y="2487966"/>
          <a:ext cx="3690000" cy="81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dirty="0">
              <a:latin typeface="Trebuchet MS" panose="020B0703020202090204" pitchFamily="34" charset="0"/>
            </a:rPr>
            <a:t>Brokers can collect fees from tenants if they are hired by and acting in the interest of the tenant.</a:t>
          </a:r>
        </a:p>
      </dsp:txBody>
      <dsp:txXfrm>
        <a:off x="85060" y="2487966"/>
        <a:ext cx="3690000" cy="810000"/>
      </dsp:txXfrm>
    </dsp:sp>
    <dsp:sp modelId="{397097A3-9FC1-40A9-9E2A-90AAFD6EA9F8}">
      <dsp:nvSpPr>
        <dsp:cNvPr id="0" name=""/>
        <dsp:cNvSpPr/>
      </dsp:nvSpPr>
      <dsp:spPr>
        <a:xfrm>
          <a:off x="5435560" y="391438"/>
          <a:ext cx="1660500" cy="16605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1271BF-96BE-4062-B11E-63221C5CE9C2}">
      <dsp:nvSpPr>
        <dsp:cNvPr id="0" name=""/>
        <dsp:cNvSpPr/>
      </dsp:nvSpPr>
      <dsp:spPr>
        <a:xfrm>
          <a:off x="4420810" y="2487966"/>
          <a:ext cx="3690000" cy="81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dirty="0">
              <a:latin typeface="Trebuchet MS" panose="020B0703020202090204" pitchFamily="34" charset="0"/>
            </a:rPr>
            <a:t>Tenant’s agents should have written agreements with a tenant, which can be exclusive or non-exclusive.</a:t>
          </a:r>
        </a:p>
      </dsp:txBody>
      <dsp:txXfrm>
        <a:off x="4420810" y="2487966"/>
        <a:ext cx="3690000" cy="81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29F45C-1887-4EDD-8460-3D658D07C79D}">
      <dsp:nvSpPr>
        <dsp:cNvPr id="0" name=""/>
        <dsp:cNvSpPr/>
      </dsp:nvSpPr>
      <dsp:spPr>
        <a:xfrm>
          <a:off x="2173131" y="408987"/>
          <a:ext cx="1510523" cy="1510523"/>
        </a:xfrm>
        <a:prstGeom prst="rect">
          <a:avLst/>
        </a:prstGeom>
        <a:blipFill>
          <a:blip xmlns:r="http://schemas.openxmlformats.org/officeDocument/2006/relationships" r:embed="rId1">
            <a:duotone>
              <a:prstClr val="black"/>
              <a:schemeClr val="accent1">
                <a:tint val="45000"/>
                <a:satMod val="400000"/>
              </a:schemeClr>
            </a:duotone>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C5F6792-040E-4DF7-997B-6D5B36FB24CB}">
      <dsp:nvSpPr>
        <dsp:cNvPr id="0" name=""/>
        <dsp:cNvSpPr/>
      </dsp:nvSpPr>
      <dsp:spPr>
        <a:xfrm>
          <a:off x="770502" y="2064719"/>
          <a:ext cx="4315781" cy="647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b="1"/>
          </a:pPr>
          <a:r>
            <a:rPr lang="en-US" sz="2300" b="1" kern="1200" dirty="0">
              <a:latin typeface="Trebuchet MS" panose="020B0703020202090204" pitchFamily="34" charset="0"/>
            </a:rPr>
            <a:t>TREAT EVERYONE EQUALLY</a:t>
          </a:r>
          <a:endParaRPr lang="en-US" sz="2300" kern="1200" dirty="0">
            <a:latin typeface="Trebuchet MS" panose="020B0703020202090204" pitchFamily="34" charset="0"/>
          </a:endParaRPr>
        </a:p>
      </dsp:txBody>
      <dsp:txXfrm>
        <a:off x="770502" y="2064719"/>
        <a:ext cx="4315781" cy="647367"/>
      </dsp:txXfrm>
    </dsp:sp>
    <dsp:sp modelId="{F0E77752-8A49-4F9D-B1BE-3E08439552AF}">
      <dsp:nvSpPr>
        <dsp:cNvPr id="0" name=""/>
        <dsp:cNvSpPr/>
      </dsp:nvSpPr>
      <dsp:spPr>
        <a:xfrm>
          <a:off x="373213" y="2779625"/>
          <a:ext cx="5110359" cy="10041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dirty="0">
              <a:latin typeface="Trebuchet MS" panose="020B0703020202090204" pitchFamily="34" charset="0"/>
            </a:rPr>
            <a:t>Have a system so all inquiries, requests and criteria are APPLIED EQUALLY to all customers. </a:t>
          </a:r>
        </a:p>
        <a:p>
          <a:pPr marL="0" lvl="0" indent="0" algn="ctr" defTabSz="755650">
            <a:lnSpc>
              <a:spcPct val="100000"/>
            </a:lnSpc>
            <a:spcBef>
              <a:spcPct val="0"/>
            </a:spcBef>
            <a:spcAft>
              <a:spcPct val="35000"/>
            </a:spcAft>
            <a:buNone/>
          </a:pPr>
          <a:r>
            <a:rPr lang="en-US" sz="1700" b="1" u="sng" kern="1200" dirty="0">
              <a:latin typeface="Trebuchet MS" panose="020B0703020202090204" pitchFamily="34" charset="0"/>
            </a:rPr>
            <a:t>Have a system where you ask for the same documents and information from every customer</a:t>
          </a:r>
          <a:r>
            <a:rPr lang="en-US" sz="1700" kern="1200" dirty="0">
              <a:latin typeface="Trebuchet MS" panose="020B0703020202090204" pitchFamily="34" charset="0"/>
            </a:rPr>
            <a:t>.</a:t>
          </a:r>
        </a:p>
      </dsp:txBody>
      <dsp:txXfrm>
        <a:off x="373213" y="2779625"/>
        <a:ext cx="5110359" cy="1004191"/>
      </dsp:txXfrm>
    </dsp:sp>
    <dsp:sp modelId="{4027778E-3108-4284-94B7-2BA6D88C2639}">
      <dsp:nvSpPr>
        <dsp:cNvPr id="0" name=""/>
        <dsp:cNvSpPr/>
      </dsp:nvSpPr>
      <dsp:spPr>
        <a:xfrm>
          <a:off x="7641463" y="408987"/>
          <a:ext cx="1510523" cy="1510523"/>
        </a:xfrm>
        <a:prstGeom prst="rect">
          <a:avLst/>
        </a:prstGeom>
        <a:blipFill>
          <a:blip xmlns:r="http://schemas.openxmlformats.org/officeDocument/2006/relationships" r:embed="rId3">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AF0C057-4018-490C-905E-5138AF625E18}">
      <dsp:nvSpPr>
        <dsp:cNvPr id="0" name=""/>
        <dsp:cNvSpPr/>
      </dsp:nvSpPr>
      <dsp:spPr>
        <a:xfrm>
          <a:off x="6238834" y="2064719"/>
          <a:ext cx="4315781" cy="647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b="1"/>
          </a:pPr>
          <a:r>
            <a:rPr lang="en-US" sz="2300" b="1" kern="1200" dirty="0">
              <a:latin typeface="Trebuchet MS" panose="020B0703020202090204" pitchFamily="34" charset="0"/>
            </a:rPr>
            <a:t>FOCUS ON FINANCIAL CRITERIA</a:t>
          </a:r>
          <a:endParaRPr lang="en-US" sz="2300" kern="1200" dirty="0">
            <a:latin typeface="Trebuchet MS" panose="020B0703020202090204" pitchFamily="34" charset="0"/>
          </a:endParaRPr>
        </a:p>
      </dsp:txBody>
      <dsp:txXfrm>
        <a:off x="6238834" y="2064719"/>
        <a:ext cx="4315781" cy="647367"/>
      </dsp:txXfrm>
    </dsp:sp>
    <dsp:sp modelId="{F6633D81-23E4-4A85-932D-F1AEF177F6CC}">
      <dsp:nvSpPr>
        <dsp:cNvPr id="0" name=""/>
        <dsp:cNvSpPr/>
      </dsp:nvSpPr>
      <dsp:spPr>
        <a:xfrm>
          <a:off x="6238834" y="2779625"/>
          <a:ext cx="4315781" cy="10041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dirty="0">
              <a:latin typeface="Trebuchet MS" panose="020B0703020202090204" pitchFamily="34" charset="0"/>
            </a:rPr>
            <a:t>In theory, the only factor that should be relevant is whether someone has the financial ability to pay and support the purchase.</a:t>
          </a:r>
        </a:p>
      </dsp:txBody>
      <dsp:txXfrm>
        <a:off x="6238834" y="2779625"/>
        <a:ext cx="4315781" cy="100419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E65268-9EEF-4BDE-BBCB-9D8B97E9122E}">
      <dsp:nvSpPr>
        <dsp:cNvPr id="0" name=""/>
        <dsp:cNvSpPr/>
      </dsp:nvSpPr>
      <dsp:spPr>
        <a:xfrm>
          <a:off x="0" y="76007"/>
          <a:ext cx="10515600" cy="45076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2B14880-17F8-4E5B-B5CD-24F8A52543FB}">
      <dsp:nvSpPr>
        <dsp:cNvPr id="0" name=""/>
        <dsp:cNvSpPr/>
      </dsp:nvSpPr>
      <dsp:spPr>
        <a:xfrm>
          <a:off x="181488" y="136399"/>
          <a:ext cx="329979" cy="329979"/>
        </a:xfrm>
        <a:prstGeom prst="rect">
          <a:avLst/>
        </a:prstGeom>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0B39D8-91FA-45B6-8441-67495A21AF5B}">
      <dsp:nvSpPr>
        <dsp:cNvPr id="0" name=""/>
        <dsp:cNvSpPr/>
      </dsp:nvSpPr>
      <dsp:spPr>
        <a:xfrm>
          <a:off x="692956" y="1407"/>
          <a:ext cx="9822643" cy="5999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96" tIns="63496" rIns="63496" bIns="63496" numCol="1" spcCol="1270" anchor="ctr" anchorCtr="0">
          <a:noAutofit/>
        </a:bodyPr>
        <a:lstStyle/>
        <a:p>
          <a:pPr marL="0" lvl="0" indent="0" algn="l" defTabSz="755650">
            <a:lnSpc>
              <a:spcPct val="100000"/>
            </a:lnSpc>
            <a:spcBef>
              <a:spcPct val="0"/>
            </a:spcBef>
            <a:spcAft>
              <a:spcPct val="35000"/>
            </a:spcAft>
            <a:buNone/>
          </a:pPr>
          <a:r>
            <a:rPr lang="en-US" sz="1700" kern="1200" dirty="0">
              <a:latin typeface="Trebuchet MS" panose="020B0703020202090204" pitchFamily="34" charset="0"/>
            </a:rPr>
            <a:t>1. Know Fair Housing Laws!  Give &amp; Explain the Fair Housing &amp; Anti-Discrimination Disclosure Form</a:t>
          </a:r>
        </a:p>
      </dsp:txBody>
      <dsp:txXfrm>
        <a:off x="692956" y="1407"/>
        <a:ext cx="9822643" cy="599962"/>
      </dsp:txXfrm>
    </dsp:sp>
    <dsp:sp modelId="{A08AFB3F-3440-4394-8BF8-E2C4DCA5E87B}">
      <dsp:nvSpPr>
        <dsp:cNvPr id="0" name=""/>
        <dsp:cNvSpPr/>
      </dsp:nvSpPr>
      <dsp:spPr>
        <a:xfrm>
          <a:off x="0" y="751361"/>
          <a:ext cx="10515600" cy="59996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B7625F-B106-40CE-8796-A4862871D0C0}">
      <dsp:nvSpPr>
        <dsp:cNvPr id="0" name=""/>
        <dsp:cNvSpPr/>
      </dsp:nvSpPr>
      <dsp:spPr>
        <a:xfrm>
          <a:off x="181488" y="886352"/>
          <a:ext cx="329979" cy="329979"/>
        </a:xfrm>
        <a:prstGeom prst="rect">
          <a:avLst/>
        </a:prstGeom>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1DA1D8-145E-4431-8042-67D15DBAF9C4}">
      <dsp:nvSpPr>
        <dsp:cNvPr id="0" name=""/>
        <dsp:cNvSpPr/>
      </dsp:nvSpPr>
      <dsp:spPr>
        <a:xfrm>
          <a:off x="692956" y="751361"/>
          <a:ext cx="9822643" cy="5999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96" tIns="63496" rIns="63496" bIns="63496" numCol="1" spcCol="1270" anchor="ctr" anchorCtr="0">
          <a:noAutofit/>
        </a:bodyPr>
        <a:lstStyle/>
        <a:p>
          <a:pPr marL="0" lvl="0" indent="0" algn="l" defTabSz="755650">
            <a:lnSpc>
              <a:spcPct val="100000"/>
            </a:lnSpc>
            <a:spcBef>
              <a:spcPct val="0"/>
            </a:spcBef>
            <a:spcAft>
              <a:spcPct val="35000"/>
            </a:spcAft>
            <a:buNone/>
          </a:pPr>
          <a:r>
            <a:rPr lang="en-US" sz="1700" kern="1200" dirty="0">
              <a:latin typeface="Trebuchet MS" panose="020B0703020202090204" pitchFamily="34" charset="0"/>
            </a:rPr>
            <a:t>2. Never answer a question if you believe it violates Fair Housing Laws (Who lives in this building?).</a:t>
          </a:r>
        </a:p>
      </dsp:txBody>
      <dsp:txXfrm>
        <a:off x="692956" y="751361"/>
        <a:ext cx="9822643" cy="599962"/>
      </dsp:txXfrm>
    </dsp:sp>
    <dsp:sp modelId="{9E379051-841A-4618-B9FB-19CF070873E4}">
      <dsp:nvSpPr>
        <dsp:cNvPr id="0" name=""/>
        <dsp:cNvSpPr/>
      </dsp:nvSpPr>
      <dsp:spPr>
        <a:xfrm>
          <a:off x="0" y="1501314"/>
          <a:ext cx="10515600" cy="59996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73895D-4C32-42C7-9D85-D47241B9843F}">
      <dsp:nvSpPr>
        <dsp:cNvPr id="0" name=""/>
        <dsp:cNvSpPr/>
      </dsp:nvSpPr>
      <dsp:spPr>
        <a:xfrm>
          <a:off x="181488" y="1636305"/>
          <a:ext cx="329979" cy="329979"/>
        </a:xfrm>
        <a:prstGeom prst="rect">
          <a:avLst/>
        </a:prstGeom>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A6BC96-F52F-4B3A-90AB-8E6151924CD8}">
      <dsp:nvSpPr>
        <dsp:cNvPr id="0" name=""/>
        <dsp:cNvSpPr/>
      </dsp:nvSpPr>
      <dsp:spPr>
        <a:xfrm>
          <a:off x="692956" y="1501314"/>
          <a:ext cx="9822643" cy="5999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96" tIns="63496" rIns="63496" bIns="63496" numCol="1" spcCol="1270" anchor="ctr" anchorCtr="0">
          <a:noAutofit/>
        </a:bodyPr>
        <a:lstStyle/>
        <a:p>
          <a:pPr marL="0" lvl="0" indent="0" algn="l" defTabSz="755650">
            <a:lnSpc>
              <a:spcPct val="100000"/>
            </a:lnSpc>
            <a:spcBef>
              <a:spcPct val="0"/>
            </a:spcBef>
            <a:spcAft>
              <a:spcPct val="35000"/>
            </a:spcAft>
            <a:buNone/>
          </a:pPr>
          <a:r>
            <a:rPr lang="en-US" sz="1700" kern="1200" dirty="0">
              <a:latin typeface="Trebuchet MS" panose="020B0703020202090204" pitchFamily="34" charset="0"/>
            </a:rPr>
            <a:t>3. Have a systematic method: Use checklists, forms &amp; templates.</a:t>
          </a:r>
        </a:p>
      </dsp:txBody>
      <dsp:txXfrm>
        <a:off x="692956" y="1501314"/>
        <a:ext cx="9822643" cy="599962"/>
      </dsp:txXfrm>
    </dsp:sp>
    <dsp:sp modelId="{C8E884A3-952D-4115-9852-32B786E8CEE4}">
      <dsp:nvSpPr>
        <dsp:cNvPr id="0" name=""/>
        <dsp:cNvSpPr/>
      </dsp:nvSpPr>
      <dsp:spPr>
        <a:xfrm>
          <a:off x="0" y="2251267"/>
          <a:ext cx="10515600" cy="59996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A06D25-8027-4262-B7C7-DCE3C2448361}">
      <dsp:nvSpPr>
        <dsp:cNvPr id="0" name=""/>
        <dsp:cNvSpPr/>
      </dsp:nvSpPr>
      <dsp:spPr>
        <a:xfrm>
          <a:off x="181488" y="2386258"/>
          <a:ext cx="329979" cy="329979"/>
        </a:xfrm>
        <a:prstGeom prst="rect">
          <a:avLst/>
        </a:prstGeom>
        <a:blipFill>
          <a:blip xmlns:r="http://schemas.openxmlformats.org/officeDocument/2006/relationships"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33394A-B200-4FDA-9744-AA6C806D544C}">
      <dsp:nvSpPr>
        <dsp:cNvPr id="0" name=""/>
        <dsp:cNvSpPr/>
      </dsp:nvSpPr>
      <dsp:spPr>
        <a:xfrm>
          <a:off x="692956" y="2251267"/>
          <a:ext cx="9822643" cy="5999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96" tIns="63496" rIns="63496" bIns="63496" numCol="1" spcCol="1270" anchor="ctr" anchorCtr="0">
          <a:noAutofit/>
        </a:bodyPr>
        <a:lstStyle/>
        <a:p>
          <a:pPr marL="0" lvl="0" indent="0" algn="l" defTabSz="755650">
            <a:lnSpc>
              <a:spcPct val="100000"/>
            </a:lnSpc>
            <a:spcBef>
              <a:spcPct val="0"/>
            </a:spcBef>
            <a:spcAft>
              <a:spcPct val="35000"/>
            </a:spcAft>
            <a:buNone/>
          </a:pPr>
          <a:r>
            <a:rPr lang="en-US" sz="1700" kern="1200" dirty="0">
              <a:latin typeface="Trebuchet MS" panose="020B0703020202090204" pitchFamily="34" charset="0"/>
            </a:rPr>
            <a:t>4. Good record keeping: Document everything.</a:t>
          </a:r>
        </a:p>
      </dsp:txBody>
      <dsp:txXfrm>
        <a:off x="692956" y="2251267"/>
        <a:ext cx="9822643" cy="599962"/>
      </dsp:txXfrm>
    </dsp:sp>
    <dsp:sp modelId="{556A92CF-70CB-4225-ADEF-CA829C9EA8C8}">
      <dsp:nvSpPr>
        <dsp:cNvPr id="0" name=""/>
        <dsp:cNvSpPr/>
      </dsp:nvSpPr>
      <dsp:spPr>
        <a:xfrm>
          <a:off x="0" y="3001220"/>
          <a:ext cx="10515600" cy="59996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A0A3E2-50F4-43F7-8CA3-B040ACB402D4}">
      <dsp:nvSpPr>
        <dsp:cNvPr id="0" name=""/>
        <dsp:cNvSpPr/>
      </dsp:nvSpPr>
      <dsp:spPr>
        <a:xfrm>
          <a:off x="181488" y="3136211"/>
          <a:ext cx="329979" cy="329979"/>
        </a:xfrm>
        <a:prstGeom prst="rect">
          <a:avLst/>
        </a:prstGeom>
        <a:blipFill>
          <a:blip xmlns:r="http://schemas.openxmlformats.org/officeDocument/2006/relationships"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9687FE-7BCC-46A3-B9FE-028D2FBFAD3B}">
      <dsp:nvSpPr>
        <dsp:cNvPr id="0" name=""/>
        <dsp:cNvSpPr/>
      </dsp:nvSpPr>
      <dsp:spPr>
        <a:xfrm>
          <a:off x="692956" y="3001220"/>
          <a:ext cx="9822643" cy="5999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96" tIns="63496" rIns="63496" bIns="63496" numCol="1" spcCol="1270" anchor="ctr" anchorCtr="0">
          <a:noAutofit/>
        </a:bodyPr>
        <a:lstStyle/>
        <a:p>
          <a:pPr marL="0" lvl="0" indent="0" algn="l" defTabSz="755650">
            <a:lnSpc>
              <a:spcPct val="100000"/>
            </a:lnSpc>
            <a:spcBef>
              <a:spcPct val="0"/>
            </a:spcBef>
            <a:spcAft>
              <a:spcPct val="35000"/>
            </a:spcAft>
            <a:buNone/>
          </a:pPr>
          <a:r>
            <a:rPr lang="en-US" sz="1700" kern="1200" dirty="0">
              <a:latin typeface="Trebuchet MS" panose="020B0703020202090204" pitchFamily="34" charset="0"/>
            </a:rPr>
            <a:t>5. Obtain objective information from the consumer.</a:t>
          </a:r>
        </a:p>
      </dsp:txBody>
      <dsp:txXfrm>
        <a:off x="692956" y="3001220"/>
        <a:ext cx="9822643" cy="599962"/>
      </dsp:txXfrm>
    </dsp:sp>
    <dsp:sp modelId="{63AD9478-E2AB-46C7-A414-A9AA335461CE}">
      <dsp:nvSpPr>
        <dsp:cNvPr id="0" name=""/>
        <dsp:cNvSpPr/>
      </dsp:nvSpPr>
      <dsp:spPr>
        <a:xfrm>
          <a:off x="0" y="3751173"/>
          <a:ext cx="10515600" cy="59996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6B03C6-33B6-4FB7-A5D8-B7CF3D7562C7}">
      <dsp:nvSpPr>
        <dsp:cNvPr id="0" name=""/>
        <dsp:cNvSpPr/>
      </dsp:nvSpPr>
      <dsp:spPr>
        <a:xfrm>
          <a:off x="181488" y="3886165"/>
          <a:ext cx="329979" cy="329979"/>
        </a:xfrm>
        <a:prstGeom prst="rect">
          <a:avLst/>
        </a:prstGeom>
        <a:blipFill>
          <a:blip xmlns:r="http://schemas.openxmlformats.org/officeDocument/2006/relationships"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F295B9-E4C2-440F-B4CE-EC6FC8F78828}">
      <dsp:nvSpPr>
        <dsp:cNvPr id="0" name=""/>
        <dsp:cNvSpPr/>
      </dsp:nvSpPr>
      <dsp:spPr>
        <a:xfrm>
          <a:off x="692956" y="3751173"/>
          <a:ext cx="9822643" cy="5999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96" tIns="63496" rIns="63496" bIns="63496" numCol="1" spcCol="1270" anchor="ctr" anchorCtr="0">
          <a:noAutofit/>
        </a:bodyPr>
        <a:lstStyle/>
        <a:p>
          <a:pPr marL="0" lvl="0" indent="0" algn="l" defTabSz="755650">
            <a:lnSpc>
              <a:spcPct val="100000"/>
            </a:lnSpc>
            <a:spcBef>
              <a:spcPct val="0"/>
            </a:spcBef>
            <a:spcAft>
              <a:spcPct val="35000"/>
            </a:spcAft>
            <a:buNone/>
          </a:pPr>
          <a:r>
            <a:rPr lang="en-US" sz="1700" kern="1200" dirty="0">
              <a:latin typeface="Trebuchet MS" panose="020B0703020202090204" pitchFamily="34" charset="0"/>
            </a:rPr>
            <a:t>6. Let consumer establish geographical boundaries and limits (avoid steering).</a:t>
          </a:r>
        </a:p>
      </dsp:txBody>
      <dsp:txXfrm>
        <a:off x="692956" y="3751173"/>
        <a:ext cx="9822643" cy="59996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215499-5D54-9944-AEFD-B84099628D81}">
      <dsp:nvSpPr>
        <dsp:cNvPr id="0" name=""/>
        <dsp:cNvSpPr/>
      </dsp:nvSpPr>
      <dsp:spPr>
        <a:xfrm>
          <a:off x="0" y="1069"/>
          <a:ext cx="6245788" cy="696429"/>
        </a:xfrm>
        <a:prstGeom prst="roundRect">
          <a:avLst/>
        </a:prstGeom>
        <a:solidFill>
          <a:schemeClr val="accent1">
            <a:lumMod val="20000"/>
            <a:lumOff val="8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tx1"/>
              </a:solidFill>
              <a:latin typeface="Trebuchet MS" panose="020B0703020202090204" pitchFamily="34" charset="0"/>
            </a:rPr>
            <a:t>7. 	Offer clients a variety of choices.</a:t>
          </a:r>
        </a:p>
      </dsp:txBody>
      <dsp:txXfrm>
        <a:off x="33997" y="35066"/>
        <a:ext cx="6177794" cy="628435"/>
      </dsp:txXfrm>
    </dsp:sp>
    <dsp:sp modelId="{92B2A485-5B49-BB4B-A332-66BA9F6BCC81}">
      <dsp:nvSpPr>
        <dsp:cNvPr id="0" name=""/>
        <dsp:cNvSpPr/>
      </dsp:nvSpPr>
      <dsp:spPr>
        <a:xfrm>
          <a:off x="0" y="710198"/>
          <a:ext cx="6245788" cy="696429"/>
        </a:xfrm>
        <a:prstGeom prst="roundRect">
          <a:avLst/>
        </a:prstGeom>
        <a:solidFill>
          <a:schemeClr val="accent1">
            <a:lumMod val="20000"/>
            <a:lumOff val="8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tx1"/>
              </a:solidFill>
              <a:latin typeface="Trebuchet MS" panose="020B0703020202090204" pitchFamily="34" charset="0"/>
            </a:rPr>
            <a:t>8. 	Procedures concerning courtesies and    </a:t>
          </a:r>
        </a:p>
        <a:p>
          <a:pPr marL="0" lvl="0" indent="0" algn="l" defTabSz="800100">
            <a:lnSpc>
              <a:spcPct val="90000"/>
            </a:lnSpc>
            <a:spcBef>
              <a:spcPct val="0"/>
            </a:spcBef>
            <a:spcAft>
              <a:spcPct val="35000"/>
            </a:spcAft>
            <a:buNone/>
          </a:pPr>
          <a:r>
            <a:rPr lang="en-US" sz="1800" kern="1200" dirty="0">
              <a:solidFill>
                <a:schemeClr val="tx1"/>
              </a:solidFill>
              <a:latin typeface="Trebuchet MS" panose="020B0703020202090204" pitchFamily="34" charset="0"/>
            </a:rPr>
            <a:t>            follow-up with all people.</a:t>
          </a:r>
        </a:p>
      </dsp:txBody>
      <dsp:txXfrm>
        <a:off x="33997" y="744195"/>
        <a:ext cx="6177794" cy="628435"/>
      </dsp:txXfrm>
    </dsp:sp>
    <dsp:sp modelId="{64855C1C-EC04-644A-BC48-B4CFFAB84CBC}">
      <dsp:nvSpPr>
        <dsp:cNvPr id="0" name=""/>
        <dsp:cNvSpPr/>
      </dsp:nvSpPr>
      <dsp:spPr>
        <a:xfrm>
          <a:off x="0" y="1419326"/>
          <a:ext cx="6245788" cy="696429"/>
        </a:xfrm>
        <a:prstGeom prst="roundRect">
          <a:avLst/>
        </a:prstGeom>
        <a:solidFill>
          <a:schemeClr val="accent1">
            <a:lumMod val="20000"/>
            <a:lumOff val="8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tx1"/>
              </a:solidFill>
              <a:latin typeface="Trebuchet MS" panose="020B0703020202090204" pitchFamily="34" charset="0"/>
            </a:rPr>
            <a:t>9.	Fair Housing Logo on all advertising.</a:t>
          </a:r>
        </a:p>
      </dsp:txBody>
      <dsp:txXfrm>
        <a:off x="33997" y="1453323"/>
        <a:ext cx="6177794" cy="628435"/>
      </dsp:txXfrm>
    </dsp:sp>
    <dsp:sp modelId="{54D2CC58-05D5-8546-BDFC-4FF890DC16C6}">
      <dsp:nvSpPr>
        <dsp:cNvPr id="0" name=""/>
        <dsp:cNvSpPr/>
      </dsp:nvSpPr>
      <dsp:spPr>
        <a:xfrm>
          <a:off x="0" y="2128454"/>
          <a:ext cx="6245788" cy="696429"/>
        </a:xfrm>
        <a:prstGeom prst="roundRect">
          <a:avLst/>
        </a:prstGeom>
        <a:solidFill>
          <a:schemeClr val="accent1">
            <a:lumMod val="20000"/>
            <a:lumOff val="8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tx1"/>
              </a:solidFill>
              <a:latin typeface="Trebuchet MS" panose="020B0703020202090204" pitchFamily="34" charset="0"/>
            </a:rPr>
            <a:t>10.	Education.</a:t>
          </a:r>
        </a:p>
      </dsp:txBody>
      <dsp:txXfrm>
        <a:off x="33997" y="2162451"/>
        <a:ext cx="6177794" cy="628435"/>
      </dsp:txXfrm>
    </dsp:sp>
    <dsp:sp modelId="{1502D17B-6D20-8840-AC5E-315A5E7F5075}">
      <dsp:nvSpPr>
        <dsp:cNvPr id="0" name=""/>
        <dsp:cNvSpPr/>
      </dsp:nvSpPr>
      <dsp:spPr>
        <a:xfrm>
          <a:off x="0" y="2837583"/>
          <a:ext cx="6245788" cy="696429"/>
        </a:xfrm>
        <a:prstGeom prst="roundRect">
          <a:avLst/>
        </a:prstGeom>
        <a:solidFill>
          <a:schemeClr val="accent1">
            <a:lumMod val="20000"/>
            <a:lumOff val="8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tx1"/>
              </a:solidFill>
              <a:latin typeface="Trebuchet MS" panose="020B0703020202090204" pitchFamily="34" charset="0"/>
            </a:rPr>
            <a:t>NOTE: Adopting these suggestions after the complaint is filed is self serving and is not helpful.</a:t>
          </a:r>
        </a:p>
      </dsp:txBody>
      <dsp:txXfrm>
        <a:off x="33997" y="2871580"/>
        <a:ext cx="6177794" cy="628435"/>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F54CD7-EA37-5E4E-901A-64E50A44AF5B}" type="datetimeFigureOut">
              <a:rPr lang="en-US" smtClean="0"/>
              <a:t>9/10/25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8AB9DF-F897-6140-9391-A26689E6FF85}" type="slidenum">
              <a:rPr lang="en-US" smtClean="0"/>
              <a:t>‹#›</a:t>
            </a:fld>
            <a:endParaRPr lang="en-US" dirty="0"/>
          </a:p>
        </p:txBody>
      </p:sp>
    </p:spTree>
    <p:extLst>
      <p:ext uri="{BB962C8B-B14F-4D97-AF65-F5344CB8AC3E}">
        <p14:creationId xmlns:p14="http://schemas.microsoft.com/office/powerpoint/2010/main" val="704547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2798F1-0EEB-40AD-9B55-466DEB320CF3}" type="slidenum">
              <a:rPr lang="en-US" smtClean="0"/>
              <a:t>1</a:t>
            </a:fld>
            <a:endParaRPr lang="en-US" dirty="0"/>
          </a:p>
        </p:txBody>
      </p:sp>
    </p:spTree>
    <p:extLst>
      <p:ext uri="{BB962C8B-B14F-4D97-AF65-F5344CB8AC3E}">
        <p14:creationId xmlns:p14="http://schemas.microsoft.com/office/powerpoint/2010/main" val="2653432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A55003-F134-EF41-2468-993991E2DA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1AE737-EC96-DB10-82BA-9D2BF01DD0E5}"/>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77B9AE1C-C81E-5507-8E3B-19D86F57F04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43E4B91F-4BC6-0FEB-D226-C1697E70C8FE}"/>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2798F1-0EEB-40AD-9B55-466DEB320CF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798750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FB703D-6C5D-7CEC-27FA-34C49FD26F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4A23C6-65A7-7531-91E1-FF0DBCC10F25}"/>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E1B33916-4AC0-06D8-B76D-5D0E7688ED5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58FCCD1F-BA30-2207-518C-85A0287150FA}"/>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2798F1-0EEB-40AD-9B55-466DEB320CF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6723207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8AB9DF-F897-6140-9391-A26689E6FF8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519121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8AB9DF-F897-6140-9391-A26689E6FF85}" type="slidenum">
              <a:rPr lang="en-US" smtClean="0"/>
              <a:t>18</a:t>
            </a:fld>
            <a:endParaRPr lang="en-US" dirty="0"/>
          </a:p>
        </p:txBody>
      </p:sp>
    </p:spTree>
    <p:extLst>
      <p:ext uri="{BB962C8B-B14F-4D97-AF65-F5344CB8AC3E}">
        <p14:creationId xmlns:p14="http://schemas.microsoft.com/office/powerpoint/2010/main" val="13120719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8AB9DF-F897-6140-9391-A26689E6FF85}" type="slidenum">
              <a:rPr lang="en-US" smtClean="0"/>
              <a:t>19</a:t>
            </a:fld>
            <a:endParaRPr lang="en-US" dirty="0"/>
          </a:p>
        </p:txBody>
      </p:sp>
    </p:spTree>
    <p:extLst>
      <p:ext uri="{BB962C8B-B14F-4D97-AF65-F5344CB8AC3E}">
        <p14:creationId xmlns:p14="http://schemas.microsoft.com/office/powerpoint/2010/main" val="15968556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8AB9DF-F897-6140-9391-A26689E6FF85}" type="slidenum">
              <a:rPr lang="en-US" smtClean="0"/>
              <a:t>23</a:t>
            </a:fld>
            <a:endParaRPr lang="en-US" dirty="0"/>
          </a:p>
        </p:txBody>
      </p:sp>
    </p:spTree>
    <p:extLst>
      <p:ext uri="{BB962C8B-B14F-4D97-AF65-F5344CB8AC3E}">
        <p14:creationId xmlns:p14="http://schemas.microsoft.com/office/powerpoint/2010/main" val="737663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CFFC66-50B7-7CB3-D37C-A9DBED2D2C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D941D2-4C3E-2DD9-1669-CC16F4793318}"/>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A18CC4EC-0CED-FFCC-F024-114F229F504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90F9CA6-38D4-8C5E-2A84-6C1283A00696}"/>
              </a:ext>
            </a:extLst>
          </p:cNvPr>
          <p:cNvSpPr>
            <a:spLocks noGrp="1"/>
          </p:cNvSpPr>
          <p:nvPr>
            <p:ph type="sldNum" sz="quarter" idx="5"/>
          </p:nvPr>
        </p:nvSpPr>
        <p:spPr/>
        <p:txBody>
          <a:bodyPr/>
          <a:lstStyle/>
          <a:p>
            <a:fld id="{A32798F1-0EEB-40AD-9B55-466DEB320CF3}" type="slidenum">
              <a:rPr lang="en-US" smtClean="0"/>
              <a:t>24</a:t>
            </a:fld>
            <a:endParaRPr lang="en-US" dirty="0"/>
          </a:p>
        </p:txBody>
      </p:sp>
    </p:spTree>
    <p:extLst>
      <p:ext uri="{BB962C8B-B14F-4D97-AF65-F5344CB8AC3E}">
        <p14:creationId xmlns:p14="http://schemas.microsoft.com/office/powerpoint/2010/main" val="29239054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059BF9-7202-24E3-31D5-ED9D13C5E4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D8A064-53C6-DF04-EE2C-286530E324E0}"/>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3CB8E50A-4BC4-C519-51FE-9E00A1FB0FE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C522ECE-0C08-A387-F150-31F3258C64CA}"/>
              </a:ext>
            </a:extLst>
          </p:cNvPr>
          <p:cNvSpPr>
            <a:spLocks noGrp="1"/>
          </p:cNvSpPr>
          <p:nvPr>
            <p:ph type="sldNum" sz="quarter" idx="5"/>
          </p:nvPr>
        </p:nvSpPr>
        <p:spPr/>
        <p:txBody>
          <a:bodyPr/>
          <a:lstStyle/>
          <a:p>
            <a:fld id="{A32798F1-0EEB-40AD-9B55-466DEB320CF3}" type="slidenum">
              <a:rPr lang="en-US" smtClean="0"/>
              <a:t>25</a:t>
            </a:fld>
            <a:endParaRPr lang="en-US" dirty="0"/>
          </a:p>
        </p:txBody>
      </p:sp>
    </p:spTree>
    <p:extLst>
      <p:ext uri="{BB962C8B-B14F-4D97-AF65-F5344CB8AC3E}">
        <p14:creationId xmlns:p14="http://schemas.microsoft.com/office/powerpoint/2010/main" val="16987512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538577-0EB7-0C94-CFEA-9A4C744291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A0C498-AA07-90FD-DA3A-513DD28C6F43}"/>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62A4A8AB-8FBF-F339-FA18-8C69CBF3FA1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4B2EF23-5ECD-4690-99FF-C57B80193D82}"/>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2798F1-0EEB-40AD-9B55-466DEB320CF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187105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E53C3E-8F99-4E22-9BB8-B81A3D4DB2F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97909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2798F1-0EEB-40AD-9B55-466DEB320CF3}" type="slidenum">
              <a:rPr lang="en-US" smtClean="0"/>
              <a:t>2</a:t>
            </a:fld>
            <a:endParaRPr lang="en-US" dirty="0"/>
          </a:p>
        </p:txBody>
      </p:sp>
    </p:spTree>
    <p:extLst>
      <p:ext uri="{BB962C8B-B14F-4D97-AF65-F5344CB8AC3E}">
        <p14:creationId xmlns:p14="http://schemas.microsoft.com/office/powerpoint/2010/main" val="30590402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E53C3E-8F99-4E22-9BB8-B81A3D4DB2F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1581334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E53C3E-8F99-4E22-9BB8-B81A3D4DB2F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233235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2798F1-0EEB-40AD-9B55-466DEB320CF3}" type="slidenum">
              <a:rPr lang="en-US" smtClean="0"/>
              <a:t>30</a:t>
            </a:fld>
            <a:endParaRPr lang="en-US" dirty="0"/>
          </a:p>
        </p:txBody>
      </p:sp>
    </p:spTree>
    <p:extLst>
      <p:ext uri="{BB962C8B-B14F-4D97-AF65-F5344CB8AC3E}">
        <p14:creationId xmlns:p14="http://schemas.microsoft.com/office/powerpoint/2010/main" val="10476844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8AB9DF-F897-6140-9391-A26689E6FF85}" type="slidenum">
              <a:rPr lang="en-US" smtClean="0"/>
              <a:t>33</a:t>
            </a:fld>
            <a:endParaRPr lang="en-US" dirty="0"/>
          </a:p>
        </p:txBody>
      </p:sp>
    </p:spTree>
    <p:extLst>
      <p:ext uri="{BB962C8B-B14F-4D97-AF65-F5344CB8AC3E}">
        <p14:creationId xmlns:p14="http://schemas.microsoft.com/office/powerpoint/2010/main" val="40332087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8AB9DF-F897-6140-9391-A26689E6FF85}" type="slidenum">
              <a:rPr lang="en-US" smtClean="0"/>
              <a:t>34</a:t>
            </a:fld>
            <a:endParaRPr lang="en-US" dirty="0"/>
          </a:p>
        </p:txBody>
      </p:sp>
    </p:spTree>
    <p:extLst>
      <p:ext uri="{BB962C8B-B14F-4D97-AF65-F5344CB8AC3E}">
        <p14:creationId xmlns:p14="http://schemas.microsoft.com/office/powerpoint/2010/main" val="5745932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EBD423-E837-4994-AE72-38B04A3A3BFD}" type="slidenum">
              <a:rPr lang="en-US" smtClean="0"/>
              <a:t>35</a:t>
            </a:fld>
            <a:endParaRPr lang="en-US" dirty="0"/>
          </a:p>
        </p:txBody>
      </p:sp>
    </p:spTree>
    <p:extLst>
      <p:ext uri="{BB962C8B-B14F-4D97-AF65-F5344CB8AC3E}">
        <p14:creationId xmlns:p14="http://schemas.microsoft.com/office/powerpoint/2010/main" val="23570567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47FD83-3D72-FCED-B8D0-8FA8393EA4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62BC34-DD3F-86A8-710C-3EE4ABE83676}"/>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A4192C70-787F-FF4F-083D-DA1ED42E1C7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3A6B421-6D7D-2599-CAB6-1ABFB5785928}"/>
              </a:ext>
            </a:extLst>
          </p:cNvPr>
          <p:cNvSpPr>
            <a:spLocks noGrp="1"/>
          </p:cNvSpPr>
          <p:nvPr>
            <p:ph type="sldNum" sz="quarter" idx="5"/>
          </p:nvPr>
        </p:nvSpPr>
        <p:spPr/>
        <p:txBody>
          <a:bodyPr/>
          <a:lstStyle/>
          <a:p>
            <a:fld id="{A32798F1-0EEB-40AD-9B55-466DEB320CF3}" type="slidenum">
              <a:rPr lang="en-US" smtClean="0"/>
              <a:t>37</a:t>
            </a:fld>
            <a:endParaRPr lang="en-US" dirty="0"/>
          </a:p>
        </p:txBody>
      </p:sp>
    </p:spTree>
    <p:extLst>
      <p:ext uri="{BB962C8B-B14F-4D97-AF65-F5344CB8AC3E}">
        <p14:creationId xmlns:p14="http://schemas.microsoft.com/office/powerpoint/2010/main" val="21966704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EBD423-E837-4994-AE72-38B04A3A3BF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596437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862D81-28D7-9027-2C9C-BEECBEA292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0AC4DD-CDF3-FE3E-77A8-2BFB1DE5A5E7}"/>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E8A898D9-1103-6849-C09A-1F9D95EA055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6F405B7-C53E-9048-E757-0A8290A38E99}"/>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2798F1-0EEB-40AD-9B55-466DEB320CF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42051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2798F1-0EEB-40AD-9B55-466DEB320CF3}" type="slidenum">
              <a:rPr lang="en-US" smtClean="0"/>
              <a:t>40</a:t>
            </a:fld>
            <a:endParaRPr lang="en-US" dirty="0"/>
          </a:p>
        </p:txBody>
      </p:sp>
    </p:spTree>
    <p:extLst>
      <p:ext uri="{BB962C8B-B14F-4D97-AF65-F5344CB8AC3E}">
        <p14:creationId xmlns:p14="http://schemas.microsoft.com/office/powerpoint/2010/main" val="3578922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2798F1-0EEB-40AD-9B55-466DEB320CF3}" type="slidenum">
              <a:rPr lang="en-US" smtClean="0"/>
              <a:t>3</a:t>
            </a:fld>
            <a:endParaRPr lang="en-US" dirty="0"/>
          </a:p>
        </p:txBody>
      </p:sp>
    </p:spTree>
    <p:extLst>
      <p:ext uri="{BB962C8B-B14F-4D97-AF65-F5344CB8AC3E}">
        <p14:creationId xmlns:p14="http://schemas.microsoft.com/office/powerpoint/2010/main" val="33835577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2798F1-0EEB-40AD-9B55-466DEB320CF3}" type="slidenum">
              <a:rPr lang="en-US" smtClean="0"/>
              <a:t>42</a:t>
            </a:fld>
            <a:endParaRPr lang="en-US" dirty="0"/>
          </a:p>
        </p:txBody>
      </p:sp>
    </p:spTree>
    <p:extLst>
      <p:ext uri="{BB962C8B-B14F-4D97-AF65-F5344CB8AC3E}">
        <p14:creationId xmlns:p14="http://schemas.microsoft.com/office/powerpoint/2010/main" val="42813848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2798F1-0EEB-40AD-9B55-466DEB320CF3}" type="slidenum">
              <a:rPr lang="en-US" smtClean="0"/>
              <a:t>43</a:t>
            </a:fld>
            <a:endParaRPr lang="en-US" dirty="0"/>
          </a:p>
        </p:txBody>
      </p:sp>
    </p:spTree>
    <p:extLst>
      <p:ext uri="{BB962C8B-B14F-4D97-AF65-F5344CB8AC3E}">
        <p14:creationId xmlns:p14="http://schemas.microsoft.com/office/powerpoint/2010/main" val="16720709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algn="l"/>
            <a:endParaRPr lang="en-US" b="0" i="0" dirty="0">
              <a:solidFill>
                <a:srgbClr val="232333"/>
              </a:solidFill>
              <a:effectLst/>
              <a:highlight>
                <a:srgbClr val="FFFFFF"/>
              </a:highlight>
              <a:latin typeface="Helvetica Neue" panose="02000503000000020004" pitchFamily="2"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2798F1-0EEB-40AD-9B55-466DEB320CF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522697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algn="l"/>
            <a:endParaRPr lang="en-US" b="0" i="0" dirty="0">
              <a:solidFill>
                <a:srgbClr val="232333"/>
              </a:solidFill>
              <a:effectLst/>
              <a:highlight>
                <a:srgbClr val="FFFFFF"/>
              </a:highlight>
              <a:latin typeface="Helvetica Neue" panose="02000503000000020004" pitchFamily="2"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2798F1-0EEB-40AD-9B55-466DEB320CF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112309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CD45AF-8CFA-4AD0-44F1-D7302820F0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A3A217-7907-C6C9-16D5-0081CC5E8BC9}"/>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61BA26F-9DF5-2026-6687-63C8773B00F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CF0154E-BE0C-BB84-236E-0BCA46CE5B11}"/>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2798F1-0EEB-40AD-9B55-466DEB320CF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632460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32ECB7-FC92-2FB5-0774-56BF2661A7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3E0712-1B69-D037-AC7E-B3EE32218593}"/>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AE5C620B-AC30-A568-C532-CC50AC68779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69B8902-7BF1-774F-7B27-36F453EA7D28}"/>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2798F1-0EEB-40AD-9B55-466DEB320CF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622907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EB1C7A-4515-9C2C-2184-EBB6B6E61C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EBB26A-49B7-D079-6D79-0B06178AE036}"/>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08A2AF5B-9968-B58B-2A11-F8924A54670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5AE64F0-CF47-0FF8-0466-AA47184C032F}"/>
              </a:ext>
            </a:extLst>
          </p:cNvPr>
          <p:cNvSpPr>
            <a:spLocks noGrp="1"/>
          </p:cNvSpPr>
          <p:nvPr>
            <p:ph type="sldNum" sz="quarter" idx="5"/>
          </p:nvPr>
        </p:nvSpPr>
        <p:spPr/>
        <p:txBody>
          <a:bodyPr/>
          <a:lstStyle/>
          <a:p>
            <a:fld id="{A32798F1-0EEB-40AD-9B55-466DEB320CF3}" type="slidenum">
              <a:rPr lang="en-US" smtClean="0"/>
              <a:t>4</a:t>
            </a:fld>
            <a:endParaRPr lang="en-US" dirty="0"/>
          </a:p>
        </p:txBody>
      </p:sp>
    </p:spTree>
    <p:extLst>
      <p:ext uri="{BB962C8B-B14F-4D97-AF65-F5344CB8AC3E}">
        <p14:creationId xmlns:p14="http://schemas.microsoft.com/office/powerpoint/2010/main" val="2054773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FB703D-6C5D-7CEC-27FA-34C49FD26F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4A23C6-65A7-7531-91E1-FF0DBCC10F25}"/>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E1B33916-4AC0-06D8-B76D-5D0E7688ED5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58FCCD1F-BA30-2207-518C-85A0287150FA}"/>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2798F1-0EEB-40AD-9B55-466DEB320CF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672320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EB1C7A-4515-9C2C-2184-EBB6B6E61C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EBB26A-49B7-D079-6D79-0B06178AE036}"/>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08A2AF5B-9968-B58B-2A11-F8924A54670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5AE64F0-CF47-0FF8-0466-AA47184C032F}"/>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2798F1-0EEB-40AD-9B55-466DEB320CF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547736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8AB9DF-F897-6140-9391-A26689E6FF8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142995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8F4472-3A21-C8E6-91AB-FE78AEF042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2AC7F5-5314-ADCA-BAA1-7C2C1E1B2E48}"/>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53B730BA-3160-6E95-12D4-CDBFC6D4085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F64AA94-8E91-8390-3CC4-5779E65F4423}"/>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2798F1-0EEB-40AD-9B55-466DEB320CF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371251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FB703D-6C5D-7CEC-27FA-34C49FD26F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4A23C6-65A7-7531-91E1-FF0DBCC10F25}"/>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E1B33916-4AC0-06D8-B76D-5D0E7688ED5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58FCCD1F-BA30-2207-518C-85A0287150FA}"/>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2798F1-0EEB-40AD-9B55-466DEB320CF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6723207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E0185C3-73E0-FD44-B197-B7839AD99B5F}" type="datetime1">
              <a:rPr lang="en-US" smtClean="0"/>
              <a:t>9/10/25</a:t>
            </a:fld>
            <a:endParaRPr lang="en-US" dirty="0"/>
          </a:p>
        </p:txBody>
      </p:sp>
      <p:sp>
        <p:nvSpPr>
          <p:cNvPr id="5" name="Footer Placeholder 4"/>
          <p:cNvSpPr>
            <a:spLocks noGrp="1"/>
          </p:cNvSpPr>
          <p:nvPr>
            <p:ph type="ftr" sz="quarter" idx="11"/>
          </p:nvPr>
        </p:nvSpPr>
        <p:spPr/>
        <p:txBody>
          <a:bodyPr/>
          <a:lstStyle/>
          <a:p>
            <a:r>
              <a:rPr lang="en-US" dirty="0"/>
              <a:t>Sample Footer Text</a:t>
            </a:r>
          </a:p>
        </p:txBody>
      </p:sp>
      <p:sp>
        <p:nvSpPr>
          <p:cNvPr id="6" name="Slide Number Placeholder 5"/>
          <p:cNvSpPr>
            <a:spLocks noGrp="1"/>
          </p:cNvSpPr>
          <p:nvPr>
            <p:ph type="sldNum" sz="quarter" idx="12"/>
          </p:nvPr>
        </p:nvSpPr>
        <p:spPr/>
        <p:txBody>
          <a:bodyPr/>
          <a:lstStyle/>
          <a:p>
            <a:fld id="{C68AC1EC-23E2-4F0E-A5A4-674EC8DB954E}" type="slidenum">
              <a:rPr lang="en-US" smtClean="0"/>
              <a:t>‹#›</a:t>
            </a:fld>
            <a:endParaRPr lang="en-US" dirty="0"/>
          </a:p>
        </p:txBody>
      </p:sp>
    </p:spTree>
    <p:extLst>
      <p:ext uri="{BB962C8B-B14F-4D97-AF65-F5344CB8AC3E}">
        <p14:creationId xmlns:p14="http://schemas.microsoft.com/office/powerpoint/2010/main" val="3218905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8962AC-0494-C546-83C0-583CEC0CB313}" type="datetime1">
              <a:rPr lang="en-US" smtClean="0"/>
              <a:t>9/10/25</a:t>
            </a:fld>
            <a:endParaRPr lang="en-US" dirty="0"/>
          </a:p>
        </p:txBody>
      </p:sp>
      <p:sp>
        <p:nvSpPr>
          <p:cNvPr id="5" name="Footer Placeholder 4"/>
          <p:cNvSpPr>
            <a:spLocks noGrp="1"/>
          </p:cNvSpPr>
          <p:nvPr>
            <p:ph type="ftr" sz="quarter" idx="11"/>
          </p:nvPr>
        </p:nvSpPr>
        <p:spPr/>
        <p:txBody>
          <a:bodyPr/>
          <a:lstStyle/>
          <a:p>
            <a:r>
              <a:rPr lang="en-US" dirty="0"/>
              <a:t>Sample Footer Text</a:t>
            </a:r>
          </a:p>
        </p:txBody>
      </p:sp>
      <p:sp>
        <p:nvSpPr>
          <p:cNvPr id="6" name="Slide Number Placeholder 5"/>
          <p:cNvSpPr>
            <a:spLocks noGrp="1"/>
          </p:cNvSpPr>
          <p:nvPr>
            <p:ph type="sldNum" sz="quarter" idx="12"/>
          </p:nvPr>
        </p:nvSpPr>
        <p:spPr/>
        <p:txBody>
          <a:bodyPr/>
          <a:lstStyle/>
          <a:p>
            <a:fld id="{C68AC1EC-23E2-4F0E-A5A4-674EC8DB954E}" type="slidenum">
              <a:rPr lang="en-US" smtClean="0"/>
              <a:t>‹#›</a:t>
            </a:fld>
            <a:endParaRPr lang="en-US" dirty="0"/>
          </a:p>
        </p:txBody>
      </p:sp>
    </p:spTree>
    <p:extLst>
      <p:ext uri="{BB962C8B-B14F-4D97-AF65-F5344CB8AC3E}">
        <p14:creationId xmlns:p14="http://schemas.microsoft.com/office/powerpoint/2010/main" val="445144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AEA44D-78BB-2040-A2E7-A64230F752F8}" type="datetime1">
              <a:rPr lang="en-US" smtClean="0"/>
              <a:t>9/10/25</a:t>
            </a:fld>
            <a:endParaRPr lang="en-US" dirty="0"/>
          </a:p>
        </p:txBody>
      </p:sp>
      <p:sp>
        <p:nvSpPr>
          <p:cNvPr id="5" name="Footer Placeholder 4"/>
          <p:cNvSpPr>
            <a:spLocks noGrp="1"/>
          </p:cNvSpPr>
          <p:nvPr>
            <p:ph type="ftr" sz="quarter" idx="11"/>
          </p:nvPr>
        </p:nvSpPr>
        <p:spPr/>
        <p:txBody>
          <a:bodyPr/>
          <a:lstStyle/>
          <a:p>
            <a:r>
              <a:rPr lang="en-US" dirty="0"/>
              <a:t>Sample Footer Text</a:t>
            </a:r>
          </a:p>
        </p:txBody>
      </p:sp>
      <p:sp>
        <p:nvSpPr>
          <p:cNvPr id="6" name="Slide Number Placeholder 5"/>
          <p:cNvSpPr>
            <a:spLocks noGrp="1"/>
          </p:cNvSpPr>
          <p:nvPr>
            <p:ph type="sldNum" sz="quarter" idx="12"/>
          </p:nvPr>
        </p:nvSpPr>
        <p:spPr/>
        <p:txBody>
          <a:bodyPr/>
          <a:lstStyle/>
          <a:p>
            <a:fld id="{C68AC1EC-23E2-4F0E-A5A4-674EC8DB954E}" type="slidenum">
              <a:rPr lang="en-US" smtClean="0"/>
              <a:t>‹#›</a:t>
            </a:fld>
            <a:endParaRPr lang="en-US" dirty="0"/>
          </a:p>
        </p:txBody>
      </p:sp>
    </p:spTree>
    <p:extLst>
      <p:ext uri="{BB962C8B-B14F-4D97-AF65-F5344CB8AC3E}">
        <p14:creationId xmlns:p14="http://schemas.microsoft.com/office/powerpoint/2010/main" val="3377110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30"/>
        <p:cNvGrpSpPr/>
        <p:nvPr/>
      </p:nvGrpSpPr>
      <p:grpSpPr>
        <a:xfrm>
          <a:off x="0" y="0"/>
          <a:ext cx="0" cy="0"/>
          <a:chOff x="0" y="0"/>
          <a:chExt cx="0" cy="0"/>
        </a:xfrm>
      </p:grpSpPr>
      <p:sp>
        <p:nvSpPr>
          <p:cNvPr id="34" name="Google Shape;34;p5"/>
          <p:cNvSpPr txBox="1">
            <a:spLocks noGrp="1"/>
          </p:cNvSpPr>
          <p:nvPr>
            <p:ph type="title"/>
          </p:nvPr>
        </p:nvSpPr>
        <p:spPr>
          <a:xfrm>
            <a:off x="1038800" y="1114667"/>
            <a:ext cx="9282800" cy="528400"/>
          </a:xfrm>
          <a:prstGeom prst="rect">
            <a:avLst/>
          </a:prstGeom>
        </p:spPr>
        <p:txBody>
          <a:bodyPr spcFirstLastPara="1" wrap="square" lIns="0" tIns="0" rIns="0" bIns="0" anchor="b" anchorCtr="0">
            <a:noAutofit/>
          </a:bodyPr>
          <a:lstStyle>
            <a:lvl1pPr lvl="0" rtl="0">
              <a:spcBef>
                <a:spcPts val="0"/>
              </a:spcBef>
              <a:spcAft>
                <a:spcPts val="0"/>
              </a:spcAft>
              <a:buSzPts val="3200"/>
              <a:buNone/>
              <a:defRPr b="1">
                <a:latin typeface="Trebuchet MS" panose="020B0703020202090204" pitchFamily="34" charset="0"/>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r>
              <a:rPr lang="en-US" dirty="0"/>
              <a:t>Click to edit Master title style</a:t>
            </a:r>
            <a:endParaRPr dirty="0"/>
          </a:p>
        </p:txBody>
      </p:sp>
      <p:sp>
        <p:nvSpPr>
          <p:cNvPr id="35" name="Google Shape;35;p5"/>
          <p:cNvSpPr txBox="1">
            <a:spLocks noGrp="1"/>
          </p:cNvSpPr>
          <p:nvPr>
            <p:ph type="body" idx="1"/>
          </p:nvPr>
        </p:nvSpPr>
        <p:spPr>
          <a:xfrm>
            <a:off x="1038800" y="1989900"/>
            <a:ext cx="9282800" cy="3860400"/>
          </a:xfrm>
          <a:prstGeom prst="rect">
            <a:avLst/>
          </a:prstGeom>
        </p:spPr>
        <p:txBody>
          <a:bodyPr spcFirstLastPara="1" wrap="square" lIns="0" tIns="0" rIns="0" bIns="0" anchor="t" anchorCtr="0">
            <a:noAutofit/>
          </a:bodyPr>
          <a:lstStyle>
            <a:lvl1pPr marL="609585" lvl="0" indent="-507987" rtl="0">
              <a:spcBef>
                <a:spcPts val="0"/>
              </a:spcBef>
              <a:spcAft>
                <a:spcPts val="0"/>
              </a:spcAft>
              <a:buSzPts val="2400"/>
              <a:buChar char="●"/>
              <a:defRPr>
                <a:latin typeface="Trebuchet MS" panose="020B0703020202090204" pitchFamily="34" charset="0"/>
              </a:defRPr>
            </a:lvl1pPr>
            <a:lvl2pPr marL="1219170" lvl="1" indent="-507987" rtl="0">
              <a:spcBef>
                <a:spcPts val="1067"/>
              </a:spcBef>
              <a:spcAft>
                <a:spcPts val="0"/>
              </a:spcAft>
              <a:buSzPts val="2400"/>
              <a:buChar char="○"/>
              <a:defRPr/>
            </a:lvl2pPr>
            <a:lvl3pPr marL="1828754" lvl="2" indent="-507987" rtl="0">
              <a:spcBef>
                <a:spcPts val="1067"/>
              </a:spcBef>
              <a:spcAft>
                <a:spcPts val="0"/>
              </a:spcAft>
              <a:buSzPts val="2400"/>
              <a:buChar char="■"/>
              <a:defRPr/>
            </a:lvl3pPr>
            <a:lvl4pPr marL="2438339" lvl="3" indent="-507987" rtl="0">
              <a:spcBef>
                <a:spcPts val="1067"/>
              </a:spcBef>
              <a:spcAft>
                <a:spcPts val="0"/>
              </a:spcAft>
              <a:buSzPts val="2400"/>
              <a:buChar char="●"/>
              <a:defRPr/>
            </a:lvl4pPr>
            <a:lvl5pPr marL="3047924" lvl="4" indent="-507987" rtl="0">
              <a:spcBef>
                <a:spcPts val="1067"/>
              </a:spcBef>
              <a:spcAft>
                <a:spcPts val="0"/>
              </a:spcAft>
              <a:buSzPts val="2400"/>
              <a:buChar char="○"/>
              <a:defRPr/>
            </a:lvl5pPr>
            <a:lvl6pPr marL="3657509" lvl="5" indent="-507987" rtl="0">
              <a:spcBef>
                <a:spcPts val="1067"/>
              </a:spcBef>
              <a:spcAft>
                <a:spcPts val="0"/>
              </a:spcAft>
              <a:buSzPts val="2400"/>
              <a:buChar char="■"/>
              <a:defRPr/>
            </a:lvl6pPr>
            <a:lvl7pPr marL="4267093" lvl="6" indent="-507987" rtl="0">
              <a:spcBef>
                <a:spcPts val="1067"/>
              </a:spcBef>
              <a:spcAft>
                <a:spcPts val="0"/>
              </a:spcAft>
              <a:buSzPts val="2400"/>
              <a:buChar char="●"/>
              <a:defRPr/>
            </a:lvl7pPr>
            <a:lvl8pPr marL="4876678" lvl="7" indent="-507987" rtl="0">
              <a:spcBef>
                <a:spcPts val="1067"/>
              </a:spcBef>
              <a:spcAft>
                <a:spcPts val="0"/>
              </a:spcAft>
              <a:buSzPts val="2400"/>
              <a:buChar char="○"/>
              <a:defRPr/>
            </a:lvl8pPr>
            <a:lvl9pPr marL="5486263" lvl="8" indent="-507987" rtl="0">
              <a:spcBef>
                <a:spcPts val="1067"/>
              </a:spcBef>
              <a:spcAft>
                <a:spcPts val="1067"/>
              </a:spcAft>
              <a:buSzPts val="2400"/>
              <a:buChar char="■"/>
              <a:defRPr/>
            </a:lvl9pPr>
          </a:lstStyle>
          <a:p>
            <a:pPr lvl="0"/>
            <a:r>
              <a:rPr lang="en-US" dirty="0"/>
              <a:t>Edit Master text styles</a:t>
            </a:r>
          </a:p>
        </p:txBody>
      </p:sp>
      <p:sp>
        <p:nvSpPr>
          <p:cNvPr id="36" name="Google Shape;36;p5"/>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3A44F4AB-957A-4B74-B2BA-FE8F68E8555F}" type="slidenum">
              <a:rPr lang="en-US" smtClean="0"/>
              <a:t>‹#›</a:t>
            </a:fld>
            <a:endParaRPr lang="en-US" dirty="0"/>
          </a:p>
        </p:txBody>
      </p:sp>
    </p:spTree>
    <p:extLst>
      <p:ext uri="{BB962C8B-B14F-4D97-AF65-F5344CB8AC3E}">
        <p14:creationId xmlns:p14="http://schemas.microsoft.com/office/powerpoint/2010/main" val="40756732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9/10/25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dirty="0"/>
          </a:p>
        </p:txBody>
      </p:sp>
    </p:spTree>
    <p:extLst>
      <p:ext uri="{BB962C8B-B14F-4D97-AF65-F5344CB8AC3E}">
        <p14:creationId xmlns:p14="http://schemas.microsoft.com/office/powerpoint/2010/main" val="36728049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9/10/25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dirty="0"/>
          </a:p>
        </p:txBody>
      </p:sp>
    </p:spTree>
    <p:extLst>
      <p:ext uri="{BB962C8B-B14F-4D97-AF65-F5344CB8AC3E}">
        <p14:creationId xmlns:p14="http://schemas.microsoft.com/office/powerpoint/2010/main" val="28169053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9/10/25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dirty="0"/>
          </a:p>
        </p:txBody>
      </p:sp>
    </p:spTree>
    <p:extLst>
      <p:ext uri="{BB962C8B-B14F-4D97-AF65-F5344CB8AC3E}">
        <p14:creationId xmlns:p14="http://schemas.microsoft.com/office/powerpoint/2010/main" val="24017102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9/10/25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dirty="0"/>
          </a:p>
        </p:txBody>
      </p:sp>
    </p:spTree>
    <p:extLst>
      <p:ext uri="{BB962C8B-B14F-4D97-AF65-F5344CB8AC3E}">
        <p14:creationId xmlns:p14="http://schemas.microsoft.com/office/powerpoint/2010/main" val="18709981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9/10/25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dirty="0"/>
          </a:p>
        </p:txBody>
      </p:sp>
    </p:spTree>
    <p:extLst>
      <p:ext uri="{BB962C8B-B14F-4D97-AF65-F5344CB8AC3E}">
        <p14:creationId xmlns:p14="http://schemas.microsoft.com/office/powerpoint/2010/main" val="28299019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9/10/25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dirty="0"/>
          </a:p>
        </p:txBody>
      </p:sp>
    </p:spTree>
    <p:extLst>
      <p:ext uri="{BB962C8B-B14F-4D97-AF65-F5344CB8AC3E}">
        <p14:creationId xmlns:p14="http://schemas.microsoft.com/office/powerpoint/2010/main" val="37910601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9/10/25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dirty="0"/>
          </a:p>
        </p:txBody>
      </p:sp>
    </p:spTree>
    <p:extLst>
      <p:ext uri="{BB962C8B-B14F-4D97-AF65-F5344CB8AC3E}">
        <p14:creationId xmlns:p14="http://schemas.microsoft.com/office/powerpoint/2010/main" val="2965260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369D21-013D-0846-8EDB-E5ECF008D8B2}" type="datetime1">
              <a:rPr lang="en-US" smtClean="0"/>
              <a:t>9/10/25</a:t>
            </a:fld>
            <a:endParaRPr lang="en-US" dirty="0"/>
          </a:p>
        </p:txBody>
      </p:sp>
      <p:sp>
        <p:nvSpPr>
          <p:cNvPr id="5" name="Footer Placeholder 4"/>
          <p:cNvSpPr>
            <a:spLocks noGrp="1"/>
          </p:cNvSpPr>
          <p:nvPr>
            <p:ph type="ftr" sz="quarter" idx="11"/>
          </p:nvPr>
        </p:nvSpPr>
        <p:spPr/>
        <p:txBody>
          <a:bodyPr/>
          <a:lstStyle/>
          <a:p>
            <a:r>
              <a:rPr lang="en-US" dirty="0"/>
              <a:t>Sample Footer Text</a:t>
            </a:r>
          </a:p>
        </p:txBody>
      </p:sp>
      <p:sp>
        <p:nvSpPr>
          <p:cNvPr id="6" name="Slide Number Placeholder 5"/>
          <p:cNvSpPr>
            <a:spLocks noGrp="1"/>
          </p:cNvSpPr>
          <p:nvPr>
            <p:ph type="sldNum" sz="quarter" idx="12"/>
          </p:nvPr>
        </p:nvSpPr>
        <p:spPr/>
        <p:txBody>
          <a:bodyPr/>
          <a:lstStyle/>
          <a:p>
            <a:fld id="{C68AC1EC-23E2-4F0E-A5A4-674EC8DB954E}" type="slidenum">
              <a:rPr lang="en-US" smtClean="0"/>
              <a:t>‹#›</a:t>
            </a:fld>
            <a:endParaRPr lang="en-US" dirty="0"/>
          </a:p>
        </p:txBody>
      </p:sp>
    </p:spTree>
    <p:extLst>
      <p:ext uri="{BB962C8B-B14F-4D97-AF65-F5344CB8AC3E}">
        <p14:creationId xmlns:p14="http://schemas.microsoft.com/office/powerpoint/2010/main" val="9678653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9/10/25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dirty="0"/>
          </a:p>
        </p:txBody>
      </p:sp>
    </p:spTree>
    <p:extLst>
      <p:ext uri="{BB962C8B-B14F-4D97-AF65-F5344CB8AC3E}">
        <p14:creationId xmlns:p14="http://schemas.microsoft.com/office/powerpoint/2010/main" val="939048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9/10/25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dirty="0"/>
          </a:p>
        </p:txBody>
      </p:sp>
    </p:spTree>
    <p:extLst>
      <p:ext uri="{BB962C8B-B14F-4D97-AF65-F5344CB8AC3E}">
        <p14:creationId xmlns:p14="http://schemas.microsoft.com/office/powerpoint/2010/main" val="24008173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9/10/25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dirty="0"/>
          </a:p>
        </p:txBody>
      </p:sp>
    </p:spTree>
    <p:extLst>
      <p:ext uri="{BB962C8B-B14F-4D97-AF65-F5344CB8AC3E}">
        <p14:creationId xmlns:p14="http://schemas.microsoft.com/office/powerpoint/2010/main" val="42661247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9/10/25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dirty="0"/>
          </a:p>
        </p:txBody>
      </p:sp>
    </p:spTree>
    <p:extLst>
      <p:ext uri="{BB962C8B-B14F-4D97-AF65-F5344CB8AC3E}">
        <p14:creationId xmlns:p14="http://schemas.microsoft.com/office/powerpoint/2010/main" val="2940924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2A1815-C9F1-BB4E-B840-590724284F42}" type="datetime1">
              <a:rPr lang="en-US" smtClean="0"/>
              <a:t>9/10/25</a:t>
            </a:fld>
            <a:endParaRPr lang="en-US" dirty="0"/>
          </a:p>
        </p:txBody>
      </p:sp>
      <p:sp>
        <p:nvSpPr>
          <p:cNvPr id="5" name="Footer Placeholder 4"/>
          <p:cNvSpPr>
            <a:spLocks noGrp="1"/>
          </p:cNvSpPr>
          <p:nvPr>
            <p:ph type="ftr" sz="quarter" idx="11"/>
          </p:nvPr>
        </p:nvSpPr>
        <p:spPr/>
        <p:txBody>
          <a:bodyPr/>
          <a:lstStyle/>
          <a:p>
            <a:r>
              <a:rPr lang="en-US" dirty="0"/>
              <a:t>Sample Footer Text</a:t>
            </a:r>
          </a:p>
        </p:txBody>
      </p:sp>
      <p:sp>
        <p:nvSpPr>
          <p:cNvPr id="6" name="Slide Number Placeholder 5"/>
          <p:cNvSpPr>
            <a:spLocks noGrp="1"/>
          </p:cNvSpPr>
          <p:nvPr>
            <p:ph type="sldNum" sz="quarter" idx="12"/>
          </p:nvPr>
        </p:nvSpPr>
        <p:spPr/>
        <p:txBody>
          <a:bodyPr/>
          <a:lstStyle/>
          <a:p>
            <a:fld id="{C68AC1EC-23E2-4F0E-A5A4-674EC8DB954E}" type="slidenum">
              <a:rPr lang="en-US" smtClean="0"/>
              <a:t>‹#›</a:t>
            </a:fld>
            <a:endParaRPr lang="en-US" dirty="0"/>
          </a:p>
        </p:txBody>
      </p:sp>
    </p:spTree>
    <p:extLst>
      <p:ext uri="{BB962C8B-B14F-4D97-AF65-F5344CB8AC3E}">
        <p14:creationId xmlns:p14="http://schemas.microsoft.com/office/powerpoint/2010/main" val="67537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FE3FC9F-BD3A-ED4A-962F-8BBC1FD871C7}" type="datetime1">
              <a:rPr lang="en-US" smtClean="0"/>
              <a:t>9/10/25</a:t>
            </a:fld>
            <a:endParaRPr lang="en-US" dirty="0"/>
          </a:p>
        </p:txBody>
      </p:sp>
      <p:sp>
        <p:nvSpPr>
          <p:cNvPr id="6" name="Footer Placeholder 5"/>
          <p:cNvSpPr>
            <a:spLocks noGrp="1"/>
          </p:cNvSpPr>
          <p:nvPr>
            <p:ph type="ftr" sz="quarter" idx="11"/>
          </p:nvPr>
        </p:nvSpPr>
        <p:spPr/>
        <p:txBody>
          <a:bodyPr/>
          <a:lstStyle/>
          <a:p>
            <a:r>
              <a:rPr lang="en-US" dirty="0"/>
              <a:t>Sample Footer Text</a:t>
            </a:r>
          </a:p>
        </p:txBody>
      </p:sp>
      <p:sp>
        <p:nvSpPr>
          <p:cNvPr id="7" name="Slide Number Placeholder 6"/>
          <p:cNvSpPr>
            <a:spLocks noGrp="1"/>
          </p:cNvSpPr>
          <p:nvPr>
            <p:ph type="sldNum" sz="quarter" idx="12"/>
          </p:nvPr>
        </p:nvSpPr>
        <p:spPr/>
        <p:txBody>
          <a:bodyPr/>
          <a:lstStyle/>
          <a:p>
            <a:fld id="{C68AC1EC-23E2-4F0E-A5A4-674EC8DB954E}" type="slidenum">
              <a:rPr lang="en-US" smtClean="0"/>
              <a:t>‹#›</a:t>
            </a:fld>
            <a:endParaRPr lang="en-US" dirty="0"/>
          </a:p>
        </p:txBody>
      </p:sp>
    </p:spTree>
    <p:extLst>
      <p:ext uri="{BB962C8B-B14F-4D97-AF65-F5344CB8AC3E}">
        <p14:creationId xmlns:p14="http://schemas.microsoft.com/office/powerpoint/2010/main" val="327157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0FEB14B-B91E-EE4E-8435-0C4373937882}" type="datetime1">
              <a:rPr lang="en-US" smtClean="0"/>
              <a:t>9/10/25</a:t>
            </a:fld>
            <a:endParaRPr lang="en-US" dirty="0"/>
          </a:p>
        </p:txBody>
      </p:sp>
      <p:sp>
        <p:nvSpPr>
          <p:cNvPr id="8" name="Footer Placeholder 7"/>
          <p:cNvSpPr>
            <a:spLocks noGrp="1"/>
          </p:cNvSpPr>
          <p:nvPr>
            <p:ph type="ftr" sz="quarter" idx="11"/>
          </p:nvPr>
        </p:nvSpPr>
        <p:spPr/>
        <p:txBody>
          <a:bodyPr/>
          <a:lstStyle/>
          <a:p>
            <a:r>
              <a:rPr lang="en-US" dirty="0"/>
              <a:t>Sample Footer Text</a:t>
            </a:r>
          </a:p>
        </p:txBody>
      </p:sp>
      <p:sp>
        <p:nvSpPr>
          <p:cNvPr id="9" name="Slide Number Placeholder 8"/>
          <p:cNvSpPr>
            <a:spLocks noGrp="1"/>
          </p:cNvSpPr>
          <p:nvPr>
            <p:ph type="sldNum" sz="quarter" idx="12"/>
          </p:nvPr>
        </p:nvSpPr>
        <p:spPr/>
        <p:txBody>
          <a:bodyPr/>
          <a:lstStyle/>
          <a:p>
            <a:fld id="{C68AC1EC-23E2-4F0E-A5A4-674EC8DB954E}" type="slidenum">
              <a:rPr lang="en-US" smtClean="0"/>
              <a:t>‹#›</a:t>
            </a:fld>
            <a:endParaRPr lang="en-US" dirty="0"/>
          </a:p>
        </p:txBody>
      </p:sp>
    </p:spTree>
    <p:extLst>
      <p:ext uri="{BB962C8B-B14F-4D97-AF65-F5344CB8AC3E}">
        <p14:creationId xmlns:p14="http://schemas.microsoft.com/office/powerpoint/2010/main" val="1359309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7C08CC6-0C91-5B48-A874-50E4592571CF}" type="datetime1">
              <a:rPr lang="en-US" smtClean="0"/>
              <a:t>9/10/25</a:t>
            </a:fld>
            <a:endParaRPr lang="en-US" dirty="0"/>
          </a:p>
        </p:txBody>
      </p:sp>
      <p:sp>
        <p:nvSpPr>
          <p:cNvPr id="4" name="Footer Placeholder 3"/>
          <p:cNvSpPr>
            <a:spLocks noGrp="1"/>
          </p:cNvSpPr>
          <p:nvPr>
            <p:ph type="ftr" sz="quarter" idx="11"/>
          </p:nvPr>
        </p:nvSpPr>
        <p:spPr/>
        <p:txBody>
          <a:bodyPr/>
          <a:lstStyle/>
          <a:p>
            <a:r>
              <a:rPr lang="en-US" dirty="0"/>
              <a:t>Sample Footer Text</a:t>
            </a:r>
          </a:p>
        </p:txBody>
      </p:sp>
      <p:sp>
        <p:nvSpPr>
          <p:cNvPr id="5" name="Slide Number Placeholder 4"/>
          <p:cNvSpPr>
            <a:spLocks noGrp="1"/>
          </p:cNvSpPr>
          <p:nvPr>
            <p:ph type="sldNum" sz="quarter" idx="12"/>
          </p:nvPr>
        </p:nvSpPr>
        <p:spPr/>
        <p:txBody>
          <a:bodyPr/>
          <a:lstStyle/>
          <a:p>
            <a:fld id="{C68AC1EC-23E2-4F0E-A5A4-674EC8DB954E}" type="slidenum">
              <a:rPr lang="en-US" smtClean="0"/>
              <a:t>‹#›</a:t>
            </a:fld>
            <a:endParaRPr lang="en-US" dirty="0"/>
          </a:p>
        </p:txBody>
      </p:sp>
    </p:spTree>
    <p:extLst>
      <p:ext uri="{BB962C8B-B14F-4D97-AF65-F5344CB8AC3E}">
        <p14:creationId xmlns:p14="http://schemas.microsoft.com/office/powerpoint/2010/main" val="1301206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EC11FD-21A5-774C-B484-B96715E5D442}" type="datetime1">
              <a:rPr lang="en-US" smtClean="0"/>
              <a:t>9/10/25</a:t>
            </a:fld>
            <a:endParaRPr lang="en-US" dirty="0"/>
          </a:p>
        </p:txBody>
      </p:sp>
      <p:sp>
        <p:nvSpPr>
          <p:cNvPr id="3" name="Footer Placeholder 2"/>
          <p:cNvSpPr>
            <a:spLocks noGrp="1"/>
          </p:cNvSpPr>
          <p:nvPr>
            <p:ph type="ftr" sz="quarter" idx="11"/>
          </p:nvPr>
        </p:nvSpPr>
        <p:spPr/>
        <p:txBody>
          <a:bodyPr/>
          <a:lstStyle/>
          <a:p>
            <a:r>
              <a:rPr lang="en-US" dirty="0"/>
              <a:t>Sample Footer Text</a:t>
            </a:r>
          </a:p>
        </p:txBody>
      </p:sp>
      <p:sp>
        <p:nvSpPr>
          <p:cNvPr id="4" name="Slide Number Placeholder 3"/>
          <p:cNvSpPr>
            <a:spLocks noGrp="1"/>
          </p:cNvSpPr>
          <p:nvPr>
            <p:ph type="sldNum" sz="quarter" idx="12"/>
          </p:nvPr>
        </p:nvSpPr>
        <p:spPr/>
        <p:txBody>
          <a:bodyPr/>
          <a:lstStyle/>
          <a:p>
            <a:fld id="{C68AC1EC-23E2-4F0E-A5A4-674EC8DB954E}" type="slidenum">
              <a:rPr lang="en-US" smtClean="0"/>
              <a:t>‹#›</a:t>
            </a:fld>
            <a:endParaRPr lang="en-US" dirty="0"/>
          </a:p>
        </p:txBody>
      </p:sp>
    </p:spTree>
    <p:extLst>
      <p:ext uri="{BB962C8B-B14F-4D97-AF65-F5344CB8AC3E}">
        <p14:creationId xmlns:p14="http://schemas.microsoft.com/office/powerpoint/2010/main" val="305618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2BB1486-2D58-5442-B785-CCE8F70B0A5F}" type="datetime1">
              <a:rPr lang="en-US" smtClean="0"/>
              <a:t>9/10/25</a:t>
            </a:fld>
            <a:endParaRPr lang="en-US" dirty="0"/>
          </a:p>
        </p:txBody>
      </p:sp>
      <p:sp>
        <p:nvSpPr>
          <p:cNvPr id="6" name="Footer Placeholder 5"/>
          <p:cNvSpPr>
            <a:spLocks noGrp="1"/>
          </p:cNvSpPr>
          <p:nvPr>
            <p:ph type="ftr" sz="quarter" idx="11"/>
          </p:nvPr>
        </p:nvSpPr>
        <p:spPr/>
        <p:txBody>
          <a:bodyPr/>
          <a:lstStyle/>
          <a:p>
            <a:r>
              <a:rPr lang="en-US" dirty="0"/>
              <a:t>Sample Footer Text</a:t>
            </a:r>
          </a:p>
        </p:txBody>
      </p:sp>
      <p:sp>
        <p:nvSpPr>
          <p:cNvPr id="7" name="Slide Number Placeholder 6"/>
          <p:cNvSpPr>
            <a:spLocks noGrp="1"/>
          </p:cNvSpPr>
          <p:nvPr>
            <p:ph type="sldNum" sz="quarter" idx="12"/>
          </p:nvPr>
        </p:nvSpPr>
        <p:spPr/>
        <p:txBody>
          <a:bodyPr/>
          <a:lstStyle/>
          <a:p>
            <a:fld id="{C68AC1EC-23E2-4F0E-A5A4-674EC8DB954E}" type="slidenum">
              <a:rPr lang="en-US" smtClean="0"/>
              <a:t>‹#›</a:t>
            </a:fld>
            <a:endParaRPr lang="en-US" dirty="0"/>
          </a:p>
        </p:txBody>
      </p:sp>
    </p:spTree>
    <p:extLst>
      <p:ext uri="{BB962C8B-B14F-4D97-AF65-F5344CB8AC3E}">
        <p14:creationId xmlns:p14="http://schemas.microsoft.com/office/powerpoint/2010/main" val="3183373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8C05D7E-6663-6646-9921-856B49C5C34A}" type="datetime1">
              <a:rPr lang="en-US" smtClean="0"/>
              <a:t>9/10/25</a:t>
            </a:fld>
            <a:endParaRPr lang="en-US" dirty="0"/>
          </a:p>
        </p:txBody>
      </p:sp>
      <p:sp>
        <p:nvSpPr>
          <p:cNvPr id="6" name="Footer Placeholder 5"/>
          <p:cNvSpPr>
            <a:spLocks noGrp="1"/>
          </p:cNvSpPr>
          <p:nvPr>
            <p:ph type="ftr" sz="quarter" idx="11"/>
          </p:nvPr>
        </p:nvSpPr>
        <p:spPr/>
        <p:txBody>
          <a:bodyPr/>
          <a:lstStyle/>
          <a:p>
            <a:r>
              <a:rPr lang="en-US" dirty="0"/>
              <a:t>Sample Footer Text</a:t>
            </a:r>
          </a:p>
        </p:txBody>
      </p:sp>
      <p:sp>
        <p:nvSpPr>
          <p:cNvPr id="7" name="Slide Number Placeholder 6"/>
          <p:cNvSpPr>
            <a:spLocks noGrp="1"/>
          </p:cNvSpPr>
          <p:nvPr>
            <p:ph type="sldNum" sz="quarter" idx="12"/>
          </p:nvPr>
        </p:nvSpPr>
        <p:spPr/>
        <p:txBody>
          <a:bodyPr/>
          <a:lstStyle/>
          <a:p>
            <a:fld id="{C68AC1EC-23E2-4F0E-A5A4-674EC8DB954E}" type="slidenum">
              <a:rPr lang="en-US" smtClean="0"/>
              <a:t>‹#›</a:t>
            </a:fld>
            <a:endParaRPr lang="en-US" dirty="0"/>
          </a:p>
        </p:txBody>
      </p:sp>
    </p:spTree>
    <p:extLst>
      <p:ext uri="{BB962C8B-B14F-4D97-AF65-F5344CB8AC3E}">
        <p14:creationId xmlns:p14="http://schemas.microsoft.com/office/powerpoint/2010/main" val="2178562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B5C5D4-C858-3146-9F42-F4512FBB5966}" type="datetime1">
              <a:rPr lang="en-US" smtClean="0"/>
              <a:t>9/10/25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Sample Footer Text</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8AC1EC-23E2-4F0E-A5A4-674EC8DB954E}" type="slidenum">
              <a:rPr lang="en-US" smtClean="0"/>
              <a:pPr/>
              <a:t>‹#›</a:t>
            </a:fld>
            <a:endParaRPr lang="en-US" dirty="0"/>
          </a:p>
        </p:txBody>
      </p:sp>
    </p:spTree>
    <p:extLst>
      <p:ext uri="{BB962C8B-B14F-4D97-AF65-F5344CB8AC3E}">
        <p14:creationId xmlns:p14="http://schemas.microsoft.com/office/powerpoint/2010/main" val="294469954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hf hdr="0" ftr="0" dt="0"/>
  <p:txStyles>
    <p:titleStyle>
      <a:lvl1pPr algn="l" defTabSz="914400" rtl="0" eaLnBrk="1" latinLnBrk="0" hangingPunct="1">
        <a:lnSpc>
          <a:spcPct val="90000"/>
        </a:lnSpc>
        <a:spcBef>
          <a:spcPct val="0"/>
        </a:spcBef>
        <a:buNone/>
        <a:defRPr sz="4400" b="1" kern="1200">
          <a:solidFill>
            <a:schemeClr val="tx1"/>
          </a:solidFill>
          <a:latin typeface="Trebuchet MS" panose="020B070302020209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70302020209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70302020209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70302020209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70302020209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70302020209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9/10/25</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dirty="0"/>
          </a:p>
        </p:txBody>
      </p:sp>
    </p:spTree>
    <p:extLst>
      <p:ext uri="{BB962C8B-B14F-4D97-AF65-F5344CB8AC3E}">
        <p14:creationId xmlns:p14="http://schemas.microsoft.com/office/powerpoint/2010/main" val="4145591116"/>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9.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40.jpeg"/><Relationship Id="rId7" Type="http://schemas.openxmlformats.org/officeDocument/2006/relationships/diagramColors" Target="../diagrams/colors6.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43.tiff"/><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45.svg"/></Relationships>
</file>

<file path=ppt/slides/_rels/slide3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dos.ny.gov/important-updates-licensin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2455043-5CFD-4790-A30C-152D3B6945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790CBA0-32A4-48C6-8140-9148B3A0DA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a:extLst>
              <a:ext uri="{FF2B5EF4-FFF2-40B4-BE49-F238E27FC236}">
                <a16:creationId xmlns:a16="http://schemas.microsoft.com/office/drawing/2014/main" id="{95FB3F23-428D-4878-B59E-11844C60C79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16" name="Oval 15">
              <a:extLst>
                <a:ext uri="{FF2B5EF4-FFF2-40B4-BE49-F238E27FC236}">
                  <a16:creationId xmlns:a16="http://schemas.microsoft.com/office/drawing/2014/main" id="{B0D20BFE-2884-4A34-AF40-53F52465A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CAEBFA0F-A5B0-417A-AC92-D2A0F8F0B0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82CBCF52-9F1F-4601-9AF9-4CAEE52657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D4C8E242-6A49-46E6-A91B-0DEABA55D1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D47EF156-11E0-4C45-9C8F-BB393CD7D4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F4EB84F3-8150-4EF8-847B-92B15F9FE4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DBAE7713-CBC2-412B-8FAD-1611B8C5F7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577899" y="850149"/>
            <a:ext cx="304800" cy="429768"/>
            <a:chOff x="215328" y="-46937"/>
            <a:chExt cx="304800" cy="2773841"/>
          </a:xfrm>
        </p:grpSpPr>
        <p:cxnSp>
          <p:nvCxnSpPr>
            <p:cNvPr id="24" name="Straight Connector 23">
              <a:extLst>
                <a:ext uri="{FF2B5EF4-FFF2-40B4-BE49-F238E27FC236}">
                  <a16:creationId xmlns:a16="http://schemas.microsoft.com/office/drawing/2014/main" id="{81D334AE-E342-429D-B5C0-B827C3133B5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85A4BF9-1B9F-4B6D-8369-BA3A652769D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E8E9C39-CA85-49A1-8D21-F40AF28F41F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C07DDAC-6C86-4A0E-8075-BC2142AB72B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9" name="Rectangle 28">
            <a:extLst>
              <a:ext uri="{FF2B5EF4-FFF2-40B4-BE49-F238E27FC236}">
                <a16:creationId xmlns:a16="http://schemas.microsoft.com/office/drawing/2014/main" id="{08648C95-1EC5-40D8-8D96-3DC3D112AE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1" name="Group 30">
            <a:extLst>
              <a:ext uri="{FF2B5EF4-FFF2-40B4-BE49-F238E27FC236}">
                <a16:creationId xmlns:a16="http://schemas.microsoft.com/office/drawing/2014/main" id="{010134DF-195E-4609-BE91-D38A8334E4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32" name="Straight Connector 31">
              <a:extLst>
                <a:ext uri="{FF2B5EF4-FFF2-40B4-BE49-F238E27FC236}">
                  <a16:creationId xmlns:a16="http://schemas.microsoft.com/office/drawing/2014/main" id="{20757759-EC34-4221-B044-E44E140CD7C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DD397B4-F579-4427-8501-9D3412F87C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F669F62-C345-4D12-9436-F3E2B3AE6B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689D0B0E-94E0-4A18-A5D4-F8999345F07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FCF61E79-F57A-83A0-01FE-13D850C5F754}"/>
              </a:ext>
            </a:extLst>
          </p:cNvPr>
          <p:cNvSpPr>
            <a:spLocks noGrp="1"/>
          </p:cNvSpPr>
          <p:nvPr>
            <p:ph type="title"/>
          </p:nvPr>
        </p:nvSpPr>
        <p:spPr>
          <a:xfrm>
            <a:off x="4915947" y="1738590"/>
            <a:ext cx="6557283" cy="2678102"/>
          </a:xfrm>
          <a:noFill/>
        </p:spPr>
        <p:txBody>
          <a:bodyPr vert="horz" lIns="91440" tIns="45720" rIns="91440" bIns="45720" rtlCol="0" anchor="b">
            <a:noAutofit/>
          </a:bodyPr>
          <a:lstStyle/>
          <a:p>
            <a:pPr>
              <a:spcBef>
                <a:spcPct val="0"/>
              </a:spcBef>
            </a:pPr>
            <a:r>
              <a:rPr lang="en-US" sz="3500" b="1" dirty="0">
                <a:solidFill>
                  <a:schemeClr val="bg1"/>
                </a:solidFill>
                <a:latin typeface="Trebuchet MS" panose="020B0703020202090204" pitchFamily="34" charset="0"/>
              </a:rPr>
              <a:t>2025 LIBOR General Membership Meeting</a:t>
            </a:r>
            <a:br>
              <a:rPr lang="en-US" sz="3500" b="1" dirty="0">
                <a:solidFill>
                  <a:schemeClr val="bg1"/>
                </a:solidFill>
                <a:latin typeface="Trebuchet MS" panose="020B0703020202090204" pitchFamily="34" charset="0"/>
              </a:rPr>
            </a:br>
            <a:r>
              <a:rPr lang="en-US" sz="3500" b="1" dirty="0">
                <a:solidFill>
                  <a:schemeClr val="bg1"/>
                </a:solidFill>
                <a:latin typeface="Trebuchet MS" panose="020B0703020202090204" pitchFamily="34" charset="0"/>
              </a:rPr>
              <a:t> </a:t>
            </a:r>
            <a:br>
              <a:rPr lang="en-US" sz="3500" b="1" dirty="0">
                <a:solidFill>
                  <a:schemeClr val="bg1"/>
                </a:solidFill>
                <a:latin typeface="Trebuchet MS" panose="020B0703020202090204" pitchFamily="34" charset="0"/>
              </a:rPr>
            </a:br>
            <a:r>
              <a:rPr lang="en-US" sz="3500" b="1" dirty="0">
                <a:solidFill>
                  <a:schemeClr val="bg1"/>
                </a:solidFill>
                <a:latin typeface="Trebuchet MS" panose="020B0703020202090204" pitchFamily="34" charset="0"/>
              </a:rPr>
              <a:t>LIBOR New York Legal Update</a:t>
            </a:r>
            <a:br>
              <a:rPr lang="en-US" sz="3500" b="1" dirty="0">
                <a:solidFill>
                  <a:schemeClr val="bg1"/>
                </a:solidFill>
                <a:latin typeface="Trebuchet MS" panose="020B0703020202090204" pitchFamily="34" charset="0"/>
              </a:rPr>
            </a:br>
            <a:r>
              <a:rPr lang="en-US" sz="3500" b="1" dirty="0">
                <a:solidFill>
                  <a:schemeClr val="bg1"/>
                </a:solidFill>
                <a:latin typeface="Trebuchet MS" panose="020B0703020202090204" pitchFamily="34" charset="0"/>
              </a:rPr>
              <a:t> </a:t>
            </a:r>
          </a:p>
        </p:txBody>
      </p:sp>
      <p:sp>
        <p:nvSpPr>
          <p:cNvPr id="37" name="Rectangle 36">
            <a:extLst>
              <a:ext uri="{FF2B5EF4-FFF2-40B4-BE49-F238E27FC236}">
                <a16:creationId xmlns:a16="http://schemas.microsoft.com/office/drawing/2014/main" id="{909F982E-B4F0-4CF1-9698-0CA793629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E5A6FD1C-ABC0-436A-9073-E0EED7D89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40" name="Straight Connector 39">
              <a:extLst>
                <a:ext uri="{FF2B5EF4-FFF2-40B4-BE49-F238E27FC236}">
                  <a16:creationId xmlns:a16="http://schemas.microsoft.com/office/drawing/2014/main" id="{6FE42E75-3FFE-428A-BBD2-CC87097B5DE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6F8E869C-899B-4BCE-8E7E-07CF2384D97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BF071B4-ED93-480C-8E69-73432F0CE4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FCA65703-32A1-4699-BC19-1CA9884BD2A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pic>
        <p:nvPicPr>
          <p:cNvPr id="5" name="Picture 4" descr="A white text on a black background&#10;&#10;Description automatically generated">
            <a:extLst>
              <a:ext uri="{FF2B5EF4-FFF2-40B4-BE49-F238E27FC236}">
                <a16:creationId xmlns:a16="http://schemas.microsoft.com/office/drawing/2014/main" id="{000A930D-D874-D69A-E630-1A95F18DAF7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8677" y="2189741"/>
            <a:ext cx="3622151" cy="1799826"/>
          </a:xfrm>
          <a:prstGeom prst="rect">
            <a:avLst/>
          </a:prstGeom>
        </p:spPr>
      </p:pic>
      <p:sp>
        <p:nvSpPr>
          <p:cNvPr id="3" name="TextBox 2">
            <a:extLst>
              <a:ext uri="{FF2B5EF4-FFF2-40B4-BE49-F238E27FC236}">
                <a16:creationId xmlns:a16="http://schemas.microsoft.com/office/drawing/2014/main" id="{89770B7C-B136-2245-3EAB-60CF9065C70C}"/>
              </a:ext>
            </a:extLst>
          </p:cNvPr>
          <p:cNvSpPr txBox="1"/>
          <p:nvPr/>
        </p:nvSpPr>
        <p:spPr>
          <a:xfrm>
            <a:off x="6981704" y="4842398"/>
            <a:ext cx="4031516" cy="1200329"/>
          </a:xfrm>
          <a:prstGeom prst="rect">
            <a:avLst/>
          </a:prstGeom>
          <a:noFill/>
        </p:spPr>
        <p:txBody>
          <a:bodyPr wrap="square" rtlCol="0">
            <a:spAutoFit/>
          </a:bodyPr>
          <a:lstStyle/>
          <a:p>
            <a:r>
              <a:rPr lang="en-US" b="1" dirty="0">
                <a:solidFill>
                  <a:schemeClr val="bg1"/>
                </a:solidFill>
                <a:latin typeface="Trebuchet MS" panose="020B0703020202090204" pitchFamily="34" charset="0"/>
              </a:rPr>
              <a:t>Alfred M. Fazio, Partner, Capuder Fazio Giacoia, LLP</a:t>
            </a:r>
          </a:p>
          <a:p>
            <a:endParaRPr lang="en-US" b="1" dirty="0">
              <a:solidFill>
                <a:schemeClr val="bg1"/>
              </a:solidFill>
              <a:latin typeface="Trebuchet MS" panose="020B0703020202090204" pitchFamily="34" charset="0"/>
            </a:endParaRPr>
          </a:p>
          <a:p>
            <a:r>
              <a:rPr lang="en-US" b="1" dirty="0">
                <a:solidFill>
                  <a:schemeClr val="bg1"/>
                </a:solidFill>
                <a:latin typeface="Trebuchet MS" panose="020B0703020202090204" pitchFamily="34" charset="0"/>
              </a:rPr>
              <a:t>Patrick Fife, LIBOR General Counsel</a:t>
            </a:r>
          </a:p>
        </p:txBody>
      </p:sp>
    </p:spTree>
    <p:extLst>
      <p:ext uri="{BB962C8B-B14F-4D97-AF65-F5344CB8AC3E}">
        <p14:creationId xmlns:p14="http://schemas.microsoft.com/office/powerpoint/2010/main" val="20503221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D942C17-ADC3-D96C-106A-1CB5ED64C2DA}"/>
            </a:ext>
          </a:extLst>
        </p:cNvPr>
        <p:cNvGrpSpPr/>
        <p:nvPr/>
      </p:nvGrpSpPr>
      <p:grpSpPr>
        <a:xfrm>
          <a:off x="0" y="0"/>
          <a:ext cx="0" cy="0"/>
          <a:chOff x="0" y="0"/>
          <a:chExt cx="0" cy="0"/>
        </a:xfrm>
      </p:grpSpPr>
      <p:sp useBgFill="1">
        <p:nvSpPr>
          <p:cNvPr id="156" name="Rectangle 155">
            <a:extLst>
              <a:ext uri="{FF2B5EF4-FFF2-40B4-BE49-F238E27FC236}">
                <a16:creationId xmlns:a16="http://schemas.microsoft.com/office/drawing/2014/main" id="{62C49D6D-880D-384A-D155-2D9D4F7CB9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58" name="Rectangle 157">
            <a:extLst>
              <a:ext uri="{FF2B5EF4-FFF2-40B4-BE49-F238E27FC236}">
                <a16:creationId xmlns:a16="http://schemas.microsoft.com/office/drawing/2014/main" id="{2A85B14F-B930-2829-5E28-EB98BD3040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0" name="Rectangle 159">
            <a:extLst>
              <a:ext uri="{FF2B5EF4-FFF2-40B4-BE49-F238E27FC236}">
                <a16:creationId xmlns:a16="http://schemas.microsoft.com/office/drawing/2014/main" id="{7F098C93-4A50-6EED-88E0-74B0EB3CC0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2" name="Rectangle 161">
            <a:extLst>
              <a:ext uri="{FF2B5EF4-FFF2-40B4-BE49-F238E27FC236}">
                <a16:creationId xmlns:a16="http://schemas.microsoft.com/office/drawing/2014/main" id="{5B0E225D-4E84-1177-6585-FCD2C3900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4" name="Rectangle 163">
            <a:extLst>
              <a:ext uri="{FF2B5EF4-FFF2-40B4-BE49-F238E27FC236}">
                <a16:creationId xmlns:a16="http://schemas.microsoft.com/office/drawing/2014/main" id="{61045E3B-A6C3-99AF-EB2E-300C30CFDB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6" name="Freeform: Shape 165">
            <a:extLst>
              <a:ext uri="{FF2B5EF4-FFF2-40B4-BE49-F238E27FC236}">
                <a16:creationId xmlns:a16="http://schemas.microsoft.com/office/drawing/2014/main" id="{1EB1462B-4E6D-8C78-E722-BFF0882B9D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8" name="Rectangle 167">
            <a:extLst>
              <a:ext uri="{FF2B5EF4-FFF2-40B4-BE49-F238E27FC236}">
                <a16:creationId xmlns:a16="http://schemas.microsoft.com/office/drawing/2014/main" id="{BE645F97-5813-2448-904D-942747D47F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1CEB23B-0754-EE33-3117-A80DB243B74E}"/>
              </a:ext>
            </a:extLst>
          </p:cNvPr>
          <p:cNvSpPr>
            <a:spLocks noGrp="1"/>
          </p:cNvSpPr>
          <p:nvPr>
            <p:ph type="title"/>
          </p:nvPr>
        </p:nvSpPr>
        <p:spPr>
          <a:xfrm>
            <a:off x="418225" y="1725112"/>
            <a:ext cx="3201366" cy="2630900"/>
          </a:xfrm>
        </p:spPr>
        <p:txBody>
          <a:bodyPr vert="horz" lIns="91440" tIns="45720" rIns="91440" bIns="45720" rtlCol="0" anchor="b">
            <a:normAutofit/>
          </a:bodyPr>
          <a:lstStyle/>
          <a:p>
            <a:pPr>
              <a:spcBef>
                <a:spcPct val="0"/>
              </a:spcBef>
            </a:pPr>
            <a:r>
              <a:rPr lang="en-US" sz="3600" kern="1200" dirty="0">
                <a:solidFill>
                  <a:srgbClr val="FFFFFF"/>
                </a:solidFill>
              </a:rPr>
              <a:t>When Should These Disclosures Take Place?</a:t>
            </a:r>
            <a:endParaRPr lang="en-US" sz="3600" b="1" kern="1200" dirty="0">
              <a:solidFill>
                <a:srgbClr val="FFFFFF"/>
              </a:solidFill>
            </a:endParaRPr>
          </a:p>
        </p:txBody>
      </p:sp>
      <p:sp>
        <p:nvSpPr>
          <p:cNvPr id="64" name="Content Placeholder 2">
            <a:extLst>
              <a:ext uri="{FF2B5EF4-FFF2-40B4-BE49-F238E27FC236}">
                <a16:creationId xmlns:a16="http://schemas.microsoft.com/office/drawing/2014/main" id="{BDA29078-55F2-B139-72F7-8EE632FE2816}"/>
              </a:ext>
            </a:extLst>
          </p:cNvPr>
          <p:cNvSpPr>
            <a:spLocks noGrp="1"/>
          </p:cNvSpPr>
          <p:nvPr>
            <p:ph type="body" idx="1"/>
          </p:nvPr>
        </p:nvSpPr>
        <p:spPr>
          <a:xfrm>
            <a:off x="4810259" y="649480"/>
            <a:ext cx="6555347" cy="5546047"/>
          </a:xfrm>
        </p:spPr>
        <p:txBody>
          <a:bodyPr vert="horz" lIns="91440" tIns="45720" rIns="91440" bIns="45720" rtlCol="0" anchor="ctr">
            <a:normAutofit/>
          </a:bodyPr>
          <a:lstStyle/>
          <a:p>
            <a:pPr marL="514350" indent="-228600">
              <a:spcAft>
                <a:spcPts val="600"/>
              </a:spcAft>
              <a:buFont typeface="Arial" panose="020B0604020202020204" pitchFamily="34" charset="0"/>
              <a:buChar char="•"/>
            </a:pPr>
            <a:r>
              <a:rPr lang="en-US" sz="2400" dirty="0"/>
              <a:t>Best practice is to disclose any ownership interest you or a family member have in writing and as soon as possible, ideally at first substantive contact with each prospective purchaser. </a:t>
            </a:r>
          </a:p>
          <a:p>
            <a:pPr marL="514350" indent="-228600">
              <a:spcAft>
                <a:spcPts val="600"/>
              </a:spcAft>
              <a:buFont typeface="Arial" panose="020B0604020202020204" pitchFamily="34" charset="0"/>
              <a:buChar char="•"/>
            </a:pPr>
            <a:r>
              <a:rPr lang="en-US" sz="2400" dirty="0"/>
              <a:t>At a minimum, </a:t>
            </a:r>
            <a:r>
              <a:rPr lang="en-US" sz="2400" b="1" u="sng" dirty="0"/>
              <a:t>disclosure should occur before negotiating and accepting an offer</a:t>
            </a:r>
            <a:r>
              <a:rPr lang="en-US" sz="2400" dirty="0"/>
              <a:t>.  </a:t>
            </a:r>
          </a:p>
          <a:p>
            <a:pPr marL="514350" indent="-228600">
              <a:spcAft>
                <a:spcPts val="600"/>
              </a:spcAft>
              <a:buFont typeface="Arial" panose="020B0604020202020204" pitchFamily="34" charset="0"/>
              <a:buChar char="•"/>
            </a:pPr>
            <a:r>
              <a:rPr lang="en-US" sz="2400" dirty="0"/>
              <a:t>Also recommend to make the disclose at the time of contract of sale.</a:t>
            </a:r>
          </a:p>
        </p:txBody>
      </p:sp>
    </p:spTree>
    <p:extLst>
      <p:ext uri="{BB962C8B-B14F-4D97-AF65-F5344CB8AC3E}">
        <p14:creationId xmlns:p14="http://schemas.microsoft.com/office/powerpoint/2010/main" val="2842272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4">
                                            <p:txEl>
                                              <p:pRg st="0" end="0"/>
                                            </p:txEl>
                                          </p:spTgt>
                                        </p:tgtEl>
                                        <p:attrNameLst>
                                          <p:attrName>style.visibility</p:attrName>
                                        </p:attrNameLst>
                                      </p:cBhvr>
                                      <p:to>
                                        <p:strVal val="visible"/>
                                      </p:to>
                                    </p:set>
                                    <p:anim calcmode="lin" valueType="num">
                                      <p:cBhvr additive="base">
                                        <p:cTn id="7"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4">
                                            <p:txEl>
                                              <p:pRg st="1" end="1"/>
                                            </p:txEl>
                                          </p:spTgt>
                                        </p:tgtEl>
                                        <p:attrNameLst>
                                          <p:attrName>style.visibility</p:attrName>
                                        </p:attrNameLst>
                                      </p:cBhvr>
                                      <p:to>
                                        <p:strVal val="visible"/>
                                      </p:to>
                                    </p:set>
                                    <p:anim calcmode="lin" valueType="num">
                                      <p:cBhvr additive="base">
                                        <p:cTn id="11" dur="500" fill="hold"/>
                                        <p:tgtEl>
                                          <p:spTgt spid="6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4">
                                            <p:txEl>
                                              <p:pRg st="2" end="2"/>
                                            </p:txEl>
                                          </p:spTgt>
                                        </p:tgtEl>
                                        <p:attrNameLst>
                                          <p:attrName>style.visibility</p:attrName>
                                        </p:attrNameLst>
                                      </p:cBhvr>
                                      <p:to>
                                        <p:strVal val="visible"/>
                                      </p:to>
                                    </p:set>
                                    <p:anim calcmode="lin" valueType="num">
                                      <p:cBhvr additive="base">
                                        <p:cTn id="15"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D916FFA-C0FC-7E96-081B-1AE969F9B989}"/>
            </a:ext>
          </a:extLst>
        </p:cNvPr>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29F4534-2E24-23D8-4D0C-902EB7E35644}"/>
              </a:ext>
            </a:extLst>
          </p:cNvPr>
          <p:cNvSpPr>
            <a:spLocks noGrp="1"/>
          </p:cNvSpPr>
          <p:nvPr>
            <p:ph type="title"/>
          </p:nvPr>
        </p:nvSpPr>
        <p:spPr>
          <a:xfrm>
            <a:off x="681317" y="499397"/>
            <a:ext cx="10384867" cy="986503"/>
          </a:xfrm>
        </p:spPr>
        <p:txBody>
          <a:bodyPr vert="horz" lIns="91440" tIns="45720" rIns="91440" bIns="45720" rtlCol="0" anchor="b">
            <a:noAutofit/>
          </a:bodyPr>
          <a:lstStyle/>
          <a:p>
            <a:pPr lvl="0">
              <a:spcBef>
                <a:spcPct val="0"/>
              </a:spcBef>
            </a:pPr>
            <a:r>
              <a:rPr lang="en-US" sz="3400" b="1" kern="1200" dirty="0">
                <a:solidFill>
                  <a:srgbClr val="002060"/>
                </a:solidFill>
              </a:rPr>
              <a:t>What Best Practices Should Listing Agents Be Following Post-NAR Settlement?</a:t>
            </a:r>
          </a:p>
        </p:txBody>
      </p:sp>
      <p:sp>
        <p:nvSpPr>
          <p:cNvPr id="3" name="Content Placeholder 2">
            <a:extLst>
              <a:ext uri="{FF2B5EF4-FFF2-40B4-BE49-F238E27FC236}">
                <a16:creationId xmlns:a16="http://schemas.microsoft.com/office/drawing/2014/main" id="{40AF80F5-2040-B68F-4276-428967AF0DB5}"/>
              </a:ext>
            </a:extLst>
          </p:cNvPr>
          <p:cNvSpPr>
            <a:spLocks noGrp="1"/>
          </p:cNvSpPr>
          <p:nvPr>
            <p:ph type="body" idx="1"/>
          </p:nvPr>
        </p:nvSpPr>
        <p:spPr>
          <a:xfrm>
            <a:off x="486333" y="1600200"/>
            <a:ext cx="10384867" cy="4285128"/>
          </a:xfrm>
        </p:spPr>
        <p:txBody>
          <a:bodyPr vert="horz" lIns="91440" tIns="45720" rIns="91440" bIns="45720" rtlCol="0">
            <a:noAutofit/>
          </a:bodyPr>
          <a:lstStyle/>
          <a:p>
            <a:pPr marL="228600" indent="-228600">
              <a:spcAft>
                <a:spcPts val="600"/>
              </a:spcAft>
              <a:buFont typeface="Arial" panose="020B0604020202020204" pitchFamily="34" charset="0"/>
              <a:buChar char="•"/>
            </a:pPr>
            <a:endParaRPr lang="en-US" sz="1800" dirty="0"/>
          </a:p>
          <a:p>
            <a:pPr marL="457200" indent="-228600">
              <a:spcAft>
                <a:spcPts val="600"/>
              </a:spcAft>
              <a:buFont typeface="Arial" panose="020B0604020202020204" pitchFamily="34" charset="0"/>
              <a:buChar char="•"/>
            </a:pPr>
            <a:r>
              <a:rPr lang="en-US" sz="2000" dirty="0"/>
              <a:t>Spend more time explaining the listing agreement to the seller, including that: </a:t>
            </a:r>
          </a:p>
          <a:p>
            <a:pPr marL="1066785" lvl="1" indent="-228600">
              <a:spcAft>
                <a:spcPts val="600"/>
              </a:spcAft>
              <a:buFont typeface="Arial" panose="020B0604020202020204" pitchFamily="34" charset="0"/>
              <a:buChar char="•"/>
            </a:pPr>
            <a:r>
              <a:rPr lang="en-US" sz="2000" dirty="0"/>
              <a:t>Compensations is always negotiable and not set by law.</a:t>
            </a:r>
          </a:p>
          <a:p>
            <a:pPr marL="1066785" lvl="1" indent="-228600">
              <a:spcAft>
                <a:spcPts val="600"/>
              </a:spcAft>
              <a:buFont typeface="Arial" panose="020B0604020202020204" pitchFamily="34" charset="0"/>
              <a:buChar char="•"/>
            </a:pPr>
            <a:r>
              <a:rPr lang="en-US" sz="2000" dirty="0"/>
              <a:t>If using LIBOR’s Exclusive Right to Sell Form, explain the Broker Fee is exclusively for listing broker’s services and is not subject to sharing, splitting, or otherwise paying to a buyer's broker or agent.</a:t>
            </a:r>
          </a:p>
          <a:p>
            <a:pPr marL="1066785" lvl="1" indent="-228600">
              <a:spcAft>
                <a:spcPts val="600"/>
              </a:spcAft>
              <a:buFont typeface="Arial" panose="020B0604020202020204" pitchFamily="34" charset="0"/>
              <a:buChar char="•"/>
            </a:pPr>
            <a:r>
              <a:rPr lang="en-US" sz="2000" dirty="0"/>
              <a:t>That the seller is not obligated to offer compensation to a buyer’s agent.</a:t>
            </a:r>
          </a:p>
          <a:p>
            <a:pPr marL="1066785" lvl="1" indent="-228600">
              <a:spcAft>
                <a:spcPts val="600"/>
              </a:spcAft>
              <a:buFont typeface="Arial" panose="020B0604020202020204" pitchFamily="34" charset="0"/>
              <a:buChar char="•"/>
            </a:pPr>
            <a:r>
              <a:rPr lang="en-US" sz="2000" dirty="0"/>
              <a:t>That the buyer may request compensation for their agent as part of their offer.</a:t>
            </a:r>
          </a:p>
          <a:p>
            <a:pPr marL="1066785" lvl="1" indent="-228600">
              <a:spcAft>
                <a:spcPts val="600"/>
              </a:spcAft>
              <a:buFont typeface="Arial" panose="020B0604020202020204" pitchFamily="34" charset="0"/>
              <a:buChar char="•"/>
            </a:pPr>
            <a:r>
              <a:rPr lang="en-US" sz="2000" dirty="0"/>
              <a:t>Explain any terms that address what happens in the case of an unrepresented buyer.  </a:t>
            </a:r>
          </a:p>
        </p:txBody>
      </p:sp>
      <p:sp>
        <p:nvSpPr>
          <p:cNvPr id="34" name="Rectangle 33">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10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46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790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strips(downLeft)">
                                      <p:cBhvr>
                                        <p:cTn id="7" dur="500"/>
                                        <p:tgtEl>
                                          <p:spTgt spid="3">
                                            <p:txEl>
                                              <p:pRg st="1" end="1"/>
                                            </p:txEl>
                                          </p:spTgt>
                                        </p:tgtEl>
                                      </p:cBhvr>
                                    </p:animEffect>
                                  </p:childTnLst>
                                </p:cTn>
                              </p:par>
                              <p:par>
                                <p:cTn id="8" presetID="18" presetClass="entr" presetSubtype="12"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strips(downLeft)">
                                      <p:cBhvr>
                                        <p:cTn id="10" dur="500"/>
                                        <p:tgtEl>
                                          <p:spTgt spid="3">
                                            <p:txEl>
                                              <p:pRg st="2" end="2"/>
                                            </p:txEl>
                                          </p:spTgt>
                                        </p:tgtEl>
                                      </p:cBhvr>
                                    </p:animEffect>
                                  </p:childTnLst>
                                </p:cTn>
                              </p:par>
                              <p:par>
                                <p:cTn id="11" presetID="18" presetClass="entr" presetSubtype="12"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strips(downLeft)">
                                      <p:cBhvr>
                                        <p:cTn id="13" dur="500"/>
                                        <p:tgtEl>
                                          <p:spTgt spid="3">
                                            <p:txEl>
                                              <p:pRg st="3" end="3"/>
                                            </p:txEl>
                                          </p:spTgt>
                                        </p:tgtEl>
                                      </p:cBhvr>
                                    </p:animEffect>
                                  </p:childTnLst>
                                </p:cTn>
                              </p:par>
                              <p:par>
                                <p:cTn id="14" presetID="18" presetClass="entr" presetSubtype="12"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strips(downLeft)">
                                      <p:cBhvr>
                                        <p:cTn id="16" dur="500"/>
                                        <p:tgtEl>
                                          <p:spTgt spid="3">
                                            <p:txEl>
                                              <p:pRg st="4" end="4"/>
                                            </p:txEl>
                                          </p:spTgt>
                                        </p:tgtEl>
                                      </p:cBhvr>
                                    </p:animEffect>
                                  </p:childTnLst>
                                </p:cTn>
                              </p:par>
                              <p:par>
                                <p:cTn id="17" presetID="18" presetClass="entr" presetSubtype="12"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strips(downLeft)">
                                      <p:cBhvr>
                                        <p:cTn id="19" dur="500"/>
                                        <p:tgtEl>
                                          <p:spTgt spid="3">
                                            <p:txEl>
                                              <p:pRg st="5" end="5"/>
                                            </p:txEl>
                                          </p:spTgt>
                                        </p:tgtEl>
                                      </p:cBhvr>
                                    </p:animEffect>
                                  </p:childTnLst>
                                </p:cTn>
                              </p:par>
                              <p:par>
                                <p:cTn id="20" presetID="18" presetClass="entr" presetSubtype="12"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strips(downLeft)">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2BDABD7-138B-0F24-5676-4C15AFD9261A}"/>
            </a:ext>
          </a:extLst>
        </p:cNvPr>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BB607334-A22E-DD28-A394-91A614EF54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48F7B70-D9C4-977E-6085-B3337B9F7633}"/>
              </a:ext>
            </a:extLst>
          </p:cNvPr>
          <p:cNvSpPr>
            <a:spLocks noGrp="1"/>
          </p:cNvSpPr>
          <p:nvPr>
            <p:ph type="title"/>
          </p:nvPr>
        </p:nvSpPr>
        <p:spPr>
          <a:xfrm>
            <a:off x="681317" y="499397"/>
            <a:ext cx="10384867" cy="986415"/>
          </a:xfrm>
        </p:spPr>
        <p:txBody>
          <a:bodyPr vert="horz" lIns="91440" tIns="45720" rIns="91440" bIns="45720" rtlCol="0" anchor="b">
            <a:noAutofit/>
          </a:bodyPr>
          <a:lstStyle/>
          <a:p>
            <a:pPr lvl="0">
              <a:spcBef>
                <a:spcPct val="0"/>
              </a:spcBef>
            </a:pPr>
            <a:r>
              <a:rPr lang="en-US" sz="3400" b="1" kern="1200" dirty="0">
                <a:solidFill>
                  <a:srgbClr val="002060"/>
                </a:solidFill>
              </a:rPr>
              <a:t>What Best Practices Should Buyers’ Agents Be Following Post-NAR Settlement?</a:t>
            </a:r>
          </a:p>
        </p:txBody>
      </p:sp>
      <p:sp>
        <p:nvSpPr>
          <p:cNvPr id="3" name="Content Placeholder 2">
            <a:extLst>
              <a:ext uri="{FF2B5EF4-FFF2-40B4-BE49-F238E27FC236}">
                <a16:creationId xmlns:a16="http://schemas.microsoft.com/office/drawing/2014/main" id="{FADEC027-16BA-B37F-4086-A3BB8EA433C3}"/>
              </a:ext>
            </a:extLst>
          </p:cNvPr>
          <p:cNvSpPr>
            <a:spLocks noGrp="1"/>
          </p:cNvSpPr>
          <p:nvPr>
            <p:ph type="body" idx="1"/>
          </p:nvPr>
        </p:nvSpPr>
        <p:spPr>
          <a:xfrm>
            <a:off x="486333" y="1485813"/>
            <a:ext cx="10384867" cy="4399516"/>
          </a:xfrm>
        </p:spPr>
        <p:txBody>
          <a:bodyPr vert="horz" lIns="91440" tIns="45720" rIns="91440" bIns="45720" rtlCol="0">
            <a:noAutofit/>
          </a:bodyPr>
          <a:lstStyle/>
          <a:p>
            <a:pPr marL="228600" indent="-228600">
              <a:spcAft>
                <a:spcPts val="600"/>
              </a:spcAft>
              <a:buFont typeface="Arial" panose="020B0604020202020204" pitchFamily="34" charset="0"/>
              <a:buChar char="•"/>
            </a:pPr>
            <a:endParaRPr lang="en-US" sz="1800" dirty="0"/>
          </a:p>
          <a:p>
            <a:pPr marL="457200" indent="-228600">
              <a:spcAft>
                <a:spcPts val="600"/>
              </a:spcAft>
              <a:buFont typeface="Arial" panose="020B0604020202020204" pitchFamily="34" charset="0"/>
              <a:buChar char="•"/>
            </a:pPr>
            <a:r>
              <a:rPr lang="en-US" sz="2000" dirty="0"/>
              <a:t>You must have a written agreement with the buyer before touring a home.</a:t>
            </a:r>
          </a:p>
          <a:p>
            <a:pPr marL="457200" indent="-228600">
              <a:spcAft>
                <a:spcPts val="600"/>
              </a:spcAft>
              <a:buFont typeface="Arial" panose="020B0604020202020204" pitchFamily="34" charset="0"/>
              <a:buChar char="•"/>
            </a:pPr>
            <a:r>
              <a:rPr lang="en-US" sz="2000" dirty="0"/>
              <a:t>Explain that compensation is fully negotiable and not set by law.</a:t>
            </a:r>
          </a:p>
          <a:p>
            <a:pPr marL="457200" indent="-228600">
              <a:spcAft>
                <a:spcPts val="600"/>
              </a:spcAft>
              <a:buFont typeface="Arial" panose="020B0604020202020204" pitchFamily="34" charset="0"/>
              <a:buChar char="•"/>
            </a:pPr>
            <a:r>
              <a:rPr lang="en-US" sz="2000" dirty="0"/>
              <a:t>Make sure you clearly explain the services you will provide and disclose the amount or rate of compensation you will receive.</a:t>
            </a:r>
          </a:p>
          <a:p>
            <a:pPr marL="457200" indent="-228600">
              <a:spcAft>
                <a:spcPts val="600"/>
              </a:spcAft>
              <a:buFont typeface="Arial" panose="020B0604020202020204" pitchFamily="34" charset="0"/>
              <a:buChar char="•"/>
            </a:pPr>
            <a:r>
              <a:rPr lang="en-US" sz="2000" dirty="0"/>
              <a:t>Ensure that compensation is objective ascertainable (e.g., $0, X flat fee, X percent, X hourly rate) and not open-ended.</a:t>
            </a:r>
          </a:p>
          <a:p>
            <a:pPr marL="457200" indent="-228600">
              <a:spcAft>
                <a:spcPts val="600"/>
              </a:spcAft>
              <a:buFont typeface="Arial" panose="020B0604020202020204" pitchFamily="34" charset="0"/>
              <a:buChar char="•"/>
            </a:pPr>
            <a:r>
              <a:rPr lang="en-US" sz="2000" dirty="0"/>
              <a:t>Explain you will not get compensation from any source that exceeds the amount or rate agreed to in the agreement with the buyer.</a:t>
            </a:r>
          </a:p>
          <a:p>
            <a:pPr marL="457200" indent="-228600">
              <a:spcAft>
                <a:spcPts val="600"/>
              </a:spcAft>
              <a:buFont typeface="Arial" panose="020B0604020202020204" pitchFamily="34" charset="0"/>
              <a:buChar char="•"/>
            </a:pPr>
            <a:r>
              <a:rPr lang="en-US" sz="2000" dirty="0"/>
              <a:t>Explain to the buyer that you will attempt to collect all or some of the broker fee from the seller as part of the offer.</a:t>
            </a:r>
          </a:p>
        </p:txBody>
      </p:sp>
      <p:sp>
        <p:nvSpPr>
          <p:cNvPr id="34" name="Rectangle 33">
            <a:extLst>
              <a:ext uri="{FF2B5EF4-FFF2-40B4-BE49-F238E27FC236}">
                <a16:creationId xmlns:a16="http://schemas.microsoft.com/office/drawing/2014/main" id="{5F9C627F-54F8-9C87-0914-D106B2B28E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10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54B09CBD-F0B9-281A-EE5F-FB4D73C17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46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2258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strips(downLeft)">
                                      <p:cBhvr>
                                        <p:cTn id="7" dur="500"/>
                                        <p:tgtEl>
                                          <p:spTgt spid="3">
                                            <p:txEl>
                                              <p:pRg st="1" end="1"/>
                                            </p:txEl>
                                          </p:spTgt>
                                        </p:tgtEl>
                                      </p:cBhvr>
                                    </p:animEffect>
                                  </p:childTnLst>
                                </p:cTn>
                              </p:par>
                              <p:par>
                                <p:cTn id="8" presetID="18" presetClass="entr" presetSubtype="12"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strips(downLeft)">
                                      <p:cBhvr>
                                        <p:cTn id="10" dur="500"/>
                                        <p:tgtEl>
                                          <p:spTgt spid="3">
                                            <p:txEl>
                                              <p:pRg st="2" end="2"/>
                                            </p:txEl>
                                          </p:spTgt>
                                        </p:tgtEl>
                                      </p:cBhvr>
                                    </p:animEffect>
                                  </p:childTnLst>
                                </p:cTn>
                              </p:par>
                              <p:par>
                                <p:cTn id="11" presetID="18" presetClass="entr" presetSubtype="12"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strips(downLeft)">
                                      <p:cBhvr>
                                        <p:cTn id="13" dur="500"/>
                                        <p:tgtEl>
                                          <p:spTgt spid="3">
                                            <p:txEl>
                                              <p:pRg st="3" end="3"/>
                                            </p:txEl>
                                          </p:spTgt>
                                        </p:tgtEl>
                                      </p:cBhvr>
                                    </p:animEffect>
                                  </p:childTnLst>
                                </p:cTn>
                              </p:par>
                              <p:par>
                                <p:cTn id="14" presetID="18" presetClass="entr" presetSubtype="12"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strips(downLeft)">
                                      <p:cBhvr>
                                        <p:cTn id="16" dur="500"/>
                                        <p:tgtEl>
                                          <p:spTgt spid="3">
                                            <p:txEl>
                                              <p:pRg st="4" end="4"/>
                                            </p:txEl>
                                          </p:spTgt>
                                        </p:tgtEl>
                                      </p:cBhvr>
                                    </p:animEffect>
                                  </p:childTnLst>
                                </p:cTn>
                              </p:par>
                              <p:par>
                                <p:cTn id="17" presetID="18" presetClass="entr" presetSubtype="12"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strips(downLeft)">
                                      <p:cBhvr>
                                        <p:cTn id="19" dur="500"/>
                                        <p:tgtEl>
                                          <p:spTgt spid="3">
                                            <p:txEl>
                                              <p:pRg st="5" end="5"/>
                                            </p:txEl>
                                          </p:spTgt>
                                        </p:tgtEl>
                                      </p:cBhvr>
                                    </p:animEffect>
                                  </p:childTnLst>
                                </p:cTn>
                              </p:par>
                              <p:par>
                                <p:cTn id="20" presetID="18" presetClass="entr" presetSubtype="12"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strips(downLeft)">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D916FFA-C0FC-7E96-081B-1AE969F9B989}"/>
            </a:ext>
          </a:extLst>
        </p:cNvPr>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29F4534-2E24-23D8-4D0C-902EB7E35644}"/>
              </a:ext>
            </a:extLst>
          </p:cNvPr>
          <p:cNvSpPr>
            <a:spLocks noGrp="1"/>
          </p:cNvSpPr>
          <p:nvPr>
            <p:ph type="title"/>
          </p:nvPr>
        </p:nvSpPr>
        <p:spPr>
          <a:xfrm>
            <a:off x="681318" y="499397"/>
            <a:ext cx="6938682" cy="1081899"/>
          </a:xfrm>
        </p:spPr>
        <p:txBody>
          <a:bodyPr vert="horz" lIns="91440" tIns="45720" rIns="91440" bIns="45720" rtlCol="0" anchor="b">
            <a:normAutofit fontScale="90000"/>
          </a:bodyPr>
          <a:lstStyle/>
          <a:p>
            <a:pPr lvl="0">
              <a:spcBef>
                <a:spcPct val="0"/>
              </a:spcBef>
            </a:pPr>
            <a:r>
              <a:rPr lang="en-US" sz="3200" dirty="0">
                <a:solidFill>
                  <a:srgbClr val="002060"/>
                </a:solidFill>
              </a:rPr>
              <a:t>What Should a Buyer’s Agent Do When </a:t>
            </a:r>
            <a:r>
              <a:rPr lang="en-US" sz="3200" b="1" kern="1200" dirty="0">
                <a:solidFill>
                  <a:srgbClr val="002060"/>
                </a:solidFill>
              </a:rPr>
              <a:t>Buyer’s Offer Includes Seller Paid Compensation?</a:t>
            </a:r>
          </a:p>
        </p:txBody>
      </p:sp>
      <p:sp>
        <p:nvSpPr>
          <p:cNvPr id="3" name="Content Placeholder 2">
            <a:extLst>
              <a:ext uri="{FF2B5EF4-FFF2-40B4-BE49-F238E27FC236}">
                <a16:creationId xmlns:a16="http://schemas.microsoft.com/office/drawing/2014/main" id="{40AF80F5-2040-B68F-4276-428967AF0DB5}"/>
              </a:ext>
            </a:extLst>
          </p:cNvPr>
          <p:cNvSpPr>
            <a:spLocks noGrp="1"/>
          </p:cNvSpPr>
          <p:nvPr>
            <p:ph type="body" idx="1"/>
          </p:nvPr>
        </p:nvSpPr>
        <p:spPr>
          <a:xfrm>
            <a:off x="681318" y="1581297"/>
            <a:ext cx="6397820" cy="4777306"/>
          </a:xfrm>
        </p:spPr>
        <p:txBody>
          <a:bodyPr vert="horz" lIns="91440" tIns="45720" rIns="91440" bIns="45720" rtlCol="0">
            <a:normAutofit fontScale="92500" lnSpcReduction="10000"/>
          </a:bodyPr>
          <a:lstStyle/>
          <a:p>
            <a:pPr marL="228600" indent="-228600">
              <a:spcAft>
                <a:spcPts val="600"/>
              </a:spcAft>
              <a:buFont typeface="Arial" panose="020B0604020202020204" pitchFamily="34" charset="0"/>
              <a:buChar char="•"/>
            </a:pPr>
            <a:endParaRPr lang="en-US" sz="2300" dirty="0"/>
          </a:p>
          <a:p>
            <a:pPr marL="457200" indent="-228600">
              <a:spcAft>
                <a:spcPts val="600"/>
              </a:spcAft>
              <a:buFont typeface="Arial" panose="020B0604020202020204" pitchFamily="34" charset="0"/>
              <a:buChar char="•"/>
            </a:pPr>
            <a:r>
              <a:rPr lang="en-US" sz="2300" dirty="0"/>
              <a:t>Make it as clear as possible.</a:t>
            </a:r>
          </a:p>
          <a:p>
            <a:pPr marL="457200" indent="-228600">
              <a:spcAft>
                <a:spcPts val="600"/>
              </a:spcAft>
              <a:buFont typeface="Arial" panose="020B0604020202020204" pitchFamily="34" charset="0"/>
              <a:buChar char="•"/>
            </a:pPr>
            <a:r>
              <a:rPr lang="en-US" sz="2300" dirty="0"/>
              <a:t>Include it in the offer (but that’s not enough!)</a:t>
            </a:r>
          </a:p>
          <a:p>
            <a:pPr marL="457200" indent="-228600">
              <a:spcAft>
                <a:spcPts val="600"/>
              </a:spcAft>
              <a:buFont typeface="Arial" panose="020B0604020202020204" pitchFamily="34" charset="0"/>
              <a:buChar char="•"/>
            </a:pPr>
            <a:r>
              <a:rPr lang="en-US" sz="2300" dirty="0"/>
              <a:t>Have seller sign LIBOR’s “Confirmation of Seller’s Agreement to Compensate Buyer’s Broker From Sale Proceeds”.</a:t>
            </a:r>
          </a:p>
          <a:p>
            <a:pPr marL="457200" indent="-228600">
              <a:spcAft>
                <a:spcPts val="600"/>
              </a:spcAft>
              <a:buFont typeface="Arial" panose="020B0604020202020204" pitchFamily="34" charset="0"/>
              <a:buChar char="•"/>
            </a:pPr>
            <a:r>
              <a:rPr lang="en-US" sz="2300" dirty="0"/>
              <a:t>Make sure the sales memo/deal sheet sent to attorneys includes any agreements to make compensation part of deal.</a:t>
            </a:r>
          </a:p>
          <a:p>
            <a:pPr marL="457200" indent="-228600">
              <a:spcAft>
                <a:spcPts val="600"/>
              </a:spcAft>
              <a:buFont typeface="Arial" panose="020B0604020202020204" pitchFamily="34" charset="0"/>
              <a:buChar char="•"/>
            </a:pPr>
            <a:r>
              <a:rPr lang="en-US" sz="2300" dirty="0"/>
              <a:t>Inform buyer’s attorney that seller committed to pay buyer’s agent’s compensation from sale proceeds.</a:t>
            </a:r>
          </a:p>
          <a:p>
            <a:pPr marL="457200" indent="-228600">
              <a:spcAft>
                <a:spcPts val="600"/>
              </a:spcAft>
              <a:buFont typeface="Arial" panose="020B0604020202020204" pitchFamily="34" charset="0"/>
              <a:buChar char="•"/>
            </a:pPr>
            <a:r>
              <a:rPr lang="en-US" sz="2300" b="1" u="sng" dirty="0"/>
              <a:t>Make sure seller paid compensation included on the sales memo/deal sheet becomes a term of the contract of sale</a:t>
            </a:r>
            <a:r>
              <a:rPr lang="en-US" sz="2300" b="1" dirty="0"/>
              <a:t>.</a:t>
            </a:r>
            <a:endParaRPr lang="en-US" sz="2300" dirty="0"/>
          </a:p>
          <a:p>
            <a:pPr marL="457200" indent="-228600">
              <a:spcAft>
                <a:spcPts val="600"/>
              </a:spcAft>
              <a:buFont typeface="Arial" panose="020B0604020202020204" pitchFamily="34" charset="0"/>
              <a:buChar char="•"/>
            </a:pPr>
            <a:endParaRPr lang="en-US" sz="1700" dirty="0">
              <a:latin typeface="+mn-lt"/>
            </a:endParaRPr>
          </a:p>
          <a:p>
            <a:pPr marL="457200" indent="-228600">
              <a:spcAft>
                <a:spcPts val="600"/>
              </a:spcAft>
              <a:buFont typeface="Arial" panose="020B0604020202020204" pitchFamily="34" charset="0"/>
              <a:buChar char="•"/>
            </a:pPr>
            <a:endParaRPr lang="en-US" sz="1700" dirty="0">
              <a:latin typeface="+mn-lt"/>
            </a:endParaRPr>
          </a:p>
        </p:txBody>
      </p:sp>
      <p:pic>
        <p:nvPicPr>
          <p:cNvPr id="4" name="Picture 3" descr="Shaking hands after meeting in a cafe">
            <a:extLst>
              <a:ext uri="{FF2B5EF4-FFF2-40B4-BE49-F238E27FC236}">
                <a16:creationId xmlns:a16="http://schemas.microsoft.com/office/drawing/2014/main" id="{1BC94D63-E260-0D6D-87E8-0CC6EB78080F}"/>
              </a:ext>
            </a:extLst>
          </p:cNvPr>
          <p:cNvPicPr>
            <a:picLocks noChangeAspect="1"/>
          </p:cNvPicPr>
          <p:nvPr/>
        </p:nvPicPr>
        <p:blipFill>
          <a:blip r:embed="rId3" cstate="screen">
            <a:extLst>
              <a:ext uri="{28A0092B-C50C-407E-A947-70E740481C1C}">
                <a14:useLocalDpi xmlns:a14="http://schemas.microsoft.com/office/drawing/2010/main"/>
              </a:ext>
            </a:extLst>
          </a:blip>
          <a:stretch/>
        </p:blipFill>
        <p:spPr>
          <a:xfrm>
            <a:off x="7745506" y="865095"/>
            <a:ext cx="3765176" cy="5020234"/>
          </a:xfrm>
          <a:prstGeom prst="rect">
            <a:avLst/>
          </a:prstGeom>
        </p:spPr>
      </p:pic>
      <p:sp>
        <p:nvSpPr>
          <p:cNvPr id="34" name="Rectangle 33">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10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46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365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D4CA19D-30B5-313D-9F05-DE532BB5B928}"/>
            </a:ext>
          </a:extLst>
        </p:cNvPr>
        <p:cNvGrpSpPr/>
        <p:nvPr/>
      </p:nvGrpSpPr>
      <p:grpSpPr>
        <a:xfrm>
          <a:off x="0" y="0"/>
          <a:ext cx="0" cy="0"/>
          <a:chOff x="0" y="0"/>
          <a:chExt cx="0" cy="0"/>
        </a:xfrm>
      </p:grpSpPr>
      <p:sp useBgFill="1">
        <p:nvSpPr>
          <p:cNvPr id="63" name="Rectangle 62">
            <a:extLst>
              <a:ext uri="{FF2B5EF4-FFF2-40B4-BE49-F238E27FC236}">
                <a16:creationId xmlns:a16="http://schemas.microsoft.com/office/drawing/2014/main" id="{9203DE33-2CD4-4CA8-9AF3-37C3B6513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5" name="Rectangle 64">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7" name="Rectangle 66">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descr="Stairs in a building">
            <a:extLst>
              <a:ext uri="{FF2B5EF4-FFF2-40B4-BE49-F238E27FC236}">
                <a16:creationId xmlns:a16="http://schemas.microsoft.com/office/drawing/2014/main" id="{2B88785D-5496-BF01-A826-BDEA6B6F31C7}"/>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4038599" y="10"/>
            <a:ext cx="8160026" cy="6875809"/>
          </a:xfrm>
          <a:prstGeom prst="rect">
            <a:avLst/>
          </a:prstGeom>
        </p:spPr>
      </p:pic>
      <p:sp>
        <p:nvSpPr>
          <p:cNvPr id="69" name="Freeform: Shape 68">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1154AF1-1786-3C7C-9E23-09930B1997BE}"/>
              </a:ext>
            </a:extLst>
          </p:cNvPr>
          <p:cNvSpPr>
            <a:spLocks noGrp="1"/>
          </p:cNvSpPr>
          <p:nvPr>
            <p:ph type="title"/>
          </p:nvPr>
        </p:nvSpPr>
        <p:spPr>
          <a:xfrm>
            <a:off x="269480" y="2750869"/>
            <a:ext cx="3497501" cy="2180413"/>
          </a:xfrm>
        </p:spPr>
        <p:txBody>
          <a:bodyPr vert="horz" lIns="91440" tIns="45720" rIns="91440" bIns="45720" rtlCol="0" anchor="t">
            <a:normAutofit/>
          </a:bodyPr>
          <a:lstStyle/>
          <a:p>
            <a:pPr>
              <a:spcBef>
                <a:spcPct val="0"/>
              </a:spcBef>
            </a:pPr>
            <a:r>
              <a:rPr lang="en-US" sz="4000" dirty="0">
                <a:solidFill>
                  <a:srgbClr val="FFFFFF"/>
                </a:solidFill>
              </a:rPr>
              <a:t>New York City FARE Act </a:t>
            </a:r>
            <a:br>
              <a:rPr lang="en-US" sz="4000" dirty="0">
                <a:solidFill>
                  <a:srgbClr val="FFFFFF"/>
                </a:solidFill>
              </a:rPr>
            </a:br>
            <a:endParaRPr lang="en-US" sz="4000" dirty="0">
              <a:solidFill>
                <a:srgbClr val="FFFFFF"/>
              </a:solidFill>
            </a:endParaRPr>
          </a:p>
        </p:txBody>
      </p:sp>
    </p:spTree>
    <p:extLst>
      <p:ext uri="{BB962C8B-B14F-4D97-AF65-F5344CB8AC3E}">
        <p14:creationId xmlns:p14="http://schemas.microsoft.com/office/powerpoint/2010/main" val="36436322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2CC1E4F-F1F0-B945-BE50-C72A7103E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7123007" y="266701"/>
            <a:ext cx="4578213" cy="1739900"/>
          </a:xfrm>
        </p:spPr>
        <p:txBody>
          <a:bodyPr anchor="b">
            <a:noAutofit/>
          </a:bodyPr>
          <a:lstStyle/>
          <a:p>
            <a:r>
              <a:rPr lang="en-US" sz="4000" dirty="0">
                <a:solidFill>
                  <a:srgbClr val="002060"/>
                </a:solidFill>
              </a:rPr>
              <a:t>The FARE Act Is In Effect</a:t>
            </a:r>
            <a:endParaRPr sz="4000" dirty="0">
              <a:solidFill>
                <a:srgbClr val="002060"/>
              </a:solidFill>
            </a:endParaRPr>
          </a:p>
        </p:txBody>
      </p:sp>
      <p:pic>
        <p:nvPicPr>
          <p:cNvPr id="5" name="Picture 4" descr="Scales of justice on blue background">
            <a:extLst>
              <a:ext uri="{FF2B5EF4-FFF2-40B4-BE49-F238E27FC236}">
                <a16:creationId xmlns:a16="http://schemas.microsoft.com/office/drawing/2014/main" id="{76992BF4-E4E0-4D75-2750-32C850D9217B}"/>
              </a:ext>
            </a:extLst>
          </p:cNvPr>
          <p:cNvPicPr>
            <a:picLocks noChangeAspect="1"/>
          </p:cNvPicPr>
          <p:nvPr/>
        </p:nvPicPr>
        <p:blipFill>
          <a:blip r:embed="rId3" cstate="screen">
            <a:extLst>
              <a:ext uri="{28A0092B-C50C-407E-A947-70E740481C1C}">
                <a14:useLocalDpi xmlns:a14="http://schemas.microsoft.com/office/drawing/2010/main"/>
              </a:ext>
            </a:extLst>
          </a:blip>
          <a:srcRect b="-1"/>
          <a:stretch>
            <a:fillRect/>
          </a:stretch>
        </p:blipFill>
        <p:spPr>
          <a:xfrm>
            <a:off x="1" y="10"/>
            <a:ext cx="6373368" cy="6857990"/>
          </a:xfrm>
          <a:prstGeom prst="rect">
            <a:avLst/>
          </a:prstGeom>
        </p:spPr>
      </p:pic>
      <p:sp>
        <p:nvSpPr>
          <p:cNvPr id="3" name="Content Placeholder 2"/>
          <p:cNvSpPr>
            <a:spLocks noGrp="1"/>
          </p:cNvSpPr>
          <p:nvPr>
            <p:ph idx="1"/>
          </p:nvPr>
        </p:nvSpPr>
        <p:spPr>
          <a:xfrm>
            <a:off x="7123007" y="2267706"/>
            <a:ext cx="4361693" cy="4041653"/>
          </a:xfrm>
        </p:spPr>
        <p:txBody>
          <a:bodyPr>
            <a:normAutofit/>
          </a:bodyPr>
          <a:lstStyle/>
          <a:p>
            <a:r>
              <a:rPr lang="en-US" sz="2400" dirty="0"/>
              <a:t>New York City’s Fairness in Apartment Rental Expenses (FARE) Act prohibits landlords from passing the fees of brokers they hire onto prospective tenants.</a:t>
            </a:r>
          </a:p>
          <a:p>
            <a:r>
              <a:rPr lang="en-US" sz="2400" dirty="0"/>
              <a:t>REBNY and NYSAR had filed suit to stop the FARE Act.</a:t>
            </a:r>
          </a:p>
          <a:p>
            <a:r>
              <a:rPr lang="en-US" sz="2400" dirty="0"/>
              <a:t>In June, Federal Court judge ruled that it can take effect.</a:t>
            </a:r>
          </a:p>
        </p:txBody>
      </p:sp>
    </p:spTree>
    <p:extLst>
      <p:ext uri="{BB962C8B-B14F-4D97-AF65-F5344CB8AC3E}">
        <p14:creationId xmlns:p14="http://schemas.microsoft.com/office/powerpoint/2010/main" val="13883058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6" name="Rectangle 35">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24002" y="1"/>
            <a:ext cx="9143999"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7" name="Rectangle 36">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586114" y="1"/>
            <a:ext cx="3072908"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8" name="Rectangle 37">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7" y="-3486043"/>
            <a:ext cx="2170709" cy="9144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2561674" y="348865"/>
            <a:ext cx="7288583" cy="1576446"/>
          </a:xfrm>
        </p:spPr>
        <p:txBody>
          <a:bodyPr anchor="ctr">
            <a:normAutofit/>
          </a:bodyPr>
          <a:lstStyle/>
          <a:p>
            <a:pPr>
              <a:defRPr>
                <a:solidFill>
                  <a:srgbClr val="003366"/>
                </a:solidFill>
              </a:defRPr>
            </a:pPr>
            <a:r>
              <a:rPr lang="en-US" b="1" dirty="0">
                <a:solidFill>
                  <a:srgbClr val="FFFFFF"/>
                </a:solidFill>
              </a:rPr>
              <a:t>Scope &amp; Applicability</a:t>
            </a:r>
          </a:p>
        </p:txBody>
      </p:sp>
      <p:graphicFrame>
        <p:nvGraphicFramePr>
          <p:cNvPr id="5" name="Content Placeholder 2">
            <a:extLst>
              <a:ext uri="{FF2B5EF4-FFF2-40B4-BE49-F238E27FC236}">
                <a16:creationId xmlns:a16="http://schemas.microsoft.com/office/drawing/2014/main" id="{075BD7F3-8627-B100-0B21-53710607D714}"/>
              </a:ext>
            </a:extLst>
          </p:cNvPr>
          <p:cNvGraphicFramePr>
            <a:graphicFrameLocks noGrp="1"/>
          </p:cNvGraphicFramePr>
          <p:nvPr>
            <p:ph idx="1"/>
            <p:extLst>
              <p:ext uri="{D42A27DB-BD31-4B8C-83A1-F6EECF244321}">
                <p14:modId xmlns:p14="http://schemas.microsoft.com/office/powerpoint/2010/main" val="1048420427"/>
              </p:ext>
            </p:extLst>
          </p:nvPr>
        </p:nvGraphicFramePr>
        <p:xfrm>
          <a:off x="2007043" y="2615980"/>
          <a:ext cx="8195871"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856C45D-77F8-B7F1-A527-6BB4D3A3C247}"/>
            </a:ext>
          </a:extLst>
        </p:cNvPr>
        <p:cNvGrpSpPr/>
        <p:nvPr/>
      </p:nvGrpSpPr>
      <p:grpSpPr>
        <a:xfrm>
          <a:off x="0" y="0"/>
          <a:ext cx="0" cy="0"/>
          <a:chOff x="0" y="0"/>
          <a:chExt cx="0" cy="0"/>
        </a:xfrm>
      </p:grpSpPr>
      <p:sp useBgFill="1">
        <p:nvSpPr>
          <p:cNvPr id="95" name="Rectangle 94">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a:extLst>
              <a:ext uri="{FF2B5EF4-FFF2-40B4-BE49-F238E27FC236}">
                <a16:creationId xmlns:a16="http://schemas.microsoft.com/office/drawing/2014/main" id="{9434737B-921C-5A96-E3EC-F72C52C84014}"/>
              </a:ext>
            </a:extLst>
          </p:cNvPr>
          <p:cNvSpPr>
            <a:spLocks noGrp="1"/>
          </p:cNvSpPr>
          <p:nvPr>
            <p:ph type="title"/>
          </p:nvPr>
        </p:nvSpPr>
        <p:spPr>
          <a:xfrm>
            <a:off x="721781" y="501595"/>
            <a:ext cx="10824456" cy="1131377"/>
          </a:xfrm>
        </p:spPr>
        <p:txBody>
          <a:bodyPr vert="horz" lIns="91440" tIns="45720" rIns="91440" bIns="45720" rtlCol="0" anchor="b">
            <a:noAutofit/>
          </a:bodyPr>
          <a:lstStyle/>
          <a:p>
            <a:pPr>
              <a:spcBef>
                <a:spcPct val="0"/>
              </a:spcBef>
            </a:pPr>
            <a:r>
              <a:rPr lang="en-US" b="1" dirty="0">
                <a:solidFill>
                  <a:srgbClr val="002060"/>
                </a:solidFill>
              </a:rPr>
              <a:t>What Does The FARE Act Say About Broker Fees?</a:t>
            </a:r>
          </a:p>
        </p:txBody>
      </p:sp>
      <p:sp>
        <p:nvSpPr>
          <p:cNvPr id="80" name="Text Placeholder 7">
            <a:extLst>
              <a:ext uri="{FF2B5EF4-FFF2-40B4-BE49-F238E27FC236}">
                <a16:creationId xmlns:a16="http://schemas.microsoft.com/office/drawing/2014/main" id="{8ACCE143-F5B2-1196-1754-6C503359E044}"/>
              </a:ext>
            </a:extLst>
          </p:cNvPr>
          <p:cNvSpPr>
            <a:spLocks noGrp="1"/>
          </p:cNvSpPr>
          <p:nvPr>
            <p:ph type="body" idx="1"/>
          </p:nvPr>
        </p:nvSpPr>
        <p:spPr>
          <a:xfrm>
            <a:off x="526943" y="1927439"/>
            <a:ext cx="10824456" cy="4178893"/>
          </a:xfrm>
        </p:spPr>
        <p:txBody>
          <a:bodyPr vert="horz" lIns="91440" tIns="45720" rIns="91440" bIns="45720" rtlCol="0" anchor="t">
            <a:normAutofit/>
          </a:bodyPr>
          <a:lstStyle/>
          <a:p>
            <a:pPr indent="0">
              <a:spcBef>
                <a:spcPts val="600"/>
              </a:spcBef>
              <a:spcAft>
                <a:spcPts val="600"/>
              </a:spcAft>
              <a:buNone/>
            </a:pPr>
            <a:r>
              <a:rPr lang="en-US" sz="2200" dirty="0"/>
              <a:t>§ 20-699.21 Payment of certain fees imposed in relation to the rental of residential real property. a. Except as expressly provided by subdivision 1 of section 238-a of the real property law:</a:t>
            </a:r>
          </a:p>
          <a:p>
            <a:pPr indent="0">
              <a:spcBef>
                <a:spcPts val="600"/>
              </a:spcBef>
              <a:spcAft>
                <a:spcPts val="600"/>
              </a:spcAft>
              <a:buNone/>
            </a:pPr>
            <a:r>
              <a:rPr lang="en-US" sz="2200" dirty="0"/>
              <a:t>1. a landlord’s agent shall not impose </a:t>
            </a:r>
            <a:r>
              <a:rPr lang="en-US" sz="2200" b="1" u="sng" dirty="0"/>
              <a:t>any fee </a:t>
            </a:r>
            <a:r>
              <a:rPr lang="en-US" sz="2200" dirty="0"/>
              <a:t>on, or collect any fee from, a tenant related to the rental of residential real property; and</a:t>
            </a:r>
          </a:p>
          <a:p>
            <a:pPr marL="838185" indent="-228600">
              <a:spcBef>
                <a:spcPts val="600"/>
              </a:spcBef>
              <a:spcAft>
                <a:spcPts val="600"/>
              </a:spcAft>
              <a:buFont typeface="Arial" panose="020B0604020202020204" pitchFamily="34" charset="0"/>
              <a:buChar char="•"/>
            </a:pPr>
            <a:endParaRPr lang="en-US" sz="2200" dirty="0"/>
          </a:p>
          <a:p>
            <a:pPr indent="0">
              <a:spcBef>
                <a:spcPts val="600"/>
              </a:spcBef>
              <a:spcAft>
                <a:spcPts val="600"/>
              </a:spcAft>
              <a:buNone/>
            </a:pPr>
            <a:r>
              <a:rPr lang="en-US" sz="2200" dirty="0"/>
              <a:t>2. any agent who publishes a listing for a rental of residential real property with the permission or authorization of the landlord for such property shall not impose </a:t>
            </a:r>
            <a:r>
              <a:rPr lang="en-US" sz="2200" b="1" u="sng" dirty="0"/>
              <a:t>any fee </a:t>
            </a:r>
            <a:r>
              <a:rPr lang="en-US" sz="2200" dirty="0"/>
              <a:t>on, or collect any fee from, a tenant related to the rental of such property.</a:t>
            </a:r>
          </a:p>
          <a:p>
            <a:pPr marL="838185" indent="-228600">
              <a:spcBef>
                <a:spcPts val="600"/>
              </a:spcBef>
              <a:spcAft>
                <a:spcPts val="600"/>
              </a:spcAft>
              <a:buFont typeface="Arial" panose="020B0604020202020204" pitchFamily="34" charset="0"/>
              <a:buChar char="•"/>
            </a:pPr>
            <a:endParaRPr lang="en-US" sz="1800" dirty="0"/>
          </a:p>
          <a:p>
            <a:pPr marL="495285" indent="-228600">
              <a:spcBef>
                <a:spcPts val="600"/>
              </a:spcBef>
              <a:spcAft>
                <a:spcPts val="600"/>
              </a:spcAft>
              <a:buFont typeface="Arial" panose="020B0604020202020204" pitchFamily="34" charset="0"/>
              <a:buChar char="•"/>
            </a:pPr>
            <a:endParaRPr lang="en-US" sz="1400" dirty="0">
              <a:latin typeface="+mn-lt"/>
            </a:endParaRPr>
          </a:p>
        </p:txBody>
      </p:sp>
      <p:sp>
        <p:nvSpPr>
          <p:cNvPr id="96" name="Rectangle 95">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Rectangle 96">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912134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24002" y="1"/>
            <a:ext cx="9143999"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586114" y="1"/>
            <a:ext cx="3072908"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7" y="-3486043"/>
            <a:ext cx="2170709" cy="9144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2561674" y="348865"/>
            <a:ext cx="7288583" cy="1576446"/>
          </a:xfrm>
        </p:spPr>
        <p:txBody>
          <a:bodyPr anchor="ctr">
            <a:normAutofit/>
          </a:bodyPr>
          <a:lstStyle/>
          <a:p>
            <a:pPr>
              <a:defRPr>
                <a:solidFill>
                  <a:srgbClr val="003366"/>
                </a:solidFill>
              </a:defRPr>
            </a:pPr>
            <a:r>
              <a:rPr lang="en-US" b="1" dirty="0">
                <a:solidFill>
                  <a:srgbClr val="FFFFFF"/>
                </a:solidFill>
              </a:rPr>
              <a:t>Broker Compensation Rules</a:t>
            </a:r>
          </a:p>
        </p:txBody>
      </p:sp>
      <p:graphicFrame>
        <p:nvGraphicFramePr>
          <p:cNvPr id="5" name="Content Placeholder 2">
            <a:extLst>
              <a:ext uri="{FF2B5EF4-FFF2-40B4-BE49-F238E27FC236}">
                <a16:creationId xmlns:a16="http://schemas.microsoft.com/office/drawing/2014/main" id="{9D341CD7-77C4-46F6-4D74-1DEDEBC176AA}"/>
              </a:ext>
            </a:extLst>
          </p:cNvPr>
          <p:cNvGraphicFramePr>
            <a:graphicFrameLocks noGrp="1"/>
          </p:cNvGraphicFramePr>
          <p:nvPr>
            <p:ph idx="1"/>
            <p:extLst>
              <p:ext uri="{D42A27DB-BD31-4B8C-83A1-F6EECF244321}">
                <p14:modId xmlns:p14="http://schemas.microsoft.com/office/powerpoint/2010/main" val="1010842871"/>
              </p:ext>
            </p:extLst>
          </p:nvPr>
        </p:nvGraphicFramePr>
        <p:xfrm>
          <a:off x="1523999" y="2615980"/>
          <a:ext cx="9144002" cy="41126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24002" y="1"/>
            <a:ext cx="9143999"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586114" y="1"/>
            <a:ext cx="3072908"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7" y="-3486043"/>
            <a:ext cx="2170709" cy="9144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2561674" y="348865"/>
            <a:ext cx="7288583" cy="1576446"/>
          </a:xfrm>
        </p:spPr>
        <p:txBody>
          <a:bodyPr anchor="ctr">
            <a:normAutofit/>
          </a:bodyPr>
          <a:lstStyle/>
          <a:p>
            <a:pPr>
              <a:defRPr>
                <a:solidFill>
                  <a:srgbClr val="003366"/>
                </a:solidFill>
              </a:defRPr>
            </a:pPr>
            <a:r>
              <a:rPr lang="en-US" b="1" dirty="0">
                <a:solidFill>
                  <a:srgbClr val="FFFFFF"/>
                </a:solidFill>
                <a:latin typeface="Trebuchet MS" panose="020B0703020202090204" pitchFamily="34" charset="0"/>
              </a:rPr>
              <a:t>Tenant’s Agents</a:t>
            </a:r>
          </a:p>
        </p:txBody>
      </p:sp>
      <p:graphicFrame>
        <p:nvGraphicFramePr>
          <p:cNvPr id="5" name="Content Placeholder 2">
            <a:extLst>
              <a:ext uri="{FF2B5EF4-FFF2-40B4-BE49-F238E27FC236}">
                <a16:creationId xmlns:a16="http://schemas.microsoft.com/office/drawing/2014/main" id="{FA42C370-7E54-A4B0-3119-00D8EEE75D52}"/>
              </a:ext>
            </a:extLst>
          </p:cNvPr>
          <p:cNvGraphicFramePr>
            <a:graphicFrameLocks noGrp="1"/>
          </p:cNvGraphicFramePr>
          <p:nvPr>
            <p:ph idx="1"/>
            <p:extLst>
              <p:ext uri="{D42A27DB-BD31-4B8C-83A1-F6EECF244321}">
                <p14:modId xmlns:p14="http://schemas.microsoft.com/office/powerpoint/2010/main" val="2262484402"/>
              </p:ext>
            </p:extLst>
          </p:nvPr>
        </p:nvGraphicFramePr>
        <p:xfrm>
          <a:off x="2007043" y="2615980"/>
          <a:ext cx="8195871"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6" name="Rectangle 105">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Rectangle 109">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Oval 115">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D8AB6C5-CD36-954C-AD2A-D76C11B67DE3}"/>
              </a:ext>
            </a:extLst>
          </p:cNvPr>
          <p:cNvSpPr>
            <a:spLocks noGrp="1"/>
          </p:cNvSpPr>
          <p:nvPr>
            <p:ph type="title"/>
          </p:nvPr>
        </p:nvSpPr>
        <p:spPr>
          <a:xfrm>
            <a:off x="826396" y="586855"/>
            <a:ext cx="4230100" cy="3387497"/>
          </a:xfrm>
        </p:spPr>
        <p:txBody>
          <a:bodyPr vert="horz" lIns="91440" tIns="45720" rIns="91440" bIns="45720" rtlCol="0" anchor="b">
            <a:normAutofit/>
          </a:bodyPr>
          <a:lstStyle/>
          <a:p>
            <a:pPr>
              <a:spcBef>
                <a:spcPct val="0"/>
              </a:spcBef>
            </a:pPr>
            <a:r>
              <a:rPr lang="en-US" sz="4000" b="1" kern="1200" dirty="0">
                <a:solidFill>
                  <a:srgbClr val="FFFFFF"/>
                </a:solidFill>
                <a:latin typeface="Trebuchet MS" panose="020B0703020202090204" pitchFamily="34" charset="0"/>
              </a:rPr>
              <a:t>LIBOR Legal Support Center</a:t>
            </a:r>
            <a:br>
              <a:rPr lang="en-US" sz="4000" b="1" kern="1200" dirty="0">
                <a:solidFill>
                  <a:srgbClr val="FFFFFF"/>
                </a:solidFill>
                <a:latin typeface="Trebuchet MS" panose="020B0703020202090204" pitchFamily="34" charset="0"/>
              </a:rPr>
            </a:br>
            <a:endParaRPr lang="en-US" sz="4000" b="1" kern="1200" dirty="0">
              <a:solidFill>
                <a:srgbClr val="FFFFFF"/>
              </a:solidFill>
              <a:latin typeface="Trebuchet MS" panose="020B0703020202090204" pitchFamily="34" charset="0"/>
            </a:endParaRPr>
          </a:p>
        </p:txBody>
      </p:sp>
      <p:sp>
        <p:nvSpPr>
          <p:cNvPr id="64" name="Content Placeholder 2">
            <a:extLst>
              <a:ext uri="{FF2B5EF4-FFF2-40B4-BE49-F238E27FC236}">
                <a16:creationId xmlns:a16="http://schemas.microsoft.com/office/drawing/2014/main" id="{1C2F1904-C31B-674D-A9E9-7FFCFE024C02}"/>
              </a:ext>
            </a:extLst>
          </p:cNvPr>
          <p:cNvSpPr>
            <a:spLocks noGrp="1"/>
          </p:cNvSpPr>
          <p:nvPr>
            <p:ph type="body" idx="1"/>
          </p:nvPr>
        </p:nvSpPr>
        <p:spPr>
          <a:xfrm>
            <a:off x="6503158" y="649480"/>
            <a:ext cx="4862447" cy="5546047"/>
          </a:xfrm>
        </p:spPr>
        <p:txBody>
          <a:bodyPr vert="horz" lIns="91440" tIns="45720" rIns="91440" bIns="45720" rtlCol="0" anchor="ctr">
            <a:normAutofit/>
          </a:bodyPr>
          <a:lstStyle/>
          <a:p>
            <a:pPr marL="514350" indent="-228600">
              <a:spcAft>
                <a:spcPts val="600"/>
              </a:spcAft>
              <a:buFont typeface="Arial" panose="020B0604020202020204" pitchFamily="34" charset="0"/>
              <a:buChar char="•"/>
            </a:pPr>
            <a:r>
              <a:rPr lang="en-US" sz="2400" dirty="0">
                <a:latin typeface="Trebuchet MS" panose="020B0703020202090204" pitchFamily="34" charset="0"/>
              </a:rPr>
              <a:t>LIBOR's Legal Support Center offers members exclusive access to a qualified attorney who can provide information on real estate matters. It is available from 9 a.m. to 5 p.m., Monday through Friday, excluding holidays. </a:t>
            </a:r>
          </a:p>
          <a:p>
            <a:pPr marL="514350" indent="-228600">
              <a:spcAft>
                <a:spcPts val="600"/>
              </a:spcAft>
              <a:buFont typeface="Arial" panose="020B0604020202020204" pitchFamily="34" charset="0"/>
              <a:buChar char="•"/>
            </a:pPr>
            <a:r>
              <a:rPr lang="en-US" sz="2400" b="1" dirty="0">
                <a:latin typeface="Trebuchet MS" panose="020B0703020202090204" pitchFamily="34" charset="0"/>
              </a:rPr>
              <a:t>To access, dial </a:t>
            </a:r>
            <a:r>
              <a:rPr lang="en-US" sz="2400" b="1" dirty="0">
                <a:solidFill>
                  <a:srgbClr val="002060"/>
                </a:solidFill>
                <a:latin typeface="Trebuchet MS" panose="020B0703020202090204" pitchFamily="34" charset="0"/>
              </a:rPr>
              <a:t>631-661-4800 x335</a:t>
            </a:r>
            <a:r>
              <a:rPr lang="en-US" sz="2400" b="1" dirty="0">
                <a:latin typeface="Trebuchet MS" panose="020B0703020202090204" pitchFamily="34" charset="0"/>
              </a:rPr>
              <a:t>.</a:t>
            </a:r>
          </a:p>
        </p:txBody>
      </p:sp>
    </p:spTree>
    <p:extLst>
      <p:ext uri="{BB962C8B-B14F-4D97-AF65-F5344CB8AC3E}">
        <p14:creationId xmlns:p14="http://schemas.microsoft.com/office/powerpoint/2010/main" val="21236440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3" name="Rectangle 22">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87864" y="1336710"/>
            <a:ext cx="6858000" cy="418458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5" name="Rectangle 24">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35820" y="1092216"/>
            <a:ext cx="6346209" cy="418206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7" name="Rectangle 26">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357934" y="3515977"/>
            <a:ext cx="2501979" cy="418206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9" name="Rectangle 28">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47999" y="1496846"/>
            <a:ext cx="6858001" cy="3864309"/>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1" name="Oval 30">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598278" y="1668286"/>
            <a:ext cx="4318303" cy="3238727"/>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1844845" y="2003659"/>
            <a:ext cx="3556156" cy="1425341"/>
          </a:xfrm>
        </p:spPr>
        <p:txBody>
          <a:bodyPr anchor="b">
            <a:normAutofit/>
          </a:bodyPr>
          <a:lstStyle/>
          <a:p>
            <a:pPr algn="l">
              <a:defRPr>
                <a:solidFill>
                  <a:srgbClr val="003366"/>
                </a:solidFill>
              </a:defRPr>
            </a:pPr>
            <a:r>
              <a:rPr lang="en-US" b="1" dirty="0">
                <a:solidFill>
                  <a:srgbClr val="FFFFFF"/>
                </a:solidFill>
                <a:latin typeface="Trebuchet MS" panose="020B0703020202090204" pitchFamily="34" charset="0"/>
              </a:rPr>
              <a:t>Dual Agency</a:t>
            </a:r>
          </a:p>
        </p:txBody>
      </p:sp>
      <p:sp>
        <p:nvSpPr>
          <p:cNvPr id="3" name="Content Placeholder 2"/>
          <p:cNvSpPr>
            <a:spLocks noGrp="1"/>
          </p:cNvSpPr>
          <p:nvPr>
            <p:ph idx="1"/>
          </p:nvPr>
        </p:nvSpPr>
        <p:spPr>
          <a:xfrm>
            <a:off x="6401369" y="649481"/>
            <a:ext cx="3646835" cy="5546047"/>
          </a:xfrm>
        </p:spPr>
        <p:txBody>
          <a:bodyPr anchor="ctr">
            <a:normAutofit lnSpcReduction="10000"/>
          </a:bodyPr>
          <a:lstStyle/>
          <a:p>
            <a:pPr marL="0" indent="0">
              <a:buNone/>
              <a:defRPr sz="1800">
                <a:solidFill>
                  <a:srgbClr val="003366"/>
                </a:solidFill>
              </a:defRPr>
            </a:pPr>
            <a:r>
              <a:rPr lang="en-US" sz="2200" dirty="0">
                <a:latin typeface="Trebuchet MS" panose="020B0703020202090204" pitchFamily="34" charset="0"/>
              </a:rPr>
              <a:t>Allowed with informed written consent, but:</a:t>
            </a:r>
          </a:p>
          <a:p>
            <a:pPr>
              <a:defRPr sz="1800">
                <a:solidFill>
                  <a:srgbClr val="003366"/>
                </a:solidFill>
              </a:defRPr>
            </a:pPr>
            <a:r>
              <a:rPr lang="en-US" sz="2200" dirty="0">
                <a:latin typeface="Trebuchet MS" panose="020B0703020202090204" pitchFamily="34" charset="0"/>
              </a:rPr>
              <a:t>Landlord must still pay their agent.  </a:t>
            </a:r>
          </a:p>
          <a:p>
            <a:pPr>
              <a:defRPr sz="1800">
                <a:solidFill>
                  <a:srgbClr val="003366"/>
                </a:solidFill>
              </a:defRPr>
            </a:pPr>
            <a:r>
              <a:rPr lang="en-US" sz="2200" dirty="0">
                <a:latin typeface="Trebuchet MS" panose="020B0703020202090204" pitchFamily="34" charset="0"/>
              </a:rPr>
              <a:t>Landlord’s fee cannot be paid by the tenant.</a:t>
            </a:r>
          </a:p>
          <a:p>
            <a:pPr>
              <a:defRPr sz="1800">
                <a:solidFill>
                  <a:srgbClr val="003366"/>
                </a:solidFill>
              </a:defRPr>
            </a:pPr>
            <a:r>
              <a:rPr lang="en-US" sz="2200" dirty="0">
                <a:latin typeface="Trebuchet MS" panose="020B0703020202090204" pitchFamily="34" charset="0"/>
              </a:rPr>
              <a:t>If broker acting a a dual agent is paid by both the landlord and tenant for the separate services provided to each, consent to separate payments is required from both landlord and tenant under 19 NYCRR 175.7.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64F3B00-E244-D9C2-5C84-51C501C7F984}"/>
            </a:ext>
          </a:extLst>
        </p:cNvPr>
        <p:cNvGrpSpPr/>
        <p:nvPr/>
      </p:nvGrpSpPr>
      <p:grpSpPr>
        <a:xfrm>
          <a:off x="0" y="0"/>
          <a:ext cx="0" cy="0"/>
          <a:chOff x="0" y="0"/>
          <a:chExt cx="0" cy="0"/>
        </a:xfrm>
      </p:grpSpPr>
      <p:sp useBgFill="1">
        <p:nvSpPr>
          <p:cNvPr id="24"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000" y="0"/>
            <a:ext cx="9143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useBgFill="1">
        <p:nvSpPr>
          <p:cNvPr id="26" name="Rectangle 25">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1" y="1"/>
            <a:ext cx="6391835"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33559EBA-1DD4-6A2A-7606-D09CDE2761FB}"/>
              </a:ext>
            </a:extLst>
          </p:cNvPr>
          <p:cNvSpPr>
            <a:spLocks noGrp="1"/>
          </p:cNvSpPr>
          <p:nvPr>
            <p:ph type="title"/>
          </p:nvPr>
        </p:nvSpPr>
        <p:spPr>
          <a:xfrm>
            <a:off x="1812236" y="330740"/>
            <a:ext cx="3995528" cy="1624520"/>
          </a:xfrm>
        </p:spPr>
        <p:txBody>
          <a:bodyPr anchor="ctr">
            <a:noAutofit/>
          </a:bodyPr>
          <a:lstStyle/>
          <a:p>
            <a:pPr>
              <a:defRPr>
                <a:solidFill>
                  <a:srgbClr val="003366"/>
                </a:solidFill>
              </a:defRPr>
            </a:pPr>
            <a:r>
              <a:rPr lang="en-US" b="1" dirty="0">
                <a:latin typeface="Trebuchet MS" panose="020B0703020202090204" pitchFamily="34" charset="0"/>
              </a:rPr>
              <a:t>Fee Disclosure Requirements</a:t>
            </a:r>
          </a:p>
        </p:txBody>
      </p:sp>
      <p:sp>
        <p:nvSpPr>
          <p:cNvPr id="3" name="Content Placeholder 2">
            <a:extLst>
              <a:ext uri="{FF2B5EF4-FFF2-40B4-BE49-F238E27FC236}">
                <a16:creationId xmlns:a16="http://schemas.microsoft.com/office/drawing/2014/main" id="{559185DD-B56F-CCCD-A734-4080EA860E7B}"/>
              </a:ext>
            </a:extLst>
          </p:cNvPr>
          <p:cNvSpPr>
            <a:spLocks noGrp="1"/>
          </p:cNvSpPr>
          <p:nvPr>
            <p:ph idx="1"/>
          </p:nvPr>
        </p:nvSpPr>
        <p:spPr>
          <a:xfrm>
            <a:off x="1518880" y="2743201"/>
            <a:ext cx="4061651" cy="3613149"/>
          </a:xfrm>
        </p:spPr>
        <p:txBody>
          <a:bodyPr anchor="ctr">
            <a:normAutofit fontScale="92500" lnSpcReduction="20000"/>
          </a:bodyPr>
          <a:lstStyle/>
          <a:p>
            <a:pPr>
              <a:lnSpc>
                <a:spcPct val="90000"/>
              </a:lnSpc>
            </a:pPr>
            <a:endParaRPr lang="en-US" sz="1700" dirty="0">
              <a:latin typeface="Trebuchet MS" panose="020B0703020202090204" pitchFamily="34" charset="0"/>
            </a:endParaRPr>
          </a:p>
          <a:p>
            <a:pPr>
              <a:lnSpc>
                <a:spcPct val="90000"/>
              </a:lnSpc>
              <a:defRPr sz="1800">
                <a:solidFill>
                  <a:srgbClr val="003366"/>
                </a:solidFill>
              </a:defRPr>
            </a:pPr>
            <a:r>
              <a:rPr lang="en-US" sz="2000" dirty="0">
                <a:latin typeface="Trebuchet MS" panose="020B0703020202090204" pitchFamily="34" charset="0"/>
              </a:rPr>
              <a:t>Listings must clearly disclose any tenant fees to be charged in connection with execution of lease.</a:t>
            </a:r>
          </a:p>
          <a:p>
            <a:pPr>
              <a:lnSpc>
                <a:spcPct val="90000"/>
              </a:lnSpc>
              <a:defRPr sz="1800">
                <a:solidFill>
                  <a:srgbClr val="003366"/>
                </a:solidFill>
              </a:defRPr>
            </a:pPr>
            <a:r>
              <a:rPr lang="en-US" sz="2000" dirty="0">
                <a:latin typeface="Trebuchet MS" panose="020B0703020202090204" pitchFamily="34" charset="0"/>
              </a:rPr>
              <a:t>Before lease signing, landlords or their agents must also provide the tenant an itemized written disclosure of all fees and include a short description of each fee.</a:t>
            </a:r>
          </a:p>
          <a:p>
            <a:pPr>
              <a:lnSpc>
                <a:spcPct val="90000"/>
              </a:lnSpc>
              <a:defRPr sz="1800">
                <a:solidFill>
                  <a:srgbClr val="003366"/>
                </a:solidFill>
              </a:defRPr>
            </a:pPr>
            <a:r>
              <a:rPr lang="en-US" sz="2000" dirty="0">
                <a:latin typeface="Trebuchet MS" panose="020B0703020202090204" pitchFamily="34" charset="0"/>
              </a:rPr>
              <a:t>This disclosure must be signed by the tenant prior to signing a lease, retained for 3 years, and copy must be given to the tenant.</a:t>
            </a:r>
          </a:p>
          <a:p>
            <a:pPr>
              <a:lnSpc>
                <a:spcPct val="90000"/>
              </a:lnSpc>
              <a:defRPr sz="1800">
                <a:solidFill>
                  <a:srgbClr val="003366"/>
                </a:solidFill>
              </a:defRPr>
            </a:pPr>
            <a:endParaRPr lang="en-US" sz="1700" dirty="0"/>
          </a:p>
        </p:txBody>
      </p:sp>
      <p:pic>
        <p:nvPicPr>
          <p:cNvPr id="20" name="Picture 19" descr="Pen placed on top of a signature line">
            <a:extLst>
              <a:ext uri="{FF2B5EF4-FFF2-40B4-BE49-F238E27FC236}">
                <a16:creationId xmlns:a16="http://schemas.microsoft.com/office/drawing/2014/main" id="{B2BEAAEA-1BBB-0D6C-3676-31CBB453E42A}"/>
              </a:ext>
            </a:extLst>
          </p:cNvPr>
          <p:cNvPicPr>
            <a:picLocks noChangeAspect="1"/>
          </p:cNvPicPr>
          <p:nvPr/>
        </p:nvPicPr>
        <p:blipFill>
          <a:blip r:embed="rId2" cstate="screen">
            <a:extLst>
              <a:ext uri="{28A0092B-C50C-407E-A947-70E740481C1C}">
                <a14:useLocalDpi xmlns:a14="http://schemas.microsoft.com/office/drawing/2010/main"/>
              </a:ext>
            </a:extLst>
          </a:blip>
          <a:srcRect b="-2"/>
          <a:stretch>
            <a:fillRect/>
          </a:stretch>
        </p:blipFill>
        <p:spPr>
          <a:xfrm>
            <a:off x="6096000" y="1"/>
            <a:ext cx="4577118" cy="6858000"/>
          </a:xfrm>
          <a:prstGeom prst="rect">
            <a:avLst/>
          </a:prstGeom>
        </p:spPr>
      </p:pic>
    </p:spTree>
    <p:extLst>
      <p:ext uri="{BB962C8B-B14F-4D97-AF65-F5344CB8AC3E}">
        <p14:creationId xmlns:p14="http://schemas.microsoft.com/office/powerpoint/2010/main" val="2701737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useBgFill="1">
        <p:nvSpPr>
          <p:cNvPr id="25" name="Rectangle 24">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7" name="Rectangle 26">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0813" y="1914813"/>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9" name="Rectangle 28">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0814" y="1924950"/>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1" name="Rectangle 30">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787196" y="4092816"/>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3" name="Freeform: Shape 32">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1147699"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5" name="Rectangle 34">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0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1621522" y="2734601"/>
            <a:ext cx="2833317" cy="1293146"/>
          </a:xfrm>
        </p:spPr>
        <p:txBody>
          <a:bodyPr anchor="b">
            <a:normAutofit/>
          </a:bodyPr>
          <a:lstStyle/>
          <a:p>
            <a:pPr algn="l">
              <a:defRPr>
                <a:solidFill>
                  <a:srgbClr val="003366"/>
                </a:solidFill>
              </a:defRPr>
            </a:pPr>
            <a:r>
              <a:rPr lang="en-US" sz="3800" b="1" dirty="0">
                <a:solidFill>
                  <a:srgbClr val="FFFFFF"/>
                </a:solidFill>
              </a:rPr>
              <a:t>Enforcement &amp; Penalties</a:t>
            </a:r>
          </a:p>
        </p:txBody>
      </p:sp>
      <p:sp>
        <p:nvSpPr>
          <p:cNvPr id="3" name="Content Placeholder 2"/>
          <p:cNvSpPr>
            <a:spLocks noGrp="1"/>
          </p:cNvSpPr>
          <p:nvPr>
            <p:ph idx="1"/>
          </p:nvPr>
        </p:nvSpPr>
        <p:spPr>
          <a:xfrm>
            <a:off x="5131694" y="649481"/>
            <a:ext cx="4916510" cy="5546047"/>
          </a:xfrm>
        </p:spPr>
        <p:txBody>
          <a:bodyPr anchor="ctr">
            <a:normAutofit/>
          </a:bodyPr>
          <a:lstStyle/>
          <a:p>
            <a:r>
              <a:rPr lang="en-US" sz="2000" dirty="0">
                <a:solidFill>
                  <a:schemeClr val="tx2"/>
                </a:solidFill>
                <a:latin typeface="Trebuchet MS" panose="020B0703020202090204" pitchFamily="34" charset="0"/>
              </a:rPr>
              <a:t>Enforced by the Department of Consumer and Worker Protection.</a:t>
            </a:r>
          </a:p>
          <a:p>
            <a:r>
              <a:rPr lang="en-US" sz="2000" dirty="0">
                <a:solidFill>
                  <a:schemeClr val="tx2"/>
                </a:solidFill>
                <a:latin typeface="Trebuchet MS" panose="020B0703020202090204" pitchFamily="34" charset="0"/>
              </a:rPr>
              <a:t>Penalties:</a:t>
            </a:r>
          </a:p>
          <a:p>
            <a:pPr lvl="1">
              <a:buFont typeface="Courier New" panose="02070309020205020404" pitchFamily="49" charset="0"/>
              <a:buChar char="o"/>
            </a:pPr>
            <a:r>
              <a:rPr lang="en-US" sz="2000" dirty="0">
                <a:solidFill>
                  <a:schemeClr val="tx2"/>
                </a:solidFill>
                <a:latin typeface="Trebuchet MS" panose="020B0703020202090204" pitchFamily="34" charset="0"/>
              </a:rPr>
              <a:t>Landlord’s agent collecting tenant fees: Up to $1,000 for first violation; up to $2,000 for subsequent violations within 2 years.</a:t>
            </a:r>
          </a:p>
          <a:p>
            <a:pPr lvl="1">
              <a:buFont typeface="Courier New" panose="02070309020205020404" pitchFamily="49" charset="0"/>
              <a:buChar char="o"/>
            </a:pPr>
            <a:r>
              <a:rPr lang="en-US" sz="2000" dirty="0">
                <a:solidFill>
                  <a:schemeClr val="tx2"/>
                </a:solidFill>
                <a:latin typeface="Trebuchet MS" panose="020B0703020202090204" pitchFamily="34" charset="0"/>
              </a:rPr>
              <a:t>Failure to provide itemized disclosure: Up to $500 for first violation; up to $1,000 for subsequent violations within 2 years.</a:t>
            </a:r>
          </a:p>
          <a:p>
            <a:r>
              <a:rPr lang="en-US" sz="2000" dirty="0">
                <a:solidFill>
                  <a:schemeClr val="tx2"/>
                </a:solidFill>
                <a:latin typeface="Trebuchet MS" panose="020B0703020202090204" pitchFamily="34" charset="0"/>
              </a:rPr>
              <a:t>Civil action can be brought by any person alleging a violation.</a:t>
            </a:r>
          </a:p>
          <a:p>
            <a:endParaRPr lang="en-US" sz="17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816A70E-8828-97B1-09E6-F84AE41488F0}"/>
            </a:ext>
          </a:extLst>
        </p:cNvPr>
        <p:cNvGrpSpPr/>
        <p:nvPr/>
      </p:nvGrpSpPr>
      <p:grpSpPr>
        <a:xfrm>
          <a:off x="0" y="0"/>
          <a:ext cx="0" cy="0"/>
          <a:chOff x="0" y="0"/>
          <a:chExt cx="0" cy="0"/>
        </a:xfrm>
      </p:grpSpPr>
      <p:sp useBgFill="1">
        <p:nvSpPr>
          <p:cNvPr id="102" name="Rectangle 101">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a:extLst>
              <a:ext uri="{FF2B5EF4-FFF2-40B4-BE49-F238E27FC236}">
                <a16:creationId xmlns:a16="http://schemas.microsoft.com/office/drawing/2014/main" id="{367A9E89-DCD0-D6B3-32FD-2C8B21F1E2BA}"/>
              </a:ext>
            </a:extLst>
          </p:cNvPr>
          <p:cNvSpPr>
            <a:spLocks noGrp="1"/>
          </p:cNvSpPr>
          <p:nvPr>
            <p:ph type="title"/>
          </p:nvPr>
        </p:nvSpPr>
        <p:spPr>
          <a:xfrm>
            <a:off x="5596501" y="501594"/>
            <a:ext cx="5754896" cy="1655483"/>
          </a:xfrm>
        </p:spPr>
        <p:txBody>
          <a:bodyPr vert="horz" lIns="91440" tIns="45720" rIns="91440" bIns="45720" rtlCol="0" anchor="b">
            <a:normAutofit fontScale="90000"/>
          </a:bodyPr>
          <a:lstStyle/>
          <a:p>
            <a:pPr>
              <a:spcBef>
                <a:spcPct val="0"/>
              </a:spcBef>
            </a:pPr>
            <a:r>
              <a:rPr lang="en-US" sz="3700" dirty="0">
                <a:solidFill>
                  <a:srgbClr val="002060"/>
                </a:solidFill>
              </a:rPr>
              <a:t>Can the Landlord in NYC Have the Tenant Pay First Month’s Rent to Listing Agent?</a:t>
            </a:r>
            <a:endParaRPr lang="en-US" sz="3700" b="1" dirty="0">
              <a:solidFill>
                <a:srgbClr val="002060"/>
              </a:solidFill>
            </a:endParaRPr>
          </a:p>
        </p:txBody>
      </p:sp>
      <p:pic>
        <p:nvPicPr>
          <p:cNvPr id="3" name="Picture 2" descr="Modern home interior">
            <a:extLst>
              <a:ext uri="{FF2B5EF4-FFF2-40B4-BE49-F238E27FC236}">
                <a16:creationId xmlns:a16="http://schemas.microsoft.com/office/drawing/2014/main" id="{38613234-A7CF-7F42-0F0A-21AE3FA11DF7}"/>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068130" y="1028701"/>
            <a:ext cx="3876165" cy="4338170"/>
          </a:xfrm>
          <a:prstGeom prst="rect">
            <a:avLst/>
          </a:prstGeom>
        </p:spPr>
      </p:pic>
      <p:sp>
        <p:nvSpPr>
          <p:cNvPr id="80" name="Text Placeholder 7">
            <a:extLst>
              <a:ext uri="{FF2B5EF4-FFF2-40B4-BE49-F238E27FC236}">
                <a16:creationId xmlns:a16="http://schemas.microsoft.com/office/drawing/2014/main" id="{35037C34-3A26-5094-EE84-CF05D433B75E}"/>
              </a:ext>
            </a:extLst>
          </p:cNvPr>
          <p:cNvSpPr>
            <a:spLocks noGrp="1"/>
          </p:cNvSpPr>
          <p:nvPr>
            <p:ph type="body" idx="1"/>
          </p:nvPr>
        </p:nvSpPr>
        <p:spPr>
          <a:xfrm>
            <a:off x="4944295" y="2405894"/>
            <a:ext cx="6407103" cy="3014765"/>
          </a:xfrm>
        </p:spPr>
        <p:txBody>
          <a:bodyPr vert="horz" lIns="91440" tIns="45720" rIns="91440" bIns="45720" rtlCol="0" anchor="t">
            <a:normAutofit/>
          </a:bodyPr>
          <a:lstStyle/>
          <a:p>
            <a:pPr marL="838185" indent="-228600">
              <a:spcBef>
                <a:spcPts val="600"/>
              </a:spcBef>
              <a:spcAft>
                <a:spcPts val="600"/>
              </a:spcAft>
              <a:buFont typeface="Arial" panose="020B0604020202020204" pitchFamily="34" charset="0"/>
              <a:buChar char="•"/>
            </a:pPr>
            <a:r>
              <a:rPr lang="en-US" sz="2200" dirty="0"/>
              <a:t>No.  Under the FARE Act, the tenant cannot pay any fee to the landlords’ agent.  </a:t>
            </a:r>
          </a:p>
          <a:p>
            <a:pPr marL="838185" indent="-228600">
              <a:spcBef>
                <a:spcPts val="600"/>
              </a:spcBef>
              <a:spcAft>
                <a:spcPts val="600"/>
              </a:spcAft>
              <a:buFont typeface="Arial" panose="020B0604020202020204" pitchFamily="34" charset="0"/>
              <a:buChar char="•"/>
            </a:pPr>
            <a:r>
              <a:rPr lang="en-US" sz="2200" dirty="0"/>
              <a:t>The law states “a landlord’s agent shall not impose any fee on, or collect any fee from, a tenant related to the rental of residential real property.”</a:t>
            </a:r>
          </a:p>
          <a:p>
            <a:pPr marL="495285" indent="-228600">
              <a:spcBef>
                <a:spcPts val="600"/>
              </a:spcBef>
              <a:spcAft>
                <a:spcPts val="600"/>
              </a:spcAft>
              <a:buFont typeface="Arial" panose="020B0604020202020204" pitchFamily="34" charset="0"/>
              <a:buChar char="•"/>
            </a:pPr>
            <a:endParaRPr lang="en-US" sz="2000" dirty="0">
              <a:latin typeface="+mn-lt"/>
            </a:endParaRPr>
          </a:p>
        </p:txBody>
      </p:sp>
      <p:sp>
        <p:nvSpPr>
          <p:cNvPr id="104" name="Rectangle 103">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70325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0">
                                            <p:txEl>
                                              <p:pRg st="0" end="0"/>
                                            </p:txEl>
                                          </p:spTgt>
                                        </p:tgtEl>
                                        <p:attrNameLst>
                                          <p:attrName>style.visibility</p:attrName>
                                        </p:attrNameLst>
                                      </p:cBhvr>
                                      <p:to>
                                        <p:strVal val="visible"/>
                                      </p:to>
                                    </p:set>
                                    <p:anim calcmode="lin" valueType="num">
                                      <p:cBhvr additive="base">
                                        <p:cTn id="7" dur="500" fill="hold"/>
                                        <p:tgtEl>
                                          <p:spTgt spid="8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0">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0">
                                            <p:txEl>
                                              <p:pRg st="1" end="1"/>
                                            </p:txEl>
                                          </p:spTgt>
                                        </p:tgtEl>
                                        <p:attrNameLst>
                                          <p:attrName>style.visibility</p:attrName>
                                        </p:attrNameLst>
                                      </p:cBhvr>
                                      <p:to>
                                        <p:strVal val="visible"/>
                                      </p:to>
                                    </p:set>
                                    <p:anim calcmode="lin" valueType="num">
                                      <p:cBhvr additive="base">
                                        <p:cTn id="11" dur="500" fill="hold"/>
                                        <p:tgtEl>
                                          <p:spTgt spid="80">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0">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CBFB3B5-84B5-504F-0EFB-2EB269B2AD6E}"/>
            </a:ext>
          </a:extLst>
        </p:cNvPr>
        <p:cNvGrpSpPr/>
        <p:nvPr/>
      </p:nvGrpSpPr>
      <p:grpSpPr>
        <a:xfrm>
          <a:off x="0" y="0"/>
          <a:ext cx="0" cy="0"/>
          <a:chOff x="0" y="0"/>
          <a:chExt cx="0" cy="0"/>
        </a:xfrm>
      </p:grpSpPr>
      <p:sp useBgFill="1">
        <p:nvSpPr>
          <p:cNvPr id="148" name="Rectangle 147">
            <a:extLst>
              <a:ext uri="{FF2B5EF4-FFF2-40B4-BE49-F238E27FC236}">
                <a16:creationId xmlns:a16="http://schemas.microsoft.com/office/drawing/2014/main" id="{ABC24F84-5A9A-8DD6-800A-5D809EE207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49F1389-5A0C-B8D4-87AF-34A68E13B43C}"/>
              </a:ext>
            </a:extLst>
          </p:cNvPr>
          <p:cNvSpPr>
            <a:spLocks noGrp="1"/>
          </p:cNvSpPr>
          <p:nvPr>
            <p:ph type="title"/>
          </p:nvPr>
        </p:nvSpPr>
        <p:spPr>
          <a:xfrm>
            <a:off x="1022505" y="502021"/>
            <a:ext cx="6269218" cy="1836131"/>
          </a:xfrm>
        </p:spPr>
        <p:txBody>
          <a:bodyPr vert="horz" lIns="91440" tIns="45720" rIns="91440" bIns="45720" rtlCol="0" anchor="b">
            <a:normAutofit fontScale="90000"/>
          </a:bodyPr>
          <a:lstStyle/>
          <a:p>
            <a:pPr>
              <a:spcBef>
                <a:spcPct val="0"/>
              </a:spcBef>
            </a:pPr>
            <a:r>
              <a:rPr lang="en-US" sz="3700" kern="1200" dirty="0">
                <a:solidFill>
                  <a:srgbClr val="002060"/>
                </a:solidFill>
              </a:rPr>
              <a:t>Does the FARE Act Prevent a Landlord’s Agent from Accepting a Broker Fee from a Voucher Program?</a:t>
            </a:r>
            <a:endParaRPr lang="en-US" sz="3700" b="1" kern="1200" dirty="0">
              <a:solidFill>
                <a:srgbClr val="002060"/>
              </a:solidFill>
            </a:endParaRPr>
          </a:p>
        </p:txBody>
      </p:sp>
      <p:sp>
        <p:nvSpPr>
          <p:cNvPr id="64" name="Content Placeholder 2">
            <a:extLst>
              <a:ext uri="{FF2B5EF4-FFF2-40B4-BE49-F238E27FC236}">
                <a16:creationId xmlns:a16="http://schemas.microsoft.com/office/drawing/2014/main" id="{B402592A-F6A9-E119-49A1-097CB513FE1D}"/>
              </a:ext>
            </a:extLst>
          </p:cNvPr>
          <p:cNvSpPr>
            <a:spLocks noGrp="1"/>
          </p:cNvSpPr>
          <p:nvPr>
            <p:ph type="body" idx="1"/>
          </p:nvPr>
        </p:nvSpPr>
        <p:spPr>
          <a:xfrm>
            <a:off x="1022505" y="2707671"/>
            <a:ext cx="5514609" cy="3624355"/>
          </a:xfrm>
        </p:spPr>
        <p:txBody>
          <a:bodyPr vert="horz" lIns="91440" tIns="45720" rIns="91440" bIns="45720" rtlCol="0" anchor="t">
            <a:noAutofit/>
          </a:bodyPr>
          <a:lstStyle/>
          <a:p>
            <a:pPr marL="571500" indent="-285750">
              <a:spcAft>
                <a:spcPts val="600"/>
              </a:spcAft>
              <a:buFont typeface="Arial" panose="020B0604020202020204" pitchFamily="34" charset="0"/>
              <a:buChar char="•"/>
            </a:pPr>
            <a:r>
              <a:rPr lang="en-US" sz="2200" dirty="0"/>
              <a:t>It’s not clear yet.  </a:t>
            </a:r>
          </a:p>
          <a:p>
            <a:pPr marL="571500" indent="-285750">
              <a:spcAft>
                <a:spcPts val="600"/>
              </a:spcAft>
              <a:buFont typeface="Arial" panose="020B0604020202020204" pitchFamily="34" charset="0"/>
              <a:buChar char="•"/>
            </a:pPr>
            <a:r>
              <a:rPr lang="en-US" sz="2200" dirty="0"/>
              <a:t>But the law clearly provides you can’t seek to impose a fee or collect a fee from a tenant.  </a:t>
            </a:r>
          </a:p>
          <a:p>
            <a:pPr marL="571500" indent="-285750">
              <a:spcAft>
                <a:spcPts val="600"/>
              </a:spcAft>
              <a:buFont typeface="Arial" panose="020B0604020202020204" pitchFamily="34" charset="0"/>
              <a:buChar char="•"/>
            </a:pPr>
            <a:r>
              <a:rPr lang="en-US" sz="2200" dirty="0"/>
              <a:t>So never ask the tenant for a fee or demand their voucher program pay a fee.  </a:t>
            </a:r>
          </a:p>
          <a:p>
            <a:pPr marL="571500" indent="-285750">
              <a:spcAft>
                <a:spcPts val="600"/>
              </a:spcAft>
              <a:buFont typeface="Arial" panose="020B0604020202020204" pitchFamily="34" charset="0"/>
              <a:buChar char="•"/>
            </a:pPr>
            <a:r>
              <a:rPr lang="en-US" sz="2200" dirty="0"/>
              <a:t>If a program offers to pay the broker fee and feels its permitted to do so under the law, make sure the voucher program’s position is documented in writing.</a:t>
            </a:r>
          </a:p>
        </p:txBody>
      </p:sp>
      <p:sp>
        <p:nvSpPr>
          <p:cNvPr id="150" name="Rectangle 149">
            <a:extLst>
              <a:ext uri="{FF2B5EF4-FFF2-40B4-BE49-F238E27FC236}">
                <a16:creationId xmlns:a16="http://schemas.microsoft.com/office/drawing/2014/main" id="{165E8696-32BB-F9EE-25A5-0A9964C52E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1" name="Rectangle 150">
            <a:extLst>
              <a:ext uri="{FF2B5EF4-FFF2-40B4-BE49-F238E27FC236}">
                <a16:creationId xmlns:a16="http://schemas.microsoft.com/office/drawing/2014/main" id="{2A40A8EB-3D2A-20BC-0779-4B31A05C41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Rectangle 146">
            <a:extLst>
              <a:ext uri="{FF2B5EF4-FFF2-40B4-BE49-F238E27FC236}">
                <a16:creationId xmlns:a16="http://schemas.microsoft.com/office/drawing/2014/main" id="{8F66A2F0-B5F1-AE68-2C2A-B2CF957498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9" name="Rectangle 148">
            <a:extLst>
              <a:ext uri="{FF2B5EF4-FFF2-40B4-BE49-F238E27FC236}">
                <a16:creationId xmlns:a16="http://schemas.microsoft.com/office/drawing/2014/main" id="{4044AF4F-AA7E-6CE8-2C18-381C67F4A1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54269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4">
                                            <p:txEl>
                                              <p:pRg st="0" end="0"/>
                                            </p:txEl>
                                          </p:spTgt>
                                        </p:tgtEl>
                                        <p:attrNameLst>
                                          <p:attrName>style.visibility</p:attrName>
                                        </p:attrNameLst>
                                      </p:cBhvr>
                                      <p:to>
                                        <p:strVal val="visible"/>
                                      </p:to>
                                    </p:set>
                                    <p:anim calcmode="lin" valueType="num">
                                      <p:cBhvr additive="base">
                                        <p:cTn id="7"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4">
                                            <p:txEl>
                                              <p:pRg st="1" end="1"/>
                                            </p:txEl>
                                          </p:spTgt>
                                        </p:tgtEl>
                                        <p:attrNameLst>
                                          <p:attrName>style.visibility</p:attrName>
                                        </p:attrNameLst>
                                      </p:cBhvr>
                                      <p:to>
                                        <p:strVal val="visible"/>
                                      </p:to>
                                    </p:set>
                                    <p:anim calcmode="lin" valueType="num">
                                      <p:cBhvr additive="base">
                                        <p:cTn id="11" dur="500" fill="hold"/>
                                        <p:tgtEl>
                                          <p:spTgt spid="6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4">
                                            <p:txEl>
                                              <p:pRg st="2" end="2"/>
                                            </p:txEl>
                                          </p:spTgt>
                                        </p:tgtEl>
                                        <p:attrNameLst>
                                          <p:attrName>style.visibility</p:attrName>
                                        </p:attrNameLst>
                                      </p:cBhvr>
                                      <p:to>
                                        <p:strVal val="visible"/>
                                      </p:to>
                                    </p:set>
                                    <p:anim calcmode="lin" valueType="num">
                                      <p:cBhvr additive="base">
                                        <p:cTn id="15"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4">
                                            <p:txEl>
                                              <p:pRg st="3" end="3"/>
                                            </p:txEl>
                                          </p:spTgt>
                                        </p:tgtEl>
                                        <p:attrNameLst>
                                          <p:attrName>style.visibility</p:attrName>
                                        </p:attrNameLst>
                                      </p:cBhvr>
                                      <p:to>
                                        <p:strVal val="visible"/>
                                      </p:to>
                                    </p:set>
                                    <p:anim calcmode="lin" valueType="num">
                                      <p:cBhvr additive="base">
                                        <p:cTn id="19" dur="500" fill="hold"/>
                                        <p:tgtEl>
                                          <p:spTgt spid="6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39AEE6D-FD6F-8751-FD3A-64297CB78ACC}"/>
            </a:ext>
          </a:extLst>
        </p:cNvPr>
        <p:cNvGrpSpPr/>
        <p:nvPr/>
      </p:nvGrpSpPr>
      <p:grpSpPr>
        <a:xfrm>
          <a:off x="0" y="0"/>
          <a:ext cx="0" cy="0"/>
          <a:chOff x="0" y="0"/>
          <a:chExt cx="0" cy="0"/>
        </a:xfrm>
      </p:grpSpPr>
      <p:sp useBgFill="1">
        <p:nvSpPr>
          <p:cNvPr id="148" name="Rectangle 147">
            <a:extLst>
              <a:ext uri="{FF2B5EF4-FFF2-40B4-BE49-F238E27FC236}">
                <a16:creationId xmlns:a16="http://schemas.microsoft.com/office/drawing/2014/main" id="{AC4D804D-70B5-C3FF-B4D1-0ABB86043E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9819F7C-F7CF-0691-8D43-31CA58C7FB0E}"/>
              </a:ext>
            </a:extLst>
          </p:cNvPr>
          <p:cNvSpPr>
            <a:spLocks noGrp="1"/>
          </p:cNvSpPr>
          <p:nvPr>
            <p:ph type="title"/>
          </p:nvPr>
        </p:nvSpPr>
        <p:spPr>
          <a:xfrm>
            <a:off x="1022505" y="597865"/>
            <a:ext cx="6813396" cy="1877321"/>
          </a:xfrm>
        </p:spPr>
        <p:txBody>
          <a:bodyPr vert="horz" lIns="91440" tIns="45720" rIns="91440" bIns="45720" rtlCol="0" anchor="b">
            <a:normAutofit fontScale="90000"/>
          </a:bodyPr>
          <a:lstStyle/>
          <a:p>
            <a:pPr>
              <a:spcBef>
                <a:spcPct val="0"/>
              </a:spcBef>
            </a:pPr>
            <a:r>
              <a:rPr lang="en-US" sz="3700" kern="1200" dirty="0">
                <a:solidFill>
                  <a:srgbClr val="002060"/>
                </a:solidFill>
              </a:rPr>
              <a:t>Under the FARE Act, Can a Tenant’s Agent Share Commission Received from a Tenant with the Landlord’s Agent?</a:t>
            </a:r>
            <a:endParaRPr lang="en-US" sz="3700" b="1" kern="1200" dirty="0">
              <a:solidFill>
                <a:srgbClr val="002060"/>
              </a:solidFill>
            </a:endParaRPr>
          </a:p>
        </p:txBody>
      </p:sp>
      <p:sp>
        <p:nvSpPr>
          <p:cNvPr id="64" name="Content Placeholder 2">
            <a:extLst>
              <a:ext uri="{FF2B5EF4-FFF2-40B4-BE49-F238E27FC236}">
                <a16:creationId xmlns:a16="http://schemas.microsoft.com/office/drawing/2014/main" id="{7625176A-73D0-F225-D895-9565D22434CA}"/>
              </a:ext>
            </a:extLst>
          </p:cNvPr>
          <p:cNvSpPr>
            <a:spLocks noGrp="1"/>
          </p:cNvSpPr>
          <p:nvPr>
            <p:ph type="body" idx="1"/>
          </p:nvPr>
        </p:nvSpPr>
        <p:spPr>
          <a:xfrm>
            <a:off x="1022505" y="3073399"/>
            <a:ext cx="6643628" cy="3718109"/>
          </a:xfrm>
        </p:spPr>
        <p:txBody>
          <a:bodyPr vert="horz" lIns="91440" tIns="45720" rIns="91440" bIns="45720" rtlCol="0" anchor="t">
            <a:noAutofit/>
          </a:bodyPr>
          <a:lstStyle/>
          <a:p>
            <a:pPr marL="571500" indent="-285750">
              <a:spcAft>
                <a:spcPts val="600"/>
              </a:spcAft>
              <a:buFont typeface="Arial" panose="020B0604020202020204" pitchFamily="34" charset="0"/>
              <a:buChar char="•"/>
            </a:pPr>
            <a:r>
              <a:rPr lang="en-US" dirty="0"/>
              <a:t>No.  The landlord’s agent must be paid by landlord.</a:t>
            </a:r>
          </a:p>
          <a:p>
            <a:pPr marL="571500" indent="-285750">
              <a:spcAft>
                <a:spcPts val="600"/>
              </a:spcAft>
              <a:buFont typeface="Arial" panose="020B0604020202020204" pitchFamily="34" charset="0"/>
              <a:buChar char="•"/>
            </a:pPr>
            <a:r>
              <a:rPr lang="en-US" dirty="0"/>
              <a:t>In the above scenario, the tenant is paying the  landlord’s agent through the tenant’s agent.  </a:t>
            </a:r>
          </a:p>
          <a:p>
            <a:pPr marL="571500" indent="-285750">
              <a:spcAft>
                <a:spcPts val="600"/>
              </a:spcAft>
              <a:buFont typeface="Arial" panose="020B0604020202020204" pitchFamily="34" charset="0"/>
              <a:buChar char="•"/>
            </a:pPr>
            <a:r>
              <a:rPr lang="en-US" dirty="0"/>
              <a:t>This is not allowed.    </a:t>
            </a:r>
            <a:endParaRPr lang="en-US" sz="2400" dirty="0"/>
          </a:p>
        </p:txBody>
      </p:sp>
      <p:sp>
        <p:nvSpPr>
          <p:cNvPr id="150" name="Rectangle 149">
            <a:extLst>
              <a:ext uri="{FF2B5EF4-FFF2-40B4-BE49-F238E27FC236}">
                <a16:creationId xmlns:a16="http://schemas.microsoft.com/office/drawing/2014/main" id="{64881160-2FAB-EB35-ED11-A0C2590BF6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1" name="Rectangle 150">
            <a:extLst>
              <a:ext uri="{FF2B5EF4-FFF2-40B4-BE49-F238E27FC236}">
                <a16:creationId xmlns:a16="http://schemas.microsoft.com/office/drawing/2014/main" id="{6F0F19D6-BBBB-AB39-9352-63FFC56CA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Rectangle 146">
            <a:extLst>
              <a:ext uri="{FF2B5EF4-FFF2-40B4-BE49-F238E27FC236}">
                <a16:creationId xmlns:a16="http://schemas.microsoft.com/office/drawing/2014/main" id="{093B2208-3961-8F11-489A-9C90F4DF96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9" name="Rectangle 148">
            <a:extLst>
              <a:ext uri="{FF2B5EF4-FFF2-40B4-BE49-F238E27FC236}">
                <a16:creationId xmlns:a16="http://schemas.microsoft.com/office/drawing/2014/main" id="{F4F6BB94-D015-DB6C-9259-788A614D30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86212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4">
                                            <p:txEl>
                                              <p:pRg st="0" end="0"/>
                                            </p:txEl>
                                          </p:spTgt>
                                        </p:tgtEl>
                                        <p:attrNameLst>
                                          <p:attrName>style.visibility</p:attrName>
                                        </p:attrNameLst>
                                      </p:cBhvr>
                                      <p:to>
                                        <p:strVal val="visible"/>
                                      </p:to>
                                    </p:set>
                                    <p:anim calcmode="lin" valueType="num">
                                      <p:cBhvr additive="base">
                                        <p:cTn id="7"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4">
                                            <p:txEl>
                                              <p:pRg st="1" end="1"/>
                                            </p:txEl>
                                          </p:spTgt>
                                        </p:tgtEl>
                                        <p:attrNameLst>
                                          <p:attrName>style.visibility</p:attrName>
                                        </p:attrNameLst>
                                      </p:cBhvr>
                                      <p:to>
                                        <p:strVal val="visible"/>
                                      </p:to>
                                    </p:set>
                                    <p:anim calcmode="lin" valueType="num">
                                      <p:cBhvr additive="base">
                                        <p:cTn id="11" dur="500" fill="hold"/>
                                        <p:tgtEl>
                                          <p:spTgt spid="6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4">
                                            <p:txEl>
                                              <p:pRg st="2" end="2"/>
                                            </p:txEl>
                                          </p:spTgt>
                                        </p:tgtEl>
                                        <p:attrNameLst>
                                          <p:attrName>style.visibility</p:attrName>
                                        </p:attrNameLst>
                                      </p:cBhvr>
                                      <p:to>
                                        <p:strVal val="visible"/>
                                      </p:to>
                                    </p:set>
                                    <p:anim calcmode="lin" valueType="num">
                                      <p:cBhvr additive="base">
                                        <p:cTn id="15"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5DA9C15-BF87-2EE4-16B2-B00B3024E7D8}"/>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F9FC989C-3C40-B89B-E721-D01A525CF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2BB16BD5-2981-EB9F-38AC-62BAD4D07B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3"/>
            <a:ext cx="12192000" cy="6858000"/>
          </a:xfrm>
          <a:prstGeom prst="rect">
            <a:avLst/>
          </a:prstGeom>
          <a:gradFill>
            <a:gsLst>
              <a:gs pos="0">
                <a:srgbClr val="000000"/>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8F4C3265-2CFE-2B72-4BA6-7A2485B65A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80861" y="0"/>
            <a:ext cx="7661934" cy="6858000"/>
          </a:xfrm>
          <a:prstGeom prst="rect">
            <a:avLst/>
          </a:prstGeom>
          <a:gradFill>
            <a:gsLst>
              <a:gs pos="0">
                <a:schemeClr val="accent1">
                  <a:lumMod val="75000"/>
                  <a:alpha val="45000"/>
                </a:schemeClr>
              </a:gs>
              <a:gs pos="100000">
                <a:srgbClr val="000000">
                  <a:alpha val="29000"/>
                </a:srgb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2F12E423-B199-A33D-2DE8-5711B3967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0862" y="-6"/>
            <a:ext cx="11711138" cy="6410334"/>
          </a:xfrm>
          <a:prstGeom prst="rect">
            <a:avLst/>
          </a:prstGeom>
          <a:gradFill>
            <a:gsLst>
              <a:gs pos="0">
                <a:schemeClr val="accent1">
                  <a:alpha val="0"/>
                </a:schemeClr>
              </a:gs>
              <a:gs pos="100000">
                <a:srgbClr val="000000">
                  <a:alpha val="41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DCAB023-5ED3-79DB-C7DE-2224409501BC}"/>
              </a:ext>
            </a:extLst>
          </p:cNvPr>
          <p:cNvSpPr>
            <a:spLocks noGrp="1"/>
          </p:cNvSpPr>
          <p:nvPr>
            <p:ph type="title"/>
          </p:nvPr>
        </p:nvSpPr>
        <p:spPr>
          <a:xfrm>
            <a:off x="1127208" y="857251"/>
            <a:ext cx="4747280" cy="3098061"/>
          </a:xfrm>
        </p:spPr>
        <p:txBody>
          <a:bodyPr vert="horz" lIns="91440" tIns="45720" rIns="91440" bIns="45720" rtlCol="0" anchor="b">
            <a:normAutofit/>
          </a:bodyPr>
          <a:lstStyle/>
          <a:p>
            <a:pPr>
              <a:spcBef>
                <a:spcPct val="0"/>
              </a:spcBef>
            </a:pPr>
            <a:r>
              <a:rPr lang="en-US" sz="4800" b="1" kern="1200" dirty="0">
                <a:solidFill>
                  <a:srgbClr val="FFFFFF"/>
                </a:solidFill>
              </a:rPr>
              <a:t>Fair Housing Best Practices</a:t>
            </a:r>
          </a:p>
        </p:txBody>
      </p:sp>
      <p:sp>
        <p:nvSpPr>
          <p:cNvPr id="22" name="Rectangle 21">
            <a:extLst>
              <a:ext uri="{FF2B5EF4-FFF2-40B4-BE49-F238E27FC236}">
                <a16:creationId xmlns:a16="http://schemas.microsoft.com/office/drawing/2014/main" id="{7F762E3E-C3B7-C22B-1E09-ED1A3093CC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844797" y="-489206"/>
            <a:ext cx="2502408" cy="12191998"/>
          </a:xfrm>
          <a:prstGeom prst="rect">
            <a:avLst/>
          </a:prstGeom>
          <a:gradFill>
            <a:gsLst>
              <a:gs pos="0">
                <a:schemeClr val="accent1">
                  <a:alpha val="24000"/>
                </a:schemeClr>
              </a:gs>
              <a:gs pos="78000">
                <a:schemeClr val="accent1">
                  <a:lumMod val="50000"/>
                  <a:alpha val="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Oval 23">
            <a:extLst>
              <a:ext uri="{FF2B5EF4-FFF2-40B4-BE49-F238E27FC236}">
                <a16:creationId xmlns:a16="http://schemas.microsoft.com/office/drawing/2014/main" id="{C932CFD7-F22D-7BF4-A495-E90F7FE797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0589" y="1062544"/>
            <a:ext cx="4756162" cy="47561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Picture 8" descr="Red jigsaw house on blue background">
            <a:extLst>
              <a:ext uri="{FF2B5EF4-FFF2-40B4-BE49-F238E27FC236}">
                <a16:creationId xmlns:a16="http://schemas.microsoft.com/office/drawing/2014/main" id="{82D1806E-7F9C-DAF6-154B-EB7666D3B126}"/>
              </a:ext>
            </a:extLst>
          </p:cNvPr>
          <p:cNvPicPr>
            <a:picLocks noChangeAspect="1"/>
          </p:cNvPicPr>
          <p:nvPr/>
        </p:nvPicPr>
        <p:blipFill rotWithShape="1">
          <a:blip r:embed="rId3" cstate="screen">
            <a:extLst>
              <a:ext uri="{28A0092B-C50C-407E-A947-70E740481C1C}">
                <a14:useLocalDpi xmlns:a14="http://schemas.microsoft.com/office/drawing/2010/main"/>
              </a:ext>
            </a:extLst>
          </a:blip>
          <a:stretch/>
        </p:blipFill>
        <p:spPr>
          <a:xfrm>
            <a:off x="6920559" y="2385066"/>
            <a:ext cx="3737164" cy="2102154"/>
          </a:xfrm>
          <a:prstGeom prst="rect">
            <a:avLst/>
          </a:prstGeom>
        </p:spPr>
      </p:pic>
    </p:spTree>
    <p:extLst>
      <p:ext uri="{BB962C8B-B14F-4D97-AF65-F5344CB8AC3E}">
        <p14:creationId xmlns:p14="http://schemas.microsoft.com/office/powerpoint/2010/main" val="20220659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371597" y="348865"/>
            <a:ext cx="10044023" cy="877729"/>
          </a:xfrm>
        </p:spPr>
        <p:txBody>
          <a:bodyPr anchor="ctr">
            <a:noAutofit/>
          </a:bodyPr>
          <a:lstStyle/>
          <a:p>
            <a:pPr algn="ctr"/>
            <a:r>
              <a:rPr lang="en-US" sz="3200" b="1" dirty="0">
                <a:solidFill>
                  <a:srgbClr val="FFFFFF"/>
                </a:solidFill>
              </a:rPr>
              <a:t>Make Two Core Concepts of Fair Housing </a:t>
            </a:r>
            <a:br>
              <a:rPr lang="en-US" sz="3200" b="1" dirty="0">
                <a:solidFill>
                  <a:srgbClr val="FFFFFF"/>
                </a:solidFill>
              </a:rPr>
            </a:br>
            <a:r>
              <a:rPr lang="en-US" sz="3200" b="1" dirty="0">
                <a:solidFill>
                  <a:srgbClr val="FFFFFF"/>
                </a:solidFill>
              </a:rPr>
              <a:t>a Point of Emphasis in Your Office </a:t>
            </a:r>
            <a:endParaRPr lang="en-US" sz="3200" dirty="0">
              <a:solidFill>
                <a:srgbClr val="FFFFFF"/>
              </a:solidFill>
            </a:endParaRPr>
          </a:p>
        </p:txBody>
      </p:sp>
      <p:graphicFrame>
        <p:nvGraphicFramePr>
          <p:cNvPr id="6" name="Content Placeholder 2">
            <a:extLst>
              <a:ext uri="{FF2B5EF4-FFF2-40B4-BE49-F238E27FC236}">
                <a16:creationId xmlns:a16="http://schemas.microsoft.com/office/drawing/2014/main" id="{53069706-A1D6-1D2D-DE87-EDEBB43DB415}"/>
              </a:ext>
            </a:extLst>
          </p:cNvPr>
          <p:cNvGraphicFramePr>
            <a:graphicFrameLocks noGrp="1"/>
          </p:cNvGraphicFramePr>
          <p:nvPr>
            <p:ph idx="1"/>
            <p:extLst>
              <p:ext uri="{D42A27DB-BD31-4B8C-83A1-F6EECF244321}">
                <p14:modId xmlns:p14="http://schemas.microsoft.com/office/powerpoint/2010/main" val="3937336702"/>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084866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557188"/>
            <a:ext cx="10515600" cy="1133499"/>
          </a:xfrm>
        </p:spPr>
        <p:txBody>
          <a:bodyPr>
            <a:normAutofit/>
          </a:bodyPr>
          <a:lstStyle/>
          <a:p>
            <a:pPr algn="ctr"/>
            <a:r>
              <a:rPr lang="en-US" sz="3600" b="1" dirty="0">
                <a:solidFill>
                  <a:srgbClr val="002060"/>
                </a:solidFill>
              </a:rPr>
              <a:t>Best Practices: Avoid Fair Housing Claims: Policies and Procedures</a:t>
            </a:r>
          </a:p>
        </p:txBody>
      </p:sp>
      <p:graphicFrame>
        <p:nvGraphicFramePr>
          <p:cNvPr id="7" name="Content Placeholder 2">
            <a:extLst>
              <a:ext uri="{FF2B5EF4-FFF2-40B4-BE49-F238E27FC236}">
                <a16:creationId xmlns:a16="http://schemas.microsoft.com/office/drawing/2014/main" id="{F25BACAB-6197-3108-2938-CD151B1FEFAE}"/>
              </a:ext>
            </a:extLst>
          </p:cNvPr>
          <p:cNvGraphicFramePr>
            <a:graphicFrameLocks noGrp="1"/>
          </p:cNvGraphicFramePr>
          <p:nvPr>
            <p:ph idx="1"/>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934298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0179" y="502020"/>
            <a:ext cx="6245788" cy="1642970"/>
          </a:xfrm>
        </p:spPr>
        <p:txBody>
          <a:bodyPr anchor="b">
            <a:normAutofit/>
          </a:bodyPr>
          <a:lstStyle/>
          <a:p>
            <a:r>
              <a:rPr lang="en-US" sz="3400" b="1" dirty="0">
                <a:solidFill>
                  <a:srgbClr val="002060"/>
                </a:solidFill>
              </a:rPr>
              <a:t>Best Practices: Avoid Fair Housing Claims: Policies and Procedures</a:t>
            </a:r>
          </a:p>
        </p:txBody>
      </p:sp>
      <p:sp>
        <p:nvSpPr>
          <p:cNvPr id="23" name="Rectangle 22">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 name="Picture 2" descr="C:\Users\abakhash\AppData\Local\Microsoft\Windows\Temporary Internet Files\Content.IE5\A8AE356V\7687696690_ce38c807a7[1].jpg">
            <a:extLst>
              <a:ext uri="{FF2B5EF4-FFF2-40B4-BE49-F238E27FC236}">
                <a16:creationId xmlns:a16="http://schemas.microsoft.com/office/drawing/2014/main" id="{279BCF16-B412-DF00-A384-EDB6B73935FA}"/>
              </a:ext>
            </a:extLst>
          </p:cNvPr>
          <p:cNvPicPr>
            <a:picLocks noChangeAspect="1" noChangeArrowheads="1"/>
          </p:cNvPicPr>
          <p:nvPr/>
        </p:nvPicPr>
        <p:blipFill>
          <a:blip r:embed="rId3" cstate="print">
            <a:extLst>
              <a:ext uri="{28A0092B-C50C-407E-A947-70E740481C1C}">
                <a14:useLocalDpi xmlns:a14="http://schemas.microsoft.com/office/drawing/2010/main"/>
              </a:ext>
            </a:extLst>
          </a:blip>
          <a:stretch>
            <a:fillRect/>
          </a:stretch>
        </p:blipFill>
        <p:spPr bwMode="auto">
          <a:xfrm>
            <a:off x="7075967" y="1539446"/>
            <a:ext cx="4170530" cy="3811001"/>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a:xfrm>
            <a:off x="11704320" y="6459378"/>
            <a:ext cx="448056" cy="365125"/>
          </a:xfrm>
        </p:spPr>
        <p:txBody>
          <a:bodyPr>
            <a:normAutofit/>
          </a:bodyPr>
          <a:lstStyle/>
          <a:p>
            <a:pPr marL="0" marR="0" lvl="0" indent="0" algn="r" defTabSz="457200" rtl="0" eaLnBrk="1" fontAlgn="auto" latinLnBrk="0" hangingPunct="1">
              <a:lnSpc>
                <a:spcPct val="100000"/>
              </a:lnSpc>
              <a:spcBef>
                <a:spcPts val="0"/>
              </a:spcBef>
              <a:spcAft>
                <a:spcPts val="450"/>
              </a:spcAft>
              <a:buClrTx/>
              <a:buSzTx/>
              <a:buFontTx/>
              <a:buNone/>
              <a:tabLst/>
              <a:defRPr/>
            </a:pPr>
            <a:fld id="{E2C90007-6975-45C0-A314-1ADCF5F9968B}" type="slidenum">
              <a:rPr kumimoji="0" lang="en-US" sz="11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450"/>
                </a:spcAft>
                <a:buClrTx/>
                <a:buSzTx/>
                <a:buFontTx/>
                <a:buNone/>
                <a:tabLst/>
                <a:defRPr/>
              </a:pPr>
              <a:t>29</a:t>
            </a:fld>
            <a:endParaRPr kumimoji="0" lang="en-US" sz="11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aphicFrame>
        <p:nvGraphicFramePr>
          <p:cNvPr id="7" name="Content Placeholder 2">
            <a:extLst>
              <a:ext uri="{FF2B5EF4-FFF2-40B4-BE49-F238E27FC236}">
                <a16:creationId xmlns:a16="http://schemas.microsoft.com/office/drawing/2014/main" id="{0F8B9F35-0DD7-AF56-4715-0A30C508BDCB}"/>
              </a:ext>
            </a:extLst>
          </p:cNvPr>
          <p:cNvGraphicFramePr>
            <a:graphicFrameLocks noGrp="1"/>
          </p:cNvGraphicFramePr>
          <p:nvPr>
            <p:ph idx="1"/>
          </p:nvPr>
        </p:nvGraphicFramePr>
        <p:xfrm>
          <a:off x="830179" y="2405894"/>
          <a:ext cx="6245788" cy="35350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24975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 name="Rectangle 52">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DF9A01C-E496-FD4A-BB2A-03550D05497A}"/>
              </a:ext>
            </a:extLst>
          </p:cNvPr>
          <p:cNvSpPr>
            <a:spLocks noGrp="1"/>
          </p:cNvSpPr>
          <p:nvPr>
            <p:ph type="title"/>
          </p:nvPr>
        </p:nvSpPr>
        <p:spPr>
          <a:xfrm>
            <a:off x="630768" y="1435100"/>
            <a:ext cx="4620584" cy="1993900"/>
          </a:xfrm>
        </p:spPr>
        <p:txBody>
          <a:bodyPr vert="horz" lIns="91440" tIns="45720" rIns="91440" bIns="45720" rtlCol="0" anchor="b">
            <a:normAutofit/>
          </a:bodyPr>
          <a:lstStyle/>
          <a:p>
            <a:pPr>
              <a:spcBef>
                <a:spcPct val="0"/>
              </a:spcBef>
            </a:pPr>
            <a:r>
              <a:rPr lang="en-US" b="1" dirty="0">
                <a:solidFill>
                  <a:srgbClr val="002060"/>
                </a:solidFill>
              </a:rPr>
              <a:t>Top Questions to the Legal Support Center</a:t>
            </a:r>
          </a:p>
        </p:txBody>
      </p:sp>
      <p:pic>
        <p:nvPicPr>
          <p:cNvPr id="5" name="Picture 4" descr="Wooden blocks with question marks">
            <a:extLst>
              <a:ext uri="{FF2B5EF4-FFF2-40B4-BE49-F238E27FC236}">
                <a16:creationId xmlns:a16="http://schemas.microsoft.com/office/drawing/2014/main" id="{4616DACC-FF7B-007A-6A29-B3EBB9844208}"/>
              </a:ext>
            </a:extLst>
          </p:cNvPr>
          <p:cNvPicPr>
            <a:picLocks noChangeAspect="1"/>
          </p:cNvPicPr>
          <p:nvPr/>
        </p:nvPicPr>
        <p:blipFill>
          <a:blip r:embed="rId3" cstate="screen">
            <a:extLst>
              <a:ext uri="{28A0092B-C50C-407E-A947-70E740481C1C}">
                <a14:useLocalDpi xmlns:a14="http://schemas.microsoft.com/office/drawing/2010/main"/>
              </a:ext>
            </a:extLst>
          </a:blip>
          <a:srcRect b="-1"/>
          <a:stretch>
            <a:fillRect/>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534760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DF9A01C-E496-FD4A-BB2A-03550D05497A}"/>
              </a:ext>
            </a:extLst>
          </p:cNvPr>
          <p:cNvSpPr>
            <a:spLocks noGrp="1"/>
          </p:cNvSpPr>
          <p:nvPr>
            <p:ph type="title"/>
          </p:nvPr>
        </p:nvSpPr>
        <p:spPr>
          <a:xfrm>
            <a:off x="466722" y="586855"/>
            <a:ext cx="3201366" cy="3387497"/>
          </a:xfrm>
        </p:spPr>
        <p:txBody>
          <a:bodyPr vert="horz" lIns="91440" tIns="45720" rIns="91440" bIns="45720" rtlCol="0" anchor="b">
            <a:normAutofit/>
          </a:bodyPr>
          <a:lstStyle/>
          <a:p>
            <a:pPr>
              <a:spcBef>
                <a:spcPct val="0"/>
              </a:spcBef>
            </a:pPr>
            <a:r>
              <a:rPr lang="en-US" sz="4000" b="1" kern="1200" dirty="0">
                <a:solidFill>
                  <a:srgbClr val="FFFFFF"/>
                </a:solidFill>
              </a:rPr>
              <a:t>What Is Lawful Source of Income?</a:t>
            </a:r>
          </a:p>
        </p:txBody>
      </p:sp>
      <p:sp>
        <p:nvSpPr>
          <p:cNvPr id="3" name="Content Placeholder 2">
            <a:extLst>
              <a:ext uri="{FF2B5EF4-FFF2-40B4-BE49-F238E27FC236}">
                <a16:creationId xmlns:a16="http://schemas.microsoft.com/office/drawing/2014/main" id="{7686405F-2BC9-B14D-BB6A-5F6ECF22D742}"/>
              </a:ext>
            </a:extLst>
          </p:cNvPr>
          <p:cNvSpPr>
            <a:spLocks noGrp="1"/>
          </p:cNvSpPr>
          <p:nvPr>
            <p:ph type="body" idx="1"/>
          </p:nvPr>
        </p:nvSpPr>
        <p:spPr>
          <a:xfrm>
            <a:off x="4810259" y="649480"/>
            <a:ext cx="6555347" cy="5546047"/>
          </a:xfrm>
        </p:spPr>
        <p:txBody>
          <a:bodyPr vert="horz" lIns="91440" tIns="45720" rIns="91440" bIns="45720" rtlCol="0" anchor="ctr">
            <a:normAutofit/>
          </a:bodyPr>
          <a:lstStyle/>
          <a:p>
            <a:pPr lvl="0" indent="-228600">
              <a:spcAft>
                <a:spcPts val="600"/>
              </a:spcAft>
              <a:buFont typeface="Arial" panose="020B0604020202020204" pitchFamily="34" charset="0"/>
              <a:buChar char="•"/>
            </a:pPr>
            <a:r>
              <a:rPr lang="en-US" sz="2000" dirty="0"/>
              <a:t>Became a Protected Class in NY in April 2019.</a:t>
            </a:r>
          </a:p>
          <a:p>
            <a:pPr marL="101598" lvl="0" indent="-228600">
              <a:spcAft>
                <a:spcPts val="600"/>
              </a:spcAft>
              <a:buFont typeface="Arial" panose="020B0604020202020204" pitchFamily="34" charset="0"/>
              <a:buChar char="•"/>
            </a:pPr>
            <a:endParaRPr lang="en-US" sz="2000" dirty="0"/>
          </a:p>
          <a:p>
            <a:pPr lvl="0" indent="-228600">
              <a:spcAft>
                <a:spcPts val="600"/>
              </a:spcAft>
              <a:buFont typeface="Arial" panose="020B0604020202020204" pitchFamily="34" charset="0"/>
              <a:buChar char="•"/>
            </a:pPr>
            <a:r>
              <a:rPr lang="en-US" sz="2000" dirty="0"/>
              <a:t>Housing providers may ask about income, and about the source of income, and require documentation, in order to determine a person’s ability to pay for the housing accommodation.</a:t>
            </a:r>
          </a:p>
          <a:p>
            <a:pPr marL="101598" lvl="0" indent="-228600">
              <a:spcAft>
                <a:spcPts val="600"/>
              </a:spcAft>
              <a:buFont typeface="Arial" panose="020B0604020202020204" pitchFamily="34" charset="0"/>
              <a:buChar char="•"/>
            </a:pPr>
            <a:endParaRPr lang="en-US" sz="2000" dirty="0"/>
          </a:p>
          <a:p>
            <a:pPr lvl="0" indent="-228600">
              <a:spcAft>
                <a:spcPts val="600"/>
              </a:spcAft>
              <a:buFont typeface="Arial" panose="020B0604020202020204" pitchFamily="34" charset="0"/>
              <a:buChar char="•"/>
            </a:pPr>
            <a:r>
              <a:rPr lang="en-US" sz="2000" dirty="0"/>
              <a:t>But must accept all lawful sources of income equally.</a:t>
            </a:r>
          </a:p>
          <a:p>
            <a:pPr marL="380985" lvl="0" indent="0">
              <a:spcAft>
                <a:spcPts val="600"/>
              </a:spcAft>
              <a:buNone/>
            </a:pPr>
            <a:endParaRPr lang="en-US" sz="2000" dirty="0"/>
          </a:p>
          <a:p>
            <a:pPr indent="-228600">
              <a:spcAft>
                <a:spcPts val="600"/>
              </a:spcAft>
              <a:buFont typeface="Arial" panose="020B0604020202020204" pitchFamily="34" charset="0"/>
              <a:buChar char="•"/>
            </a:pPr>
            <a:r>
              <a:rPr lang="en-US" sz="2000" dirty="0"/>
              <a:t>This includes Housing assistance including, but not limited  to, Housing Choice Vouchers (Section 8) or any other vouchers. </a:t>
            </a:r>
          </a:p>
          <a:p>
            <a:pPr marL="380985" lvl="0" indent="0">
              <a:spcAft>
                <a:spcPts val="600"/>
              </a:spcAft>
              <a:buNone/>
            </a:pPr>
            <a:endParaRPr lang="en-US" sz="2200" dirty="0"/>
          </a:p>
        </p:txBody>
      </p:sp>
    </p:spTree>
    <p:extLst>
      <p:ext uri="{BB962C8B-B14F-4D97-AF65-F5344CB8AC3E}">
        <p14:creationId xmlns:p14="http://schemas.microsoft.com/office/powerpoint/2010/main" val="350638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F8630EB-F93C-794C-200F-BF96742D0037}"/>
            </a:ext>
          </a:extLst>
        </p:cNvPr>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33" name="Rectangle 32">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Freeform: Shape 2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2A782F7-41ED-EABF-5C82-5DB8DA2CD87B}"/>
              </a:ext>
            </a:extLst>
          </p:cNvPr>
          <p:cNvSpPr>
            <a:spLocks noGrp="1"/>
          </p:cNvSpPr>
          <p:nvPr>
            <p:ph type="title"/>
          </p:nvPr>
        </p:nvSpPr>
        <p:spPr>
          <a:xfrm>
            <a:off x="466721" y="586855"/>
            <a:ext cx="3434251" cy="3387497"/>
          </a:xfrm>
        </p:spPr>
        <p:txBody>
          <a:bodyPr vert="horz" lIns="91440" tIns="45720" rIns="91440" bIns="45720" rtlCol="0" anchor="b">
            <a:normAutofit/>
          </a:bodyPr>
          <a:lstStyle/>
          <a:p>
            <a:pPr>
              <a:spcBef>
                <a:spcPct val="0"/>
              </a:spcBef>
            </a:pPr>
            <a:r>
              <a:rPr lang="en-US" sz="3400" b="1" kern="1200" dirty="0">
                <a:solidFill>
                  <a:srgbClr val="FFFFFF"/>
                </a:solidFill>
              </a:rPr>
              <a:t>How Do You Avoid Lawful</a:t>
            </a:r>
            <a:br>
              <a:rPr lang="en-US" sz="3400" b="1" kern="1200" dirty="0">
                <a:solidFill>
                  <a:srgbClr val="FFFFFF"/>
                </a:solidFill>
              </a:rPr>
            </a:br>
            <a:r>
              <a:rPr lang="en-US" sz="3400" b="1" kern="1200" dirty="0">
                <a:solidFill>
                  <a:srgbClr val="FFFFFF"/>
                </a:solidFill>
              </a:rPr>
              <a:t>Source of Income Discrimination?</a:t>
            </a:r>
          </a:p>
        </p:txBody>
      </p:sp>
      <p:sp>
        <p:nvSpPr>
          <p:cNvPr id="3" name="Content Placeholder 2">
            <a:extLst>
              <a:ext uri="{FF2B5EF4-FFF2-40B4-BE49-F238E27FC236}">
                <a16:creationId xmlns:a16="http://schemas.microsoft.com/office/drawing/2014/main" id="{1E36F385-660A-820B-043E-8B0EA6E200C4}"/>
              </a:ext>
            </a:extLst>
          </p:cNvPr>
          <p:cNvSpPr>
            <a:spLocks noGrp="1"/>
          </p:cNvSpPr>
          <p:nvPr>
            <p:ph type="body" idx="1"/>
          </p:nvPr>
        </p:nvSpPr>
        <p:spPr>
          <a:xfrm>
            <a:off x="4810259" y="649480"/>
            <a:ext cx="6555347" cy="5546047"/>
          </a:xfrm>
        </p:spPr>
        <p:txBody>
          <a:bodyPr vert="horz" lIns="91440" tIns="45720" rIns="91440" bIns="45720" rtlCol="0" anchor="ctr">
            <a:normAutofit fontScale="92500" lnSpcReduction="20000"/>
          </a:bodyPr>
          <a:lstStyle/>
          <a:p>
            <a:pPr marL="380985" lvl="0" indent="-228600">
              <a:spcBef>
                <a:spcPts val="600"/>
              </a:spcBef>
              <a:spcAft>
                <a:spcPts val="600"/>
              </a:spcAft>
              <a:buFont typeface="Arial" panose="020B0604020202020204" pitchFamily="34" charset="0"/>
              <a:buChar char="•"/>
            </a:pPr>
            <a:r>
              <a:rPr lang="en-US" sz="2000" dirty="0"/>
              <a:t>Never turn away prospects because they receive financial assistance.</a:t>
            </a:r>
          </a:p>
          <a:p>
            <a:pPr marL="380985" lvl="0" indent="-228600">
              <a:spcBef>
                <a:spcPts val="600"/>
              </a:spcBef>
              <a:spcAft>
                <a:spcPts val="600"/>
              </a:spcAft>
              <a:buFont typeface="Arial" panose="020B0604020202020204" pitchFamily="34" charset="0"/>
              <a:buChar char="•"/>
            </a:pPr>
            <a:r>
              <a:rPr lang="en-US" sz="2000" dirty="0"/>
              <a:t>When meeting prospects, tell them about all vacancies that meet their needs, regardless of their source of income.</a:t>
            </a:r>
          </a:p>
          <a:p>
            <a:pPr marL="380985" lvl="0" indent="-228600">
              <a:spcBef>
                <a:spcPts val="600"/>
              </a:spcBef>
              <a:spcAft>
                <a:spcPts val="600"/>
              </a:spcAft>
              <a:buFont typeface="Arial" panose="020B0604020202020204" pitchFamily="34" charset="0"/>
              <a:buChar char="•"/>
            </a:pPr>
            <a:r>
              <a:rPr lang="en-US" sz="2000" dirty="0"/>
              <a:t>Follow standard procedures for ALL prospects regardless of their source of income.</a:t>
            </a:r>
          </a:p>
          <a:p>
            <a:pPr marL="380985" lvl="0" indent="-228600">
              <a:spcBef>
                <a:spcPts val="600"/>
              </a:spcBef>
              <a:spcAft>
                <a:spcPts val="600"/>
              </a:spcAft>
              <a:buFont typeface="Arial" panose="020B0604020202020204" pitchFamily="34" charset="0"/>
              <a:buChar char="•"/>
            </a:pPr>
            <a:r>
              <a:rPr lang="en-US" sz="2000" dirty="0"/>
              <a:t>Ask the same questions you would ask any other prospective tenant:</a:t>
            </a:r>
          </a:p>
          <a:p>
            <a:pPr marL="990570" lvl="1" indent="-228600">
              <a:spcBef>
                <a:spcPts val="600"/>
              </a:spcBef>
              <a:spcAft>
                <a:spcPts val="600"/>
              </a:spcAft>
              <a:buFont typeface="Arial" panose="020B0604020202020204" pitchFamily="34" charset="0"/>
              <a:buChar char="•"/>
            </a:pPr>
            <a:r>
              <a:rPr lang="en-US" sz="2000" dirty="0"/>
              <a:t>What area are you looking in? </a:t>
            </a:r>
          </a:p>
          <a:p>
            <a:pPr marL="990570" lvl="1" indent="-228600">
              <a:spcBef>
                <a:spcPts val="600"/>
              </a:spcBef>
              <a:spcAft>
                <a:spcPts val="600"/>
              </a:spcAft>
              <a:buFont typeface="Arial" panose="020B0604020202020204" pitchFamily="34" charset="0"/>
              <a:buChar char="•"/>
            </a:pPr>
            <a:r>
              <a:rPr lang="en-US" sz="2000" dirty="0"/>
              <a:t>How any bedrooms are you looking for?</a:t>
            </a:r>
          </a:p>
          <a:p>
            <a:pPr marL="990570" lvl="1" indent="-228600">
              <a:spcBef>
                <a:spcPts val="600"/>
              </a:spcBef>
              <a:spcAft>
                <a:spcPts val="600"/>
              </a:spcAft>
              <a:buFont typeface="Arial" panose="020B0604020202020204" pitchFamily="34" charset="0"/>
              <a:buChar char="•"/>
            </a:pPr>
            <a:r>
              <a:rPr lang="en-US" sz="2000" dirty="0"/>
              <a:t>What is your price range? </a:t>
            </a:r>
          </a:p>
          <a:p>
            <a:pPr marL="380985" lvl="0" indent="-228600">
              <a:spcBef>
                <a:spcPts val="600"/>
              </a:spcBef>
              <a:spcAft>
                <a:spcPts val="600"/>
              </a:spcAft>
              <a:buFont typeface="Arial" panose="020B0604020202020204" pitchFamily="34" charset="0"/>
              <a:buChar char="•"/>
            </a:pPr>
            <a:r>
              <a:rPr lang="en-US" sz="2000" dirty="0"/>
              <a:t>Show voucher holders the same apartments that you would any other prospective tenant regardless of their source of income</a:t>
            </a:r>
          </a:p>
          <a:p>
            <a:pPr marL="380985" lvl="0" indent="-228600">
              <a:spcBef>
                <a:spcPts val="600"/>
              </a:spcBef>
              <a:spcAft>
                <a:spcPts val="600"/>
              </a:spcAft>
              <a:buFont typeface="Arial" panose="020B0604020202020204" pitchFamily="34" charset="0"/>
              <a:buChar char="•"/>
            </a:pPr>
            <a:r>
              <a:rPr lang="en-US" sz="2000" dirty="0"/>
              <a:t>Ask voucher holders for (1) copy of voucher, (2) name of caseworker; and (3) educate yourself to the details of the program.</a:t>
            </a:r>
          </a:p>
        </p:txBody>
      </p:sp>
    </p:spTree>
    <p:extLst>
      <p:ext uri="{BB962C8B-B14F-4D97-AF65-F5344CB8AC3E}">
        <p14:creationId xmlns:p14="http://schemas.microsoft.com/office/powerpoint/2010/main" val="241402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par>
                                <p:cTn id="8" presetID="18" presetClass="entr" presetSubtype="12"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strips(downLeft)">
                                      <p:cBhvr>
                                        <p:cTn id="10" dur="500"/>
                                        <p:tgtEl>
                                          <p:spTgt spid="3">
                                            <p:txEl>
                                              <p:pRg st="1" end="1"/>
                                            </p:txEl>
                                          </p:spTgt>
                                        </p:tgtEl>
                                      </p:cBhvr>
                                    </p:animEffect>
                                  </p:childTnLst>
                                </p:cTn>
                              </p:par>
                              <p:par>
                                <p:cTn id="11" presetID="18" presetClass="entr" presetSubtype="12"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strips(downLeft)">
                                      <p:cBhvr>
                                        <p:cTn id="13" dur="500"/>
                                        <p:tgtEl>
                                          <p:spTgt spid="3">
                                            <p:txEl>
                                              <p:pRg st="2" end="2"/>
                                            </p:txEl>
                                          </p:spTgt>
                                        </p:tgtEl>
                                      </p:cBhvr>
                                    </p:animEffect>
                                  </p:childTnLst>
                                </p:cTn>
                              </p:par>
                              <p:par>
                                <p:cTn id="14" presetID="18" presetClass="entr" presetSubtype="12"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strips(downLeft)">
                                      <p:cBhvr>
                                        <p:cTn id="16" dur="500"/>
                                        <p:tgtEl>
                                          <p:spTgt spid="3">
                                            <p:txEl>
                                              <p:pRg st="3" end="3"/>
                                            </p:txEl>
                                          </p:spTgt>
                                        </p:tgtEl>
                                      </p:cBhvr>
                                    </p:animEffect>
                                  </p:childTnLst>
                                </p:cTn>
                              </p:par>
                              <p:par>
                                <p:cTn id="17" presetID="18" presetClass="entr" presetSubtype="12"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strips(downLeft)">
                                      <p:cBhvr>
                                        <p:cTn id="19" dur="500"/>
                                        <p:tgtEl>
                                          <p:spTgt spid="3">
                                            <p:txEl>
                                              <p:pRg st="4" end="4"/>
                                            </p:txEl>
                                          </p:spTgt>
                                        </p:tgtEl>
                                      </p:cBhvr>
                                    </p:animEffect>
                                  </p:childTnLst>
                                </p:cTn>
                              </p:par>
                              <p:par>
                                <p:cTn id="20" presetID="18" presetClass="entr" presetSubtype="12"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strips(downLeft)">
                                      <p:cBhvr>
                                        <p:cTn id="22" dur="500"/>
                                        <p:tgtEl>
                                          <p:spTgt spid="3">
                                            <p:txEl>
                                              <p:pRg st="5" end="5"/>
                                            </p:txEl>
                                          </p:spTgt>
                                        </p:tgtEl>
                                      </p:cBhvr>
                                    </p:animEffect>
                                  </p:childTnLst>
                                </p:cTn>
                              </p:par>
                              <p:par>
                                <p:cTn id="23" presetID="18" presetClass="entr" presetSubtype="12"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strips(downLeft)">
                                      <p:cBhvr>
                                        <p:cTn id="25" dur="500"/>
                                        <p:tgtEl>
                                          <p:spTgt spid="3">
                                            <p:txEl>
                                              <p:pRg st="6" end="6"/>
                                            </p:txEl>
                                          </p:spTgt>
                                        </p:tgtEl>
                                      </p:cBhvr>
                                    </p:animEffect>
                                  </p:childTnLst>
                                </p:cTn>
                              </p:par>
                              <p:par>
                                <p:cTn id="26" presetID="18" presetClass="entr" presetSubtype="12"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strips(downLeft)">
                                      <p:cBhvr>
                                        <p:cTn id="28" dur="500"/>
                                        <p:tgtEl>
                                          <p:spTgt spid="3">
                                            <p:txEl>
                                              <p:pRg st="7" end="7"/>
                                            </p:txEl>
                                          </p:spTgt>
                                        </p:tgtEl>
                                      </p:cBhvr>
                                    </p:animEffect>
                                  </p:childTnLst>
                                </p:cTn>
                              </p:par>
                              <p:par>
                                <p:cTn id="29" presetID="18" presetClass="entr" presetSubtype="12"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strips(downLeft)">
                                      <p:cBhvr>
                                        <p:cTn id="3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E9BC303-0C74-4CD0-6F61-04F89909857D}"/>
            </a:ext>
          </a:extLst>
        </p:cNvPr>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FB08DFB9-67C1-F635-69B5-4764CFF5C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C9C48E5-499E-11CB-E63F-72382F200267}"/>
              </a:ext>
            </a:extLst>
          </p:cNvPr>
          <p:cNvSpPr>
            <a:spLocks noGrp="1"/>
          </p:cNvSpPr>
          <p:nvPr>
            <p:ph type="title"/>
          </p:nvPr>
        </p:nvSpPr>
        <p:spPr>
          <a:xfrm>
            <a:off x="752355" y="502020"/>
            <a:ext cx="6341048" cy="1407803"/>
          </a:xfrm>
        </p:spPr>
        <p:txBody>
          <a:bodyPr vert="horz" lIns="91440" tIns="45720" rIns="91440" bIns="45720" rtlCol="0" anchor="b">
            <a:normAutofit fontScale="90000"/>
          </a:bodyPr>
          <a:lstStyle/>
          <a:p>
            <a:pPr>
              <a:spcBef>
                <a:spcPct val="0"/>
              </a:spcBef>
            </a:pPr>
            <a:r>
              <a:rPr lang="en-US" sz="3600" b="1" kern="1200" dirty="0">
                <a:solidFill>
                  <a:srgbClr val="002060"/>
                </a:solidFill>
              </a:rPr>
              <a:t>What Should I Do if an Owner Refuses to Accept </a:t>
            </a:r>
            <a:r>
              <a:rPr lang="en-US" sz="3600" dirty="0">
                <a:solidFill>
                  <a:srgbClr val="002060"/>
                </a:solidFill>
              </a:rPr>
              <a:t>H</a:t>
            </a:r>
            <a:r>
              <a:rPr lang="en-US" sz="3600" b="1" kern="1200" dirty="0">
                <a:solidFill>
                  <a:srgbClr val="002060"/>
                </a:solidFill>
              </a:rPr>
              <a:t>ousing </a:t>
            </a:r>
            <a:r>
              <a:rPr lang="en-US" sz="3600" dirty="0">
                <a:solidFill>
                  <a:srgbClr val="002060"/>
                </a:solidFill>
              </a:rPr>
              <a:t>V</a:t>
            </a:r>
            <a:r>
              <a:rPr lang="en-US" sz="3600" b="1" kern="1200" dirty="0">
                <a:solidFill>
                  <a:srgbClr val="002060"/>
                </a:solidFill>
              </a:rPr>
              <a:t>ouchers or Subsidies?</a:t>
            </a:r>
          </a:p>
        </p:txBody>
      </p:sp>
      <p:sp>
        <p:nvSpPr>
          <p:cNvPr id="3" name="Content Placeholder 2">
            <a:extLst>
              <a:ext uri="{FF2B5EF4-FFF2-40B4-BE49-F238E27FC236}">
                <a16:creationId xmlns:a16="http://schemas.microsoft.com/office/drawing/2014/main" id="{F02F0DB1-B770-94FD-5129-B7BE3EBD5130}"/>
              </a:ext>
            </a:extLst>
          </p:cNvPr>
          <p:cNvSpPr>
            <a:spLocks noGrp="1"/>
          </p:cNvSpPr>
          <p:nvPr>
            <p:ph type="body" idx="1"/>
          </p:nvPr>
        </p:nvSpPr>
        <p:spPr>
          <a:xfrm>
            <a:off x="752355" y="2037144"/>
            <a:ext cx="6341047" cy="4318836"/>
          </a:xfrm>
        </p:spPr>
        <p:txBody>
          <a:bodyPr vert="horz" lIns="91440" tIns="45720" rIns="91440" bIns="45720" rtlCol="0" anchor="t">
            <a:normAutofit/>
          </a:bodyPr>
          <a:lstStyle/>
          <a:p>
            <a:pPr>
              <a:buFont typeface="Arial" panose="020B0604020202020204" pitchFamily="34" charset="0"/>
              <a:buChar char="•"/>
            </a:pPr>
            <a:r>
              <a:rPr lang="en-US" sz="2200" dirty="0"/>
              <a:t>Never under any circumstances abide by a property owner’s instruction to refuse to rent to tenants seeking to pay for housing with housing assistance vouchers, subsidies, or other forms of public assistance such as Section 8.</a:t>
            </a:r>
          </a:p>
          <a:p>
            <a:pPr>
              <a:buFont typeface="Arial" panose="020B0604020202020204" pitchFamily="34" charset="0"/>
              <a:buChar char="•"/>
            </a:pPr>
            <a:endParaRPr lang="en-US" sz="2200" dirty="0"/>
          </a:p>
          <a:p>
            <a:pPr>
              <a:buFont typeface="Arial" panose="020B0604020202020204" pitchFamily="34" charset="0"/>
              <a:buChar char="•"/>
            </a:pPr>
            <a:r>
              <a:rPr lang="en-US" sz="2200" dirty="0"/>
              <a:t>Advise the owner that refusing to work with voucher holders is unlawful, you cannot follow their directive and stop working with that owner. Source of income discrimination must be treated like any other discrimination.</a:t>
            </a:r>
          </a:p>
          <a:p>
            <a:pPr marL="101598" indent="-228600">
              <a:spcAft>
                <a:spcPts val="600"/>
              </a:spcAft>
              <a:buFont typeface="Arial" panose="020B0604020202020204" pitchFamily="34" charset="0"/>
              <a:buChar char="•"/>
            </a:pPr>
            <a:endParaRPr lang="en-US" sz="1400" dirty="0">
              <a:latin typeface="+mn-lt"/>
            </a:endParaRPr>
          </a:p>
        </p:txBody>
      </p:sp>
      <p:sp>
        <p:nvSpPr>
          <p:cNvPr id="21" name="Rectangle 20">
            <a:extLst>
              <a:ext uri="{FF2B5EF4-FFF2-40B4-BE49-F238E27FC236}">
                <a16:creationId xmlns:a16="http://schemas.microsoft.com/office/drawing/2014/main" id="{E6269621-29CE-6CBA-8512-B5479BDCE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277A19D-1F3B-9DC1-F98B-6EDFA7DBB3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6191E680-A398-2EDD-79E0-0D1DC812D6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08A5754A-62FE-90CF-6232-19DC2559E8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Blue 3d house and several white 3d houses">
            <a:extLst>
              <a:ext uri="{FF2B5EF4-FFF2-40B4-BE49-F238E27FC236}">
                <a16:creationId xmlns:a16="http://schemas.microsoft.com/office/drawing/2014/main" id="{244A4F45-B6BA-72A6-4E6C-1F1426D4F0F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10047" y="2438084"/>
            <a:ext cx="4224753" cy="2819304"/>
          </a:xfrm>
          <a:prstGeom prst="rect">
            <a:avLst/>
          </a:prstGeom>
        </p:spPr>
      </p:pic>
    </p:spTree>
    <p:extLst>
      <p:ext uri="{BB962C8B-B14F-4D97-AF65-F5344CB8AC3E}">
        <p14:creationId xmlns:p14="http://schemas.microsoft.com/office/powerpoint/2010/main" val="967446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par>
                                <p:cTn id="8" presetID="18" presetClass="entr" presetSubtype="12"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strips(downLeft)">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B46D226-A001-49B5-F458-020DB9187E8B}"/>
            </a:ext>
          </a:extLst>
        </p:cNvPr>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82C26F86-D8ED-95DF-8A16-544D472748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9A012AC-8A78-CAA2-E433-4CFB209C2D7D}"/>
              </a:ext>
            </a:extLst>
          </p:cNvPr>
          <p:cNvSpPr>
            <a:spLocks noGrp="1"/>
          </p:cNvSpPr>
          <p:nvPr>
            <p:ph type="title"/>
          </p:nvPr>
        </p:nvSpPr>
        <p:spPr>
          <a:xfrm>
            <a:off x="752355" y="502020"/>
            <a:ext cx="6913778" cy="1407803"/>
          </a:xfrm>
        </p:spPr>
        <p:txBody>
          <a:bodyPr vert="horz" lIns="91440" tIns="45720" rIns="91440" bIns="45720" rtlCol="0" anchor="b">
            <a:normAutofit fontScale="90000"/>
          </a:bodyPr>
          <a:lstStyle/>
          <a:p>
            <a:pPr>
              <a:spcBef>
                <a:spcPct val="0"/>
              </a:spcBef>
            </a:pPr>
            <a:r>
              <a:rPr lang="en-US" sz="3600" b="1" kern="1200" dirty="0">
                <a:solidFill>
                  <a:srgbClr val="002060"/>
                </a:solidFill>
              </a:rPr>
              <a:t>Can a Landlord </a:t>
            </a:r>
            <a:r>
              <a:rPr lang="en-US" sz="3600" dirty="0">
                <a:solidFill>
                  <a:srgbClr val="002060"/>
                </a:solidFill>
              </a:rPr>
              <a:t>R</a:t>
            </a:r>
            <a:r>
              <a:rPr lang="en-US" sz="3600" b="1" kern="1200" dirty="0">
                <a:solidFill>
                  <a:srgbClr val="002060"/>
                </a:solidFill>
              </a:rPr>
              <a:t>equire a Credit </a:t>
            </a:r>
            <a:r>
              <a:rPr lang="en-US" sz="3600" dirty="0">
                <a:solidFill>
                  <a:srgbClr val="002060"/>
                </a:solidFill>
              </a:rPr>
              <a:t>C</a:t>
            </a:r>
            <a:r>
              <a:rPr lang="en-US" sz="3600" b="1" kern="1200" dirty="0">
                <a:solidFill>
                  <a:srgbClr val="002060"/>
                </a:solidFill>
              </a:rPr>
              <a:t>heck or a Certain Credit Score for Voucher Holders?</a:t>
            </a:r>
          </a:p>
        </p:txBody>
      </p:sp>
      <p:sp>
        <p:nvSpPr>
          <p:cNvPr id="3" name="Content Placeholder 2">
            <a:extLst>
              <a:ext uri="{FF2B5EF4-FFF2-40B4-BE49-F238E27FC236}">
                <a16:creationId xmlns:a16="http://schemas.microsoft.com/office/drawing/2014/main" id="{9C6895E4-0F84-3C38-C998-EA16CF254E1F}"/>
              </a:ext>
            </a:extLst>
          </p:cNvPr>
          <p:cNvSpPr>
            <a:spLocks noGrp="1"/>
          </p:cNvSpPr>
          <p:nvPr>
            <p:ph type="body" idx="1"/>
          </p:nvPr>
        </p:nvSpPr>
        <p:spPr>
          <a:xfrm>
            <a:off x="752355" y="2037144"/>
            <a:ext cx="6553381" cy="4318836"/>
          </a:xfrm>
        </p:spPr>
        <p:txBody>
          <a:bodyPr vert="horz" lIns="91440" tIns="45720" rIns="91440" bIns="45720" rtlCol="0" anchor="t">
            <a:noAutofit/>
          </a:bodyPr>
          <a:lstStyle/>
          <a:p>
            <a:pPr>
              <a:buFont typeface="Arial" panose="020B0604020202020204" pitchFamily="34" charset="0"/>
              <a:buChar char="•"/>
            </a:pPr>
            <a:r>
              <a:rPr lang="en-US" sz="2000" dirty="0"/>
              <a:t>If voucher covers 100% of the rent, the landlord </a:t>
            </a:r>
            <a:r>
              <a:rPr lang="en-US" sz="2000" u="sng" dirty="0"/>
              <a:t>cannot</a:t>
            </a:r>
            <a:r>
              <a:rPr lang="en-US" sz="2000" dirty="0"/>
              <a:t> require a credit check or reject the tenant based on a negative credit history. </a:t>
            </a:r>
          </a:p>
          <a:p>
            <a:pPr>
              <a:buFont typeface="Arial" panose="020B0604020202020204" pitchFamily="34" charset="0"/>
              <a:buChar char="•"/>
            </a:pPr>
            <a:endParaRPr lang="en-US" sz="2000" dirty="0"/>
          </a:p>
          <a:p>
            <a:pPr>
              <a:buFont typeface="Arial" panose="020B0604020202020204" pitchFamily="34" charset="0"/>
              <a:buChar char="•"/>
            </a:pPr>
            <a:r>
              <a:rPr lang="en-US" sz="2000" dirty="0"/>
              <a:t>If tenant is paying a portion of the rent, credit may be considered on a case-by-case basis, but requiring a minimum credit score may still violate source of income discrimination laws. </a:t>
            </a:r>
          </a:p>
          <a:p>
            <a:pPr>
              <a:buFont typeface="Arial" panose="020B0604020202020204" pitchFamily="34" charset="0"/>
              <a:buChar char="•"/>
            </a:pPr>
            <a:endParaRPr lang="en-US" sz="2000" dirty="0"/>
          </a:p>
          <a:p>
            <a:pPr>
              <a:buFont typeface="Arial" panose="020B0604020202020204" pitchFamily="34" charset="0"/>
              <a:buChar char="•"/>
            </a:pPr>
            <a:r>
              <a:rPr lang="en-US" sz="2000" dirty="0"/>
              <a:t>Credit scores and history may not be valid indicators of whether a person with a partial subsidy will pay the rent.  Voucher holders often have low or no credit, so requiring a specific credit score may have the effect of excluding renters with subsidies.</a:t>
            </a:r>
          </a:p>
        </p:txBody>
      </p:sp>
      <p:sp>
        <p:nvSpPr>
          <p:cNvPr id="21" name="Rectangle 20">
            <a:extLst>
              <a:ext uri="{FF2B5EF4-FFF2-40B4-BE49-F238E27FC236}">
                <a16:creationId xmlns:a16="http://schemas.microsoft.com/office/drawing/2014/main" id="{677567AA-0D42-FC56-3465-62915D763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35D80E07-5CCF-04D8-3E30-5538AFF303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C012C462-7FE2-C284-4E34-9AC3258DDC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91F8844E-192F-FD0E-2928-995B9087E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Pile of credit cards">
            <a:extLst>
              <a:ext uri="{FF2B5EF4-FFF2-40B4-BE49-F238E27FC236}">
                <a16:creationId xmlns:a16="http://schemas.microsoft.com/office/drawing/2014/main" id="{1EE9B18D-9700-F97D-C33F-9BE988EED3A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62936" y="2355742"/>
            <a:ext cx="4235331" cy="2820796"/>
          </a:xfrm>
          <a:prstGeom prst="rect">
            <a:avLst/>
          </a:prstGeom>
        </p:spPr>
      </p:pic>
    </p:spTree>
    <p:extLst>
      <p:ext uri="{BB962C8B-B14F-4D97-AF65-F5344CB8AC3E}">
        <p14:creationId xmlns:p14="http://schemas.microsoft.com/office/powerpoint/2010/main" val="1892881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par>
                                <p:cTn id="8" presetID="18" presetClass="entr" presetSubtype="12"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strips(downLeft)">
                                      <p:cBhvr>
                                        <p:cTn id="10" dur="500"/>
                                        <p:tgtEl>
                                          <p:spTgt spid="3">
                                            <p:txEl>
                                              <p:pRg st="2" end="2"/>
                                            </p:txEl>
                                          </p:spTgt>
                                        </p:tgtEl>
                                      </p:cBhvr>
                                    </p:animEffect>
                                  </p:childTnLst>
                                </p:cTn>
                              </p:par>
                              <p:par>
                                <p:cTn id="11" presetID="18" presetClass="entr" presetSubtype="12"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strips(downLeft)">
                                      <p:cBhvr>
                                        <p:cTn id="1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555C5B3-193A-4749-9AFD-682E53CDDE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EAE06A6-F76A-41C9-827A-C561B00448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3"/>
            <a:ext cx="12192000" cy="6858000"/>
          </a:xfrm>
          <a:prstGeom prst="rect">
            <a:avLst/>
          </a:prstGeom>
          <a:gradFill>
            <a:gsLst>
              <a:gs pos="0">
                <a:srgbClr val="000000"/>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89F9D4E8-0639-444B-949B-9518585061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80861" y="0"/>
            <a:ext cx="7661934" cy="6858000"/>
          </a:xfrm>
          <a:prstGeom prst="rect">
            <a:avLst/>
          </a:prstGeom>
          <a:gradFill>
            <a:gsLst>
              <a:gs pos="0">
                <a:schemeClr val="accent1">
                  <a:lumMod val="75000"/>
                  <a:alpha val="45000"/>
                </a:schemeClr>
              </a:gs>
              <a:gs pos="100000">
                <a:srgbClr val="000000">
                  <a:alpha val="29000"/>
                </a:srgb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7E3DA7A2-ED70-4BBA-AB72-00AD461FA4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0862" y="-6"/>
            <a:ext cx="11711138" cy="6410334"/>
          </a:xfrm>
          <a:prstGeom prst="rect">
            <a:avLst/>
          </a:prstGeom>
          <a:gradFill>
            <a:gsLst>
              <a:gs pos="0">
                <a:schemeClr val="accent1">
                  <a:alpha val="0"/>
                </a:schemeClr>
              </a:gs>
              <a:gs pos="100000">
                <a:srgbClr val="000000">
                  <a:alpha val="41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D8AB6C5-CD36-954C-AD2A-D76C11B67DE3}"/>
              </a:ext>
            </a:extLst>
          </p:cNvPr>
          <p:cNvSpPr>
            <a:spLocks noGrp="1"/>
          </p:cNvSpPr>
          <p:nvPr>
            <p:ph type="title"/>
          </p:nvPr>
        </p:nvSpPr>
        <p:spPr>
          <a:xfrm>
            <a:off x="1127208" y="857251"/>
            <a:ext cx="4747280" cy="3098061"/>
          </a:xfrm>
        </p:spPr>
        <p:txBody>
          <a:bodyPr vert="horz" lIns="91440" tIns="45720" rIns="91440" bIns="45720" rtlCol="0" anchor="b">
            <a:normAutofit/>
          </a:bodyPr>
          <a:lstStyle/>
          <a:p>
            <a:pPr>
              <a:spcBef>
                <a:spcPct val="0"/>
              </a:spcBef>
            </a:pPr>
            <a:r>
              <a:rPr lang="en-US" sz="4100" b="1" kern="1200" dirty="0">
                <a:solidFill>
                  <a:srgbClr val="FFFFFF"/>
                </a:solidFill>
              </a:rPr>
              <a:t>Advertising Best Practices</a:t>
            </a:r>
            <a:br>
              <a:rPr lang="en-US" sz="4100" b="1" kern="1200" dirty="0">
                <a:solidFill>
                  <a:srgbClr val="FFFFFF"/>
                </a:solidFill>
              </a:rPr>
            </a:br>
            <a:r>
              <a:rPr lang="en-US" sz="4100" b="1" kern="1200" dirty="0">
                <a:solidFill>
                  <a:srgbClr val="FFFFFF"/>
                </a:solidFill>
              </a:rPr>
              <a:t>Under New York’s Advertising Regulations</a:t>
            </a:r>
            <a:endParaRPr lang="en-US" sz="4100" kern="1200" dirty="0">
              <a:solidFill>
                <a:srgbClr val="FFFFFF"/>
              </a:solidFill>
            </a:endParaRPr>
          </a:p>
        </p:txBody>
      </p:sp>
      <p:sp>
        <p:nvSpPr>
          <p:cNvPr id="19" name="Rectangle 18">
            <a:extLst>
              <a:ext uri="{FF2B5EF4-FFF2-40B4-BE49-F238E27FC236}">
                <a16:creationId xmlns:a16="http://schemas.microsoft.com/office/drawing/2014/main" id="{FC485432-3647-4218-B5D3-15D3FA222B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844797" y="-489206"/>
            <a:ext cx="2502408" cy="12191998"/>
          </a:xfrm>
          <a:prstGeom prst="rect">
            <a:avLst/>
          </a:prstGeom>
          <a:gradFill>
            <a:gsLst>
              <a:gs pos="0">
                <a:schemeClr val="accent1">
                  <a:alpha val="24000"/>
                </a:schemeClr>
              </a:gs>
              <a:gs pos="78000">
                <a:schemeClr val="accent1">
                  <a:lumMod val="50000"/>
                  <a:alpha val="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F4AFDDCA-6ABA-4D23-8A5C-1BF0F4308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0589" y="1062544"/>
            <a:ext cx="4756162" cy="47561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122A1BE1-34C0-3F42-92B0-DF48996E0A74}"/>
              </a:ext>
            </a:extLst>
          </p:cNvPr>
          <p:cNvPicPr>
            <a:picLocks noChangeAspect="1"/>
          </p:cNvPicPr>
          <p:nvPr/>
        </p:nvPicPr>
        <p:blipFill>
          <a:blip r:embed="rId3"/>
          <a:stretch>
            <a:fillRect/>
          </a:stretch>
        </p:blipFill>
        <p:spPr>
          <a:xfrm>
            <a:off x="6920559" y="2190422"/>
            <a:ext cx="3737164" cy="2491442"/>
          </a:xfrm>
          <a:prstGeom prst="rect">
            <a:avLst/>
          </a:prstGeom>
        </p:spPr>
      </p:pic>
    </p:spTree>
    <p:extLst>
      <p:ext uri="{BB962C8B-B14F-4D97-AF65-F5344CB8AC3E}">
        <p14:creationId xmlns:p14="http://schemas.microsoft.com/office/powerpoint/2010/main" val="20233341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245A9F99-D9B1-4094-A2E2-B90AC1DB7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B7FAF607-473A-4A43-A23D-BBFF5C4117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F4F7407-8CC9-5748-A0C5-BE25CBFF292B}"/>
              </a:ext>
            </a:extLst>
          </p:cNvPr>
          <p:cNvSpPr>
            <a:spLocks noGrp="1"/>
          </p:cNvSpPr>
          <p:nvPr>
            <p:ph type="ctrTitle"/>
          </p:nvPr>
        </p:nvSpPr>
        <p:spPr>
          <a:xfrm>
            <a:off x="6094105" y="802955"/>
            <a:ext cx="4977976" cy="1454051"/>
          </a:xfrm>
        </p:spPr>
        <p:txBody>
          <a:bodyPr vert="horz" lIns="91440" tIns="45720" rIns="91440" bIns="45720" rtlCol="0" anchor="ctr">
            <a:normAutofit/>
          </a:bodyPr>
          <a:lstStyle/>
          <a:p>
            <a:pPr algn="l"/>
            <a:r>
              <a:rPr lang="en-US" sz="3600" b="1" kern="1200" dirty="0">
                <a:solidFill>
                  <a:srgbClr val="002060"/>
                </a:solidFill>
              </a:rPr>
              <a:t>DOS Guidance on Advertising</a:t>
            </a:r>
          </a:p>
        </p:txBody>
      </p:sp>
      <p:pic>
        <p:nvPicPr>
          <p:cNvPr id="22" name="Graphic 21" descr="Devices">
            <a:extLst>
              <a:ext uri="{FF2B5EF4-FFF2-40B4-BE49-F238E27FC236}">
                <a16:creationId xmlns:a16="http://schemas.microsoft.com/office/drawing/2014/main" id="{2478D9E4-6542-AF60-9D55-857306B2093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6951" y="1793846"/>
            <a:ext cx="3620021" cy="3620021"/>
          </a:xfrm>
          <a:prstGeom prst="rect">
            <a:avLst/>
          </a:prstGeom>
        </p:spPr>
      </p:pic>
      <p:sp>
        <p:nvSpPr>
          <p:cNvPr id="3" name="Subtitle 2">
            <a:extLst>
              <a:ext uri="{FF2B5EF4-FFF2-40B4-BE49-F238E27FC236}">
                <a16:creationId xmlns:a16="http://schemas.microsoft.com/office/drawing/2014/main" id="{29EE4ECC-ABEF-E54D-B924-4910DC537B32}"/>
              </a:ext>
            </a:extLst>
          </p:cNvPr>
          <p:cNvSpPr>
            <a:spLocks noGrp="1"/>
          </p:cNvSpPr>
          <p:nvPr>
            <p:ph type="subTitle" idx="1"/>
          </p:nvPr>
        </p:nvSpPr>
        <p:spPr>
          <a:xfrm>
            <a:off x="6090574" y="2257006"/>
            <a:ext cx="4977578" cy="3803965"/>
          </a:xfrm>
        </p:spPr>
        <p:txBody>
          <a:bodyPr vert="horz" lIns="91440" tIns="45720" rIns="91440" bIns="45720" rtlCol="0" anchor="ctr">
            <a:noAutofit/>
          </a:bodyPr>
          <a:lstStyle/>
          <a:p>
            <a:pPr marL="114300" algn="l"/>
            <a:endParaRPr lang="en-US" sz="2000" dirty="0">
              <a:solidFill>
                <a:schemeClr val="tx2"/>
              </a:solidFill>
            </a:endParaRPr>
          </a:p>
          <a:p>
            <a:pPr marL="342900" indent="-228600" algn="l">
              <a:buFont typeface="Arial" panose="020B0604020202020204" pitchFamily="34" charset="0"/>
              <a:buChar char="•"/>
            </a:pPr>
            <a:r>
              <a:rPr lang="en-US" sz="2000" dirty="0">
                <a:solidFill>
                  <a:schemeClr val="tx2"/>
                </a:solidFill>
              </a:rPr>
              <a:t>Advertising covers all “promotion and solicitation related to licensed real estate activity, including but not limited to, advertising via mail, telephone, websites, e-mail, electronic bulletin boards, business cards, signs, billboards, and flyers.”</a:t>
            </a:r>
          </a:p>
          <a:p>
            <a:pPr marL="400050" indent="-285750" algn="l">
              <a:buFont typeface="Arial" panose="020B0604020202020204" pitchFamily="34" charset="0"/>
              <a:buChar char="•"/>
            </a:pPr>
            <a:r>
              <a:rPr lang="en-US" sz="2000" dirty="0">
                <a:solidFill>
                  <a:schemeClr val="tx2"/>
                </a:solidFill>
              </a:rPr>
              <a:t>DOS Guidance: Advertising for Real Estate Licensees.</a:t>
            </a:r>
          </a:p>
          <a:p>
            <a:pPr marL="342900" indent="-228600" algn="l">
              <a:buFont typeface="Arial" panose="020B0604020202020204" pitchFamily="34" charset="0"/>
              <a:buChar char="•"/>
            </a:pPr>
            <a:r>
              <a:rPr lang="en-US" sz="2000" dirty="0">
                <a:solidFill>
                  <a:schemeClr val="tx2"/>
                </a:solidFill>
              </a:rPr>
              <a:t>Before placing any new advertisements, DOS recommends you review its Advertising Checklist.</a:t>
            </a:r>
          </a:p>
          <a:p>
            <a:pPr marL="342900" indent="-228600" algn="l">
              <a:buFont typeface="Arial" panose="020B0604020202020204" pitchFamily="34" charset="0"/>
              <a:buChar char="•"/>
            </a:pPr>
            <a:r>
              <a:rPr lang="en-US" sz="2000" dirty="0">
                <a:solidFill>
                  <a:schemeClr val="tx2"/>
                </a:solidFill>
              </a:rPr>
              <a:t>Brokers will be fined for agents’ illegal advertising.</a:t>
            </a:r>
          </a:p>
        </p:txBody>
      </p:sp>
      <p:grpSp>
        <p:nvGrpSpPr>
          <p:cNvPr id="23" name="Group 22">
            <a:extLst>
              <a:ext uri="{FF2B5EF4-FFF2-40B4-BE49-F238E27FC236}">
                <a16:creationId xmlns:a16="http://schemas.microsoft.com/office/drawing/2014/main" id="{C5F6476F-D303-44D3-B30F-1BA348F0F6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5" y="52996"/>
            <a:ext cx="5928607" cy="6805005"/>
            <a:chOff x="6095999" y="52996"/>
            <a:chExt cx="6093363" cy="6805005"/>
          </a:xfrm>
          <a:solidFill>
            <a:schemeClr val="accent5">
              <a:alpha val="10000"/>
            </a:schemeClr>
          </a:solidFill>
        </p:grpSpPr>
        <p:sp>
          <p:nvSpPr>
            <p:cNvPr id="15" name="Freeform: Shape 14">
              <a:extLst>
                <a:ext uri="{FF2B5EF4-FFF2-40B4-BE49-F238E27FC236}">
                  <a16:creationId xmlns:a16="http://schemas.microsoft.com/office/drawing/2014/main" id="{C972EB4B-0539-4430-9340-8117B9D7C3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15">
              <a:extLst>
                <a:ext uri="{FF2B5EF4-FFF2-40B4-BE49-F238E27FC236}">
                  <a16:creationId xmlns:a16="http://schemas.microsoft.com/office/drawing/2014/main" id="{ACA5348F-9FF6-485F-898D-1BED7EC727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33B89F41-1D91-447A-88C5-8A917809F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7395437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D8AB6C5-CD36-954C-AD2A-D76C11B67DE3}"/>
              </a:ext>
            </a:extLst>
          </p:cNvPr>
          <p:cNvSpPr>
            <a:spLocks noGrp="1"/>
          </p:cNvSpPr>
          <p:nvPr>
            <p:ph type="title"/>
          </p:nvPr>
        </p:nvSpPr>
        <p:spPr>
          <a:xfrm>
            <a:off x="1136397" y="502020"/>
            <a:ext cx="5323715" cy="1262958"/>
          </a:xfrm>
        </p:spPr>
        <p:txBody>
          <a:bodyPr vert="horz" lIns="91440" tIns="45720" rIns="91440" bIns="45720" rtlCol="0" anchor="b">
            <a:normAutofit/>
          </a:bodyPr>
          <a:lstStyle/>
          <a:p>
            <a:pPr>
              <a:spcBef>
                <a:spcPct val="0"/>
              </a:spcBef>
            </a:pPr>
            <a:r>
              <a:rPr lang="en-US" sz="3600" b="1" kern="1200" dirty="0">
                <a:solidFill>
                  <a:srgbClr val="002060"/>
                </a:solidFill>
              </a:rPr>
              <a:t>Easy Fixes To Avoid Big Advertising Fines</a:t>
            </a:r>
            <a:endParaRPr lang="en-US" sz="3600" kern="1200" dirty="0">
              <a:solidFill>
                <a:srgbClr val="002060"/>
              </a:solidFill>
            </a:endParaRPr>
          </a:p>
        </p:txBody>
      </p:sp>
      <p:sp>
        <p:nvSpPr>
          <p:cNvPr id="3" name="Content Placeholder 2">
            <a:extLst>
              <a:ext uri="{FF2B5EF4-FFF2-40B4-BE49-F238E27FC236}">
                <a16:creationId xmlns:a16="http://schemas.microsoft.com/office/drawing/2014/main" id="{1C2F1904-C31B-674D-A9E9-7FFCFE024C02}"/>
              </a:ext>
            </a:extLst>
          </p:cNvPr>
          <p:cNvSpPr>
            <a:spLocks noGrp="1"/>
          </p:cNvSpPr>
          <p:nvPr>
            <p:ph type="body" idx="1"/>
          </p:nvPr>
        </p:nvSpPr>
        <p:spPr>
          <a:xfrm>
            <a:off x="945503" y="2232590"/>
            <a:ext cx="5988697" cy="4123390"/>
          </a:xfrm>
        </p:spPr>
        <p:txBody>
          <a:bodyPr vert="horz" lIns="91440" tIns="45720" rIns="91440" bIns="45720" rtlCol="0" anchor="t">
            <a:noAutofit/>
          </a:bodyPr>
          <a:lstStyle/>
          <a:p>
            <a:pPr marL="342900" indent="-228600" algn="l">
              <a:spcBef>
                <a:spcPts val="600"/>
              </a:spcBef>
              <a:spcAft>
                <a:spcPts val="600"/>
              </a:spcAft>
              <a:buFont typeface="Arial" panose="020B0604020202020204" pitchFamily="34" charset="0"/>
              <a:buChar char="•"/>
            </a:pPr>
            <a:r>
              <a:rPr lang="en-US" sz="1800" dirty="0"/>
              <a:t>Make sure everyone has displayed correct license title (e.g., "licensed real estate salesperson", etc...)</a:t>
            </a:r>
          </a:p>
          <a:p>
            <a:pPr marL="342900" indent="-228600" algn="l">
              <a:spcBef>
                <a:spcPts val="600"/>
              </a:spcBef>
              <a:spcAft>
                <a:spcPts val="600"/>
              </a:spcAft>
              <a:buFont typeface="Arial" panose="020B0604020202020204" pitchFamily="34" charset="0"/>
              <a:buChar char="•"/>
            </a:pPr>
            <a:r>
              <a:rPr lang="en-US" sz="1800" dirty="0"/>
              <a:t>Use of incorrect license titles such as "licensed sales agent" or simply "broker" is inappropriate.</a:t>
            </a:r>
          </a:p>
          <a:p>
            <a:pPr marL="342900" indent="-228600" algn="l">
              <a:spcBef>
                <a:spcPts val="600"/>
              </a:spcBef>
              <a:spcAft>
                <a:spcPts val="600"/>
              </a:spcAft>
              <a:buFont typeface="Arial" panose="020B0604020202020204" pitchFamily="34" charset="0"/>
              <a:buChar char="•"/>
            </a:pPr>
            <a:r>
              <a:rPr lang="en-US" sz="1800" dirty="0"/>
              <a:t>Corporate titles (e.g.., president, vice president, etc...) can be used only by the brokers of record.</a:t>
            </a:r>
          </a:p>
          <a:p>
            <a:pPr marL="342900" indent="-228600" algn="l">
              <a:spcBef>
                <a:spcPts val="600"/>
              </a:spcBef>
              <a:spcAft>
                <a:spcPts val="600"/>
              </a:spcAft>
              <a:buFont typeface="Arial" panose="020B0604020202020204" pitchFamily="34" charset="0"/>
              <a:buChar char="•"/>
            </a:pPr>
            <a:r>
              <a:rPr lang="en-US" sz="1800" dirty="0"/>
              <a:t>Associate brokers and salespersons are not permitted to advertise as corporate officers.</a:t>
            </a:r>
          </a:p>
          <a:p>
            <a:pPr marL="342900" indent="-228600" algn="l">
              <a:spcBef>
                <a:spcPts val="600"/>
              </a:spcBef>
              <a:spcAft>
                <a:spcPts val="600"/>
              </a:spcAft>
              <a:buFont typeface="Arial" panose="020B0604020202020204" pitchFamily="34" charset="0"/>
              <a:buChar char="•"/>
            </a:pPr>
            <a:r>
              <a:rPr lang="en-US" sz="1800" dirty="0"/>
              <a:t>Make sure licensed name of brokerage and office address or office phone is listed.</a:t>
            </a:r>
          </a:p>
          <a:p>
            <a:pPr marL="342900" indent="-228600" algn="l">
              <a:spcBef>
                <a:spcPts val="600"/>
              </a:spcBef>
              <a:spcAft>
                <a:spcPts val="600"/>
              </a:spcAft>
              <a:buFont typeface="Arial" panose="020B0604020202020204" pitchFamily="34" charset="0"/>
              <a:buChar char="•"/>
            </a:pPr>
            <a:r>
              <a:rPr lang="en-US" sz="1800" dirty="0"/>
              <a:t>Use of nicknames are permitted, but the full licensed name must also appear.</a:t>
            </a:r>
          </a:p>
          <a:p>
            <a:pPr marL="342900" indent="-228600" algn="l">
              <a:spcBef>
                <a:spcPts val="600"/>
              </a:spcBef>
              <a:spcAft>
                <a:spcPts val="600"/>
              </a:spcAft>
              <a:buFont typeface="Arial" panose="020B0604020202020204" pitchFamily="34" charset="0"/>
              <a:buChar char="•"/>
            </a:pPr>
            <a:r>
              <a:rPr lang="en-US" sz="1800" dirty="0"/>
              <a:t>Advertising regs apply on social media.</a:t>
            </a:r>
          </a:p>
        </p:txBody>
      </p:sp>
      <p:sp>
        <p:nvSpPr>
          <p:cNvPr id="36" name="Rectangle 35">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2" descr="business_card_mockup-large2">
            <a:extLst>
              <a:ext uri="{FF2B5EF4-FFF2-40B4-BE49-F238E27FC236}">
                <a16:creationId xmlns:a16="http://schemas.microsoft.com/office/drawing/2014/main" id="{3881ED5C-155B-E9B7-5805-6D37155CAC8C}"/>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p:blipFill>
        <p:spPr bwMode="auto">
          <a:xfrm>
            <a:off x="7075967" y="1383251"/>
            <a:ext cx="4170530" cy="4123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5794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935F1B4-4226-94B5-70A9-D130C9BBF7E0}"/>
            </a:ext>
          </a:extLst>
        </p:cNvPr>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64A202D-2915-13D7-EB41-735CBD4F90B7}"/>
              </a:ext>
            </a:extLst>
          </p:cNvPr>
          <p:cNvSpPr>
            <a:spLocks noGrp="1"/>
          </p:cNvSpPr>
          <p:nvPr>
            <p:ph type="title"/>
          </p:nvPr>
        </p:nvSpPr>
        <p:spPr>
          <a:xfrm>
            <a:off x="1060211" y="435571"/>
            <a:ext cx="6002912" cy="1551012"/>
          </a:xfrm>
        </p:spPr>
        <p:txBody>
          <a:bodyPr vert="horz" lIns="91440" tIns="45720" rIns="91440" bIns="45720" rtlCol="0" anchor="b">
            <a:normAutofit/>
          </a:bodyPr>
          <a:lstStyle/>
          <a:p>
            <a:pPr>
              <a:spcBef>
                <a:spcPct val="0"/>
              </a:spcBef>
            </a:pPr>
            <a:r>
              <a:rPr lang="en-US" sz="3100" b="1" kern="1200" dirty="0">
                <a:solidFill>
                  <a:srgbClr val="002060"/>
                </a:solidFill>
              </a:rPr>
              <a:t>Associated Licensees’ Websites </a:t>
            </a:r>
            <a:br>
              <a:rPr lang="en-US" sz="3100" b="1" kern="1200" dirty="0">
                <a:solidFill>
                  <a:srgbClr val="002060"/>
                </a:solidFill>
              </a:rPr>
            </a:br>
            <a:r>
              <a:rPr lang="en-US" sz="3100" b="1" kern="1200" dirty="0">
                <a:solidFill>
                  <a:srgbClr val="002060"/>
                </a:solidFill>
              </a:rPr>
              <a:t>Must Also Link to their Broker’s Website</a:t>
            </a:r>
            <a:endParaRPr lang="en-US" sz="3100" kern="1200" dirty="0">
              <a:solidFill>
                <a:srgbClr val="002060"/>
              </a:solidFill>
            </a:endParaRPr>
          </a:p>
        </p:txBody>
      </p:sp>
      <p:sp>
        <p:nvSpPr>
          <p:cNvPr id="3" name="Content Placeholder 2">
            <a:extLst>
              <a:ext uri="{FF2B5EF4-FFF2-40B4-BE49-F238E27FC236}">
                <a16:creationId xmlns:a16="http://schemas.microsoft.com/office/drawing/2014/main" id="{FCF00252-69B5-3C90-AA17-8D1C758AA3E5}"/>
              </a:ext>
            </a:extLst>
          </p:cNvPr>
          <p:cNvSpPr>
            <a:spLocks noGrp="1"/>
          </p:cNvSpPr>
          <p:nvPr>
            <p:ph type="body" idx="1"/>
          </p:nvPr>
        </p:nvSpPr>
        <p:spPr>
          <a:xfrm>
            <a:off x="1060211" y="2162825"/>
            <a:ext cx="5315189" cy="3535083"/>
          </a:xfrm>
        </p:spPr>
        <p:txBody>
          <a:bodyPr vert="horz" lIns="91440" tIns="45720" rIns="91440" bIns="45720" rtlCol="0" anchor="t">
            <a:normAutofit/>
          </a:bodyPr>
          <a:lstStyle/>
          <a:p>
            <a:pPr marL="0" indent="0">
              <a:spcAft>
                <a:spcPts val="600"/>
              </a:spcAft>
              <a:buNone/>
            </a:pPr>
            <a:r>
              <a:rPr lang="en-US" sz="2000" dirty="0"/>
              <a:t>Section 175.25(3) </a:t>
            </a:r>
            <a:r>
              <a:rPr lang="en-US" sz="2000" spc="-50" dirty="0"/>
              <a:t>of</a:t>
            </a:r>
            <a:r>
              <a:rPr lang="en-US" sz="2000" spc="-165" dirty="0"/>
              <a:t> </a:t>
            </a:r>
            <a:r>
              <a:rPr lang="en-US" sz="2000" spc="-75" dirty="0"/>
              <a:t>DOS</a:t>
            </a:r>
            <a:r>
              <a:rPr lang="en-US" sz="2000" spc="-165" dirty="0"/>
              <a:t> </a:t>
            </a:r>
            <a:r>
              <a:rPr lang="en-US" sz="2000" spc="-80" dirty="0"/>
              <a:t>Rules</a:t>
            </a:r>
            <a:r>
              <a:rPr lang="en-US" sz="2000" spc="-165" dirty="0"/>
              <a:t> </a:t>
            </a:r>
            <a:r>
              <a:rPr lang="en-US" sz="2000" spc="-75" dirty="0"/>
              <a:t>and</a:t>
            </a:r>
            <a:r>
              <a:rPr lang="en-US" sz="2000" spc="-165" dirty="0"/>
              <a:t> </a:t>
            </a:r>
            <a:r>
              <a:rPr lang="en-US" sz="2000" spc="-100" dirty="0"/>
              <a:t>Regulations also</a:t>
            </a:r>
            <a:r>
              <a:rPr lang="en-US" sz="2000" spc="-165" dirty="0"/>
              <a:t> provides :</a:t>
            </a:r>
          </a:p>
          <a:p>
            <a:pPr marL="0" indent="0">
              <a:spcAft>
                <a:spcPts val="600"/>
              </a:spcAft>
              <a:buNone/>
            </a:pPr>
            <a:endParaRPr lang="en-US" sz="2000" spc="-165" dirty="0"/>
          </a:p>
          <a:p>
            <a:pPr marL="0" indent="0">
              <a:spcAft>
                <a:spcPts val="600"/>
              </a:spcAft>
              <a:buNone/>
            </a:pPr>
            <a:r>
              <a:rPr lang="en-US" sz="2000" dirty="0"/>
              <a:t>“In addition, </a:t>
            </a:r>
            <a:r>
              <a:rPr lang="en-US" sz="2000" b="1" u="sng" dirty="0"/>
              <a:t>a link to the broker or brokerage website</a:t>
            </a:r>
            <a:r>
              <a:rPr lang="en-US" sz="2000" dirty="0"/>
              <a:t> with whom the associate broker, salesperson or team is associated </a:t>
            </a:r>
            <a:r>
              <a:rPr lang="en-US" sz="2000" b="1" u="sng" dirty="0"/>
              <a:t>is required</a:t>
            </a:r>
            <a:r>
              <a:rPr lang="en-US" sz="2000" b="1" dirty="0"/>
              <a:t> </a:t>
            </a:r>
            <a:r>
              <a:rPr lang="en-US" sz="2000" dirty="0"/>
              <a:t>on the homepage of the associate broker, salesperson, or team website unless the broker or brokerage does not have a website.”</a:t>
            </a:r>
          </a:p>
          <a:p>
            <a:pPr marL="0" indent="-228600">
              <a:spcAft>
                <a:spcPts val="600"/>
              </a:spcAft>
              <a:buFont typeface="Arial" panose="020B0604020202020204" pitchFamily="34" charset="0"/>
              <a:buChar char="•"/>
            </a:pPr>
            <a:endParaRPr lang="en-US" sz="2000" dirty="0">
              <a:latin typeface="+mn-lt"/>
            </a:endParaRPr>
          </a:p>
        </p:txBody>
      </p:sp>
      <p:sp>
        <p:nvSpPr>
          <p:cNvPr id="21" name="Rectangle 20">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Close-up of two people's hands pointing at laptop screen with stack of 4 books in background, one person holding a pen">
            <a:extLst>
              <a:ext uri="{FF2B5EF4-FFF2-40B4-BE49-F238E27FC236}">
                <a16:creationId xmlns:a16="http://schemas.microsoft.com/office/drawing/2014/main" id="{B46241DC-2ECD-611D-1409-24BD4D2075E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75967" y="2053032"/>
            <a:ext cx="4170530" cy="2783828"/>
          </a:xfrm>
          <a:prstGeom prst="rect">
            <a:avLst/>
          </a:prstGeom>
        </p:spPr>
      </p:pic>
    </p:spTree>
    <p:extLst>
      <p:ext uri="{BB962C8B-B14F-4D97-AF65-F5344CB8AC3E}">
        <p14:creationId xmlns:p14="http://schemas.microsoft.com/office/powerpoint/2010/main" val="21233127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Laptop computer covered in sticky notes">
            <a:extLst>
              <a:ext uri="{FF2B5EF4-FFF2-40B4-BE49-F238E27FC236}">
                <a16:creationId xmlns:a16="http://schemas.microsoft.com/office/drawing/2014/main" id="{7DE0500D-E2BA-4AA4-A999-007241B16B0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547810" y="10"/>
            <a:ext cx="4641013" cy="6856310"/>
          </a:xfrm>
          <a:prstGeom prst="rect">
            <a:avLst/>
          </a:prstGeom>
          <a:ln>
            <a:noFill/>
          </a:ln>
          <a:effectLst/>
        </p:spPr>
      </p:pic>
      <p:sp>
        <p:nvSpPr>
          <p:cNvPr id="2" name="Title 1">
            <a:extLst>
              <a:ext uri="{FF2B5EF4-FFF2-40B4-BE49-F238E27FC236}">
                <a16:creationId xmlns:a16="http://schemas.microsoft.com/office/drawing/2014/main" id="{CF4F7407-8CC9-5748-A0C5-BE25CBFF292B}"/>
              </a:ext>
            </a:extLst>
          </p:cNvPr>
          <p:cNvSpPr>
            <a:spLocks noGrp="1"/>
          </p:cNvSpPr>
          <p:nvPr>
            <p:ph type="ctrTitle"/>
          </p:nvPr>
        </p:nvSpPr>
        <p:spPr>
          <a:xfrm>
            <a:off x="680321" y="575696"/>
            <a:ext cx="7087552" cy="1080938"/>
          </a:xfrm>
        </p:spPr>
        <p:txBody>
          <a:bodyPr vert="horz" lIns="91440" tIns="45720" rIns="91440" bIns="45720" rtlCol="0" anchor="ctr">
            <a:noAutofit/>
          </a:bodyPr>
          <a:lstStyle/>
          <a:p>
            <a:pPr algn="l"/>
            <a:br>
              <a:rPr lang="en-US" sz="3200" b="1" dirty="0">
                <a:solidFill>
                  <a:srgbClr val="002060"/>
                </a:solidFill>
              </a:rPr>
            </a:br>
            <a:r>
              <a:rPr lang="en-US" sz="3200" b="1" dirty="0">
                <a:solidFill>
                  <a:srgbClr val="002060"/>
                </a:solidFill>
              </a:rPr>
              <a:t>What Links Need to Be on a Broker’s Website?</a:t>
            </a:r>
          </a:p>
        </p:txBody>
      </p:sp>
      <p:sp>
        <p:nvSpPr>
          <p:cNvPr id="3" name="Content Placeholder 10">
            <a:extLst>
              <a:ext uri="{FF2B5EF4-FFF2-40B4-BE49-F238E27FC236}">
                <a16:creationId xmlns:a16="http://schemas.microsoft.com/office/drawing/2014/main" id="{12CEF9A8-B62E-A22C-CC71-A322FBDA37C2}"/>
              </a:ext>
            </a:extLst>
          </p:cNvPr>
          <p:cNvSpPr txBox="1">
            <a:spLocks/>
          </p:cNvSpPr>
          <p:nvPr/>
        </p:nvSpPr>
        <p:spPr>
          <a:xfrm>
            <a:off x="551369" y="2329904"/>
            <a:ext cx="6864313" cy="3599316"/>
          </a:xfrm>
          <a:prstGeom prst="rect">
            <a:avLst/>
          </a:prstGeom>
        </p:spPr>
        <p:txBody>
          <a:bodyPr vert="horz" lIns="91440" tIns="45720" rIns="91440" bIns="45720" rtlCol="0">
            <a:normAutofit/>
          </a:bodyPr>
          <a:lstStyle>
            <a:lvl1pPr marL="0" indent="0" algn="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b="0" i="0" u="none" strike="noStrike" kern="1200" cap="none" spc="0" normalizeH="0" baseline="0" noProof="0" dirty="0">
                <a:ln>
                  <a:noFill/>
                </a:ln>
                <a:solidFill>
                  <a:prstClr val="black"/>
                </a:solidFill>
                <a:effectLst/>
                <a:uLnTx/>
                <a:uFillTx/>
                <a:latin typeface="Trebuchet MS" panose="020B0703020202090204" pitchFamily="34" charset="0"/>
                <a:ea typeface="+mn-ea"/>
                <a:cs typeface="+mn-cs"/>
              </a:rPr>
              <a:t>1. New York Fair Housing Notice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b="0" i="0" u="none" strike="noStrike" kern="1200" cap="none" spc="0" normalizeH="0" baseline="0" noProof="0" dirty="0">
                <a:ln>
                  <a:noFill/>
                </a:ln>
                <a:solidFill>
                  <a:prstClr val="black"/>
                </a:solidFill>
                <a:effectLst/>
                <a:uLnTx/>
                <a:uFillTx/>
                <a:latin typeface="Trebuchet MS" panose="020B0703020202090204" pitchFamily="34" charset="0"/>
                <a:ea typeface="+mn-ea"/>
                <a:cs typeface="+mn-cs"/>
              </a:rPr>
              <a:t>2. Broker Standard Operating Procedures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b="0" i="0" u="none" strike="noStrike" kern="1200" cap="none" spc="0" normalizeH="0" baseline="0" noProof="0" dirty="0">
                <a:ln>
                  <a:noFill/>
                </a:ln>
                <a:solidFill>
                  <a:prstClr val="black"/>
                </a:solidFill>
                <a:effectLst/>
                <a:uLnTx/>
                <a:uFillTx/>
                <a:latin typeface="Trebuchet MS" panose="020B0703020202090204" pitchFamily="34" charset="0"/>
                <a:ea typeface="+mn-ea"/>
                <a:cs typeface="+mn-cs"/>
              </a:rPr>
              <a:t>3. Reasonable Accommodation &amp; Modification Notice</a:t>
            </a:r>
          </a:p>
          <a:p>
            <a:pPr marL="3429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prstClr val="black"/>
              </a:solidFill>
              <a:effectLst/>
              <a:uLnTx/>
              <a:uFillTx/>
              <a:latin typeface="Trebuchet MS" panose="020B070302020209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b="0" i="0" u="none" strike="noStrike" kern="1200" cap="none" spc="0" normalizeH="0" baseline="0" noProof="0" dirty="0">
                <a:ln>
                  <a:noFill/>
                </a:ln>
                <a:solidFill>
                  <a:prstClr val="black"/>
                </a:solidFill>
                <a:effectLst/>
                <a:uLnTx/>
                <a:uFillTx/>
                <a:latin typeface="Trebuchet MS" panose="020B0703020202090204" pitchFamily="34" charset="0"/>
                <a:ea typeface="+mn-ea"/>
                <a:cs typeface="+mn-cs"/>
              </a:rPr>
              <a:t>Must be:</a:t>
            </a:r>
          </a:p>
          <a:p>
            <a:pPr marL="8001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Trebuchet MS" panose="020B0703020202090204" pitchFamily="34" charset="0"/>
                <a:ea typeface="+mn-ea"/>
                <a:cs typeface="+mn-cs"/>
              </a:rPr>
              <a:t>“Clear and Conspicuous”</a:t>
            </a:r>
          </a:p>
          <a:p>
            <a:pPr marL="8001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Trebuchet MS" panose="020B0703020202090204" pitchFamily="34" charset="0"/>
                <a:ea typeface="+mn-ea"/>
                <a:cs typeface="+mn-cs"/>
              </a:rPr>
              <a:t>Inclusive of social media</a:t>
            </a:r>
          </a:p>
          <a:p>
            <a:pPr marL="3429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000" b="0" i="0" u="sng"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000" b="0" i="0" u="sng"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681E1B9E-67CF-5145-A0E9-D7799DFAE23B}"/>
              </a:ext>
            </a:extLst>
          </p:cNvPr>
          <p:cNvSpPr txBox="1"/>
          <p:nvPr/>
        </p:nvSpPr>
        <p:spPr>
          <a:xfrm>
            <a:off x="0" y="2353672"/>
            <a:ext cx="5632246" cy="3599316"/>
          </a:xfrm>
          <a:prstGeom prst="rect">
            <a:avLst/>
          </a:prstGeom>
        </p:spPr>
        <p:txBody>
          <a:bodyPr vert="horz" lIns="91440" tIns="45720" rIns="91440" bIns="45720" rtlCol="0">
            <a:normAutofit/>
          </a:bodyPr>
          <a:lstStyle/>
          <a:p>
            <a:pPr marL="0" marR="0" lvl="0" indent="0" algn="l" defTabSz="457200" rtl="0" eaLnBrk="1" fontAlgn="auto" latinLnBrk="0" hangingPunct="1">
              <a:lnSpc>
                <a:spcPct val="90000"/>
              </a:lnSpc>
              <a:spcBef>
                <a:spcPts val="600"/>
              </a:spcBef>
              <a:spcAft>
                <a:spcPts val="60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4124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109D88B-8B3B-095D-FC17-C04CA35081F2}"/>
            </a:ext>
          </a:extLst>
        </p:cNvPr>
        <p:cNvGrpSpPr/>
        <p:nvPr/>
      </p:nvGrpSpPr>
      <p:grpSpPr>
        <a:xfrm>
          <a:off x="0" y="0"/>
          <a:ext cx="0" cy="0"/>
          <a:chOff x="0" y="0"/>
          <a:chExt cx="0" cy="0"/>
        </a:xfrm>
      </p:grpSpPr>
      <p:sp useBgFill="1">
        <p:nvSpPr>
          <p:cNvPr id="141" name="Rectangle 140">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3" name="Rectangle 142">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5" name="Rectangle 144">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7" name="Rectangle 146">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9" name="Rectangle 148">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1" name="Oval 150">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047CEC9-D4B0-B8E3-D8CC-C345282CC279}"/>
              </a:ext>
            </a:extLst>
          </p:cNvPr>
          <p:cNvSpPr>
            <a:spLocks noGrp="1"/>
          </p:cNvSpPr>
          <p:nvPr>
            <p:ph type="title"/>
          </p:nvPr>
        </p:nvSpPr>
        <p:spPr>
          <a:xfrm>
            <a:off x="826395" y="1728754"/>
            <a:ext cx="4230100" cy="3387497"/>
          </a:xfrm>
        </p:spPr>
        <p:txBody>
          <a:bodyPr vert="horz" lIns="91440" tIns="45720" rIns="91440" bIns="45720" rtlCol="0" anchor="b">
            <a:normAutofit/>
          </a:bodyPr>
          <a:lstStyle/>
          <a:p>
            <a:pPr>
              <a:spcBef>
                <a:spcPct val="0"/>
              </a:spcBef>
            </a:pPr>
            <a:r>
              <a:rPr lang="en-US" sz="4000" kern="1200" dirty="0">
                <a:solidFill>
                  <a:srgbClr val="FFFFFF"/>
                </a:solidFill>
              </a:rPr>
              <a:t>Can My </a:t>
            </a:r>
            <a:r>
              <a:rPr lang="en-US" sz="4000" dirty="0">
                <a:solidFill>
                  <a:srgbClr val="FFFFFF"/>
                </a:solidFill>
              </a:rPr>
              <a:t>L</a:t>
            </a:r>
            <a:r>
              <a:rPr lang="en-US" sz="4000" kern="1200" dirty="0">
                <a:solidFill>
                  <a:srgbClr val="FFFFFF"/>
                </a:solidFill>
              </a:rPr>
              <a:t>isting </a:t>
            </a:r>
            <a:r>
              <a:rPr lang="en-US" sz="4000" dirty="0">
                <a:solidFill>
                  <a:srgbClr val="FFFFFF"/>
                </a:solidFill>
              </a:rPr>
              <a:t>S</a:t>
            </a:r>
            <a:r>
              <a:rPr lang="en-US" sz="4000" kern="1200" dirty="0">
                <a:solidFill>
                  <a:srgbClr val="FFFFFF"/>
                </a:solidFill>
              </a:rPr>
              <a:t>ay “Five-Minute </a:t>
            </a:r>
            <a:r>
              <a:rPr lang="en-US" sz="4000" dirty="0">
                <a:solidFill>
                  <a:srgbClr val="FFFFFF"/>
                </a:solidFill>
              </a:rPr>
              <a:t>W</a:t>
            </a:r>
            <a:r>
              <a:rPr lang="en-US" sz="4000" kern="1200" dirty="0">
                <a:solidFill>
                  <a:srgbClr val="FFFFFF"/>
                </a:solidFill>
              </a:rPr>
              <a:t>alk to </a:t>
            </a:r>
            <a:r>
              <a:rPr lang="en-US" sz="4000" dirty="0">
                <a:solidFill>
                  <a:srgbClr val="FFFFFF"/>
                </a:solidFill>
              </a:rPr>
              <a:t>T</a:t>
            </a:r>
            <a:r>
              <a:rPr lang="en-US" sz="4000" kern="1200" dirty="0">
                <a:solidFill>
                  <a:srgbClr val="FFFFFF"/>
                </a:solidFill>
              </a:rPr>
              <a:t>rain </a:t>
            </a:r>
            <a:r>
              <a:rPr lang="en-US" sz="4000" dirty="0">
                <a:solidFill>
                  <a:srgbClr val="FFFFFF"/>
                </a:solidFill>
              </a:rPr>
              <a:t>S</a:t>
            </a:r>
            <a:r>
              <a:rPr lang="en-US" sz="4000" kern="1200" dirty="0">
                <a:solidFill>
                  <a:srgbClr val="FFFFFF"/>
                </a:solidFill>
              </a:rPr>
              <a:t>tation”?</a:t>
            </a:r>
            <a:br>
              <a:rPr lang="en-US" sz="4000" dirty="0">
                <a:solidFill>
                  <a:srgbClr val="FFFFFF"/>
                </a:solidFill>
              </a:rPr>
            </a:br>
            <a:br>
              <a:rPr lang="en-US" sz="4000" dirty="0">
                <a:solidFill>
                  <a:srgbClr val="FFFFFF"/>
                </a:solidFill>
              </a:rPr>
            </a:br>
            <a:endParaRPr lang="en-US" sz="4000" b="1" kern="1200" dirty="0">
              <a:solidFill>
                <a:srgbClr val="FFFFFF"/>
              </a:solidFill>
            </a:endParaRPr>
          </a:p>
        </p:txBody>
      </p:sp>
      <p:sp>
        <p:nvSpPr>
          <p:cNvPr id="64" name="Content Placeholder 2">
            <a:extLst>
              <a:ext uri="{FF2B5EF4-FFF2-40B4-BE49-F238E27FC236}">
                <a16:creationId xmlns:a16="http://schemas.microsoft.com/office/drawing/2014/main" id="{60498AB4-72BB-AF5D-677E-3690BC2FA0CC}"/>
              </a:ext>
            </a:extLst>
          </p:cNvPr>
          <p:cNvSpPr>
            <a:spLocks noGrp="1"/>
          </p:cNvSpPr>
          <p:nvPr>
            <p:ph type="body" idx="1"/>
          </p:nvPr>
        </p:nvSpPr>
        <p:spPr>
          <a:xfrm>
            <a:off x="6096000" y="649480"/>
            <a:ext cx="5269605" cy="5546047"/>
          </a:xfrm>
        </p:spPr>
        <p:txBody>
          <a:bodyPr vert="horz" lIns="91440" tIns="45720" rIns="91440" bIns="45720" rtlCol="0" anchor="ctr">
            <a:normAutofit fontScale="92500" lnSpcReduction="10000"/>
          </a:bodyPr>
          <a:lstStyle/>
          <a:p>
            <a:pPr marL="514350" indent="-228600">
              <a:spcAft>
                <a:spcPts val="600"/>
              </a:spcAft>
              <a:buFont typeface="Arial" panose="020B0604020202020204" pitchFamily="34" charset="0"/>
              <a:buChar char="•"/>
            </a:pPr>
            <a:r>
              <a:rPr lang="en-US" sz="2000" dirty="0"/>
              <a:t>This is not a good idea.</a:t>
            </a:r>
          </a:p>
          <a:p>
            <a:pPr marL="514350" indent="-228600">
              <a:spcAft>
                <a:spcPts val="600"/>
              </a:spcAft>
              <a:buFont typeface="Arial" panose="020B0604020202020204" pitchFamily="34" charset="0"/>
              <a:buChar char="•"/>
            </a:pPr>
            <a:r>
              <a:rPr lang="en-US" sz="2000" dirty="0"/>
              <a:t>Using "walking distance" is implying that a property isn’t good for those with mobility disabilities.  </a:t>
            </a:r>
          </a:p>
          <a:p>
            <a:pPr marL="514350" indent="-228600">
              <a:spcAft>
                <a:spcPts val="600"/>
              </a:spcAft>
              <a:buFont typeface="Arial" panose="020B0604020202020204" pitchFamily="34" charset="0"/>
              <a:buChar char="•"/>
            </a:pPr>
            <a:r>
              <a:rPr lang="en-US" sz="2000" dirty="0"/>
              <a:t>To avoid any possible fair housing issues, it would be better to say something like “near” or “close by” or give the exact distance from the train station</a:t>
            </a:r>
          </a:p>
          <a:p>
            <a:pPr marL="514350" indent="-228600">
              <a:spcAft>
                <a:spcPts val="600"/>
              </a:spcAft>
              <a:buFont typeface="Arial" panose="020B0604020202020204" pitchFamily="34" charset="0"/>
              <a:buChar char="•"/>
            </a:pPr>
            <a:r>
              <a:rPr lang="en-US" sz="2000" dirty="0"/>
              <a:t>Also avoid saying property is close to certain amenities like “houses of worship” or churches, which might imply a preferences for a specific demographic. </a:t>
            </a:r>
          </a:p>
          <a:p>
            <a:pPr marL="514350" indent="-228600">
              <a:spcAft>
                <a:spcPts val="600"/>
              </a:spcAft>
              <a:buFont typeface="Arial" panose="020B0604020202020204" pitchFamily="34" charset="0"/>
              <a:buChar char="•"/>
            </a:pPr>
            <a:r>
              <a:rPr lang="en-US" sz="2000" dirty="0"/>
              <a:t>There is no “official” list of illegal words and phrases.  </a:t>
            </a:r>
          </a:p>
          <a:p>
            <a:pPr marL="514350" indent="-228600">
              <a:spcAft>
                <a:spcPts val="600"/>
              </a:spcAft>
              <a:buFont typeface="Arial" panose="020B0604020202020204" pitchFamily="34" charset="0"/>
              <a:buChar char="•"/>
            </a:pPr>
            <a:r>
              <a:rPr lang="en-US" sz="2000" dirty="0"/>
              <a:t>Best practice is to describe the property, and not the ideal buyer or the community.</a:t>
            </a:r>
          </a:p>
          <a:p>
            <a:pPr marL="514350" indent="-228600">
              <a:spcAft>
                <a:spcPts val="600"/>
              </a:spcAft>
              <a:buFont typeface="Arial" panose="020B0604020202020204" pitchFamily="34" charset="0"/>
              <a:buChar char="•"/>
            </a:pPr>
            <a:r>
              <a:rPr lang="en-US" sz="2000" dirty="0"/>
              <a:t>LIBOR has created </a:t>
            </a:r>
            <a:r>
              <a:rPr lang="en-US" sz="2000" b="1" u="sng" dirty="0">
                <a:solidFill>
                  <a:srgbClr val="002060"/>
                </a:solidFill>
              </a:rPr>
              <a:t>Fair Housing Advertising Word and Phrase Guidelines</a:t>
            </a:r>
            <a:r>
              <a:rPr lang="en-US" sz="2000" b="1" dirty="0">
                <a:solidFill>
                  <a:srgbClr val="002060"/>
                </a:solidFill>
              </a:rPr>
              <a:t> </a:t>
            </a:r>
            <a:r>
              <a:rPr lang="en-US" sz="2000" dirty="0"/>
              <a:t>to assist members</a:t>
            </a:r>
            <a:r>
              <a:rPr lang="en-US" sz="2000" i="1" dirty="0"/>
              <a:t>.</a:t>
            </a:r>
            <a:endParaRPr lang="en-US" sz="2000" b="1" i="1" dirty="0"/>
          </a:p>
        </p:txBody>
      </p:sp>
    </p:spTree>
    <p:extLst>
      <p:ext uri="{BB962C8B-B14F-4D97-AF65-F5344CB8AC3E}">
        <p14:creationId xmlns:p14="http://schemas.microsoft.com/office/powerpoint/2010/main" val="2960622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4">
                                            <p:txEl>
                                              <p:pRg st="0" end="0"/>
                                            </p:txEl>
                                          </p:spTgt>
                                        </p:tgtEl>
                                        <p:attrNameLst>
                                          <p:attrName>style.visibility</p:attrName>
                                        </p:attrNameLst>
                                      </p:cBhvr>
                                      <p:to>
                                        <p:strVal val="visible"/>
                                      </p:to>
                                    </p:set>
                                    <p:anim calcmode="lin" valueType="num">
                                      <p:cBhvr additive="base">
                                        <p:cTn id="7"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4">
                                            <p:txEl>
                                              <p:pRg st="1" end="1"/>
                                            </p:txEl>
                                          </p:spTgt>
                                        </p:tgtEl>
                                        <p:attrNameLst>
                                          <p:attrName>style.visibility</p:attrName>
                                        </p:attrNameLst>
                                      </p:cBhvr>
                                      <p:to>
                                        <p:strVal val="visible"/>
                                      </p:to>
                                    </p:set>
                                    <p:anim calcmode="lin" valueType="num">
                                      <p:cBhvr additive="base">
                                        <p:cTn id="11" dur="500" fill="hold"/>
                                        <p:tgtEl>
                                          <p:spTgt spid="6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4">
                                            <p:txEl>
                                              <p:pRg st="2" end="2"/>
                                            </p:txEl>
                                          </p:spTgt>
                                        </p:tgtEl>
                                        <p:attrNameLst>
                                          <p:attrName>style.visibility</p:attrName>
                                        </p:attrNameLst>
                                      </p:cBhvr>
                                      <p:to>
                                        <p:strVal val="visible"/>
                                      </p:to>
                                    </p:set>
                                    <p:anim calcmode="lin" valueType="num">
                                      <p:cBhvr additive="base">
                                        <p:cTn id="15"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4">
                                            <p:txEl>
                                              <p:pRg st="3" end="3"/>
                                            </p:txEl>
                                          </p:spTgt>
                                        </p:tgtEl>
                                        <p:attrNameLst>
                                          <p:attrName>style.visibility</p:attrName>
                                        </p:attrNameLst>
                                      </p:cBhvr>
                                      <p:to>
                                        <p:strVal val="visible"/>
                                      </p:to>
                                    </p:set>
                                    <p:anim calcmode="lin" valueType="num">
                                      <p:cBhvr additive="base">
                                        <p:cTn id="19" dur="500" fill="hold"/>
                                        <p:tgtEl>
                                          <p:spTgt spid="6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4">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4">
                                            <p:txEl>
                                              <p:pRg st="4" end="4"/>
                                            </p:txEl>
                                          </p:spTgt>
                                        </p:tgtEl>
                                        <p:attrNameLst>
                                          <p:attrName>style.visibility</p:attrName>
                                        </p:attrNameLst>
                                      </p:cBhvr>
                                      <p:to>
                                        <p:strVal val="visible"/>
                                      </p:to>
                                    </p:set>
                                    <p:anim calcmode="lin" valueType="num">
                                      <p:cBhvr additive="base">
                                        <p:cTn id="23"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4">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4">
                                            <p:txEl>
                                              <p:pRg st="5" end="5"/>
                                            </p:txEl>
                                          </p:spTgt>
                                        </p:tgtEl>
                                        <p:attrNameLst>
                                          <p:attrName>style.visibility</p:attrName>
                                        </p:attrNameLst>
                                      </p:cBhvr>
                                      <p:to>
                                        <p:strVal val="visible"/>
                                      </p:to>
                                    </p:set>
                                    <p:anim calcmode="lin" valueType="num">
                                      <p:cBhvr additive="base">
                                        <p:cTn id="27" dur="500" fill="hold"/>
                                        <p:tgtEl>
                                          <p:spTgt spid="64">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64">
                                            <p:txEl>
                                              <p:pRg st="6" end="6"/>
                                            </p:txEl>
                                          </p:spTgt>
                                        </p:tgtEl>
                                        <p:attrNameLst>
                                          <p:attrName>style.visibility</p:attrName>
                                        </p:attrNameLst>
                                      </p:cBhvr>
                                      <p:to>
                                        <p:strVal val="visible"/>
                                      </p:to>
                                    </p:set>
                                    <p:anim calcmode="lin" valueType="num">
                                      <p:cBhvr additive="base">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4D11D79-36A9-6D9C-85D6-AAA538DA1F0B}"/>
            </a:ext>
          </a:extLst>
        </p:cNvPr>
        <p:cNvGrpSpPr/>
        <p:nvPr/>
      </p:nvGrpSpPr>
      <p:grpSpPr>
        <a:xfrm>
          <a:off x="0" y="0"/>
          <a:ext cx="0" cy="0"/>
          <a:chOff x="0" y="0"/>
          <a:chExt cx="0" cy="0"/>
        </a:xfrm>
      </p:grpSpPr>
      <p:sp useBgFill="1">
        <p:nvSpPr>
          <p:cNvPr id="156" name="Rectangle 155">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58" name="Rectangle 157">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Rectangle 159">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 name="Rectangle 161">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 name="Rectangle 163">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6" name="Freeform: Shape 165">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8" name="Rectangle 167">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2A4917-0658-5C64-FC82-B21B5A96672B}"/>
              </a:ext>
            </a:extLst>
          </p:cNvPr>
          <p:cNvSpPr>
            <a:spLocks noGrp="1"/>
          </p:cNvSpPr>
          <p:nvPr>
            <p:ph type="title"/>
          </p:nvPr>
        </p:nvSpPr>
        <p:spPr>
          <a:xfrm>
            <a:off x="418225" y="1725112"/>
            <a:ext cx="3201366" cy="2630900"/>
          </a:xfrm>
        </p:spPr>
        <p:txBody>
          <a:bodyPr vert="horz" lIns="91440" tIns="45720" rIns="91440" bIns="45720" rtlCol="0" anchor="b">
            <a:normAutofit/>
          </a:bodyPr>
          <a:lstStyle/>
          <a:p>
            <a:pPr>
              <a:spcBef>
                <a:spcPct val="0"/>
              </a:spcBef>
            </a:pPr>
            <a:r>
              <a:rPr lang="en-US" sz="3400" kern="1200" dirty="0">
                <a:solidFill>
                  <a:srgbClr val="FFFFFF"/>
                </a:solidFill>
              </a:rPr>
              <a:t>Is Cold Calling Finally Allowed in New York?</a:t>
            </a:r>
            <a:endParaRPr lang="en-US" sz="3400" b="1" kern="1200" dirty="0">
              <a:solidFill>
                <a:srgbClr val="FFFFFF"/>
              </a:solidFill>
            </a:endParaRPr>
          </a:p>
        </p:txBody>
      </p:sp>
      <p:sp>
        <p:nvSpPr>
          <p:cNvPr id="64" name="Content Placeholder 2">
            <a:extLst>
              <a:ext uri="{FF2B5EF4-FFF2-40B4-BE49-F238E27FC236}">
                <a16:creationId xmlns:a16="http://schemas.microsoft.com/office/drawing/2014/main" id="{B0F11A86-D452-4D61-843B-F27192A0C3A8}"/>
              </a:ext>
            </a:extLst>
          </p:cNvPr>
          <p:cNvSpPr>
            <a:spLocks noGrp="1"/>
          </p:cNvSpPr>
          <p:nvPr>
            <p:ph type="body" idx="1"/>
          </p:nvPr>
        </p:nvSpPr>
        <p:spPr>
          <a:xfrm>
            <a:off x="4810259" y="649480"/>
            <a:ext cx="6555347" cy="5546047"/>
          </a:xfrm>
        </p:spPr>
        <p:txBody>
          <a:bodyPr vert="horz" lIns="91440" tIns="45720" rIns="91440" bIns="45720" rtlCol="0" anchor="ctr">
            <a:normAutofit/>
          </a:bodyPr>
          <a:lstStyle/>
          <a:p>
            <a:pPr marL="514350" indent="-228600">
              <a:spcAft>
                <a:spcPts val="600"/>
              </a:spcAft>
              <a:buFont typeface="Arial" panose="020B0604020202020204" pitchFamily="34" charset="0"/>
              <a:buChar char="•"/>
            </a:pPr>
            <a:r>
              <a:rPr lang="en-US" sz="2000" dirty="0"/>
              <a:t>No.  At this time cold calling is still prohibited. </a:t>
            </a:r>
          </a:p>
          <a:p>
            <a:pPr marL="514350" indent="-228600">
              <a:spcAft>
                <a:spcPts val="600"/>
              </a:spcAft>
              <a:buFont typeface="Arial" panose="020B0604020202020204" pitchFamily="34" charset="0"/>
              <a:buChar char="•"/>
            </a:pPr>
            <a:r>
              <a:rPr lang="en-US" sz="2000" dirty="0"/>
              <a:t>General Business Law §399-z(5)(a) prohibits unsolicited telemarketing sales call to any person during a declared state of emergency.</a:t>
            </a:r>
          </a:p>
          <a:p>
            <a:pPr marL="514350" indent="-228600">
              <a:spcAft>
                <a:spcPts val="600"/>
              </a:spcAft>
              <a:buFont typeface="Arial" panose="020B0604020202020204" pitchFamily="34" charset="0"/>
              <a:buChar char="•"/>
            </a:pPr>
            <a:r>
              <a:rPr lang="en-US" sz="2000" dirty="0"/>
              <a:t>EO 47.9: Public Order at Correctional Facilities (Originally declared February 19, 2025) remains in effect until </a:t>
            </a:r>
            <a:r>
              <a:rPr lang="en-US" sz="2000" b="1" u="sng" dirty="0"/>
              <a:t>at least September 25, 2025</a:t>
            </a:r>
            <a:r>
              <a:rPr lang="en-US" sz="2000" dirty="0"/>
              <a:t>.</a:t>
            </a:r>
          </a:p>
          <a:p>
            <a:pPr marL="514350" indent="-228600">
              <a:spcAft>
                <a:spcPts val="600"/>
              </a:spcAft>
              <a:buFont typeface="Arial" panose="020B0604020202020204" pitchFamily="34" charset="0"/>
              <a:buChar char="•"/>
            </a:pPr>
            <a:r>
              <a:rPr lang="en-US" sz="2000" dirty="0"/>
              <a:t>Real estate licensees may not make any unsolicited phone calls or text messages to a member of the public during a State of Emergency. </a:t>
            </a:r>
          </a:p>
          <a:p>
            <a:pPr marL="514350" indent="-228600">
              <a:spcAft>
                <a:spcPts val="600"/>
              </a:spcAft>
              <a:buFont typeface="Arial" panose="020B0604020202020204" pitchFamily="34" charset="0"/>
              <a:buChar char="•"/>
            </a:pPr>
            <a:r>
              <a:rPr lang="en-US" sz="2000" dirty="0"/>
              <a:t>All other types of marketing such as mailers, billboards, social media, internet etc., are permitted. </a:t>
            </a:r>
          </a:p>
          <a:p>
            <a:pPr marL="514350" indent="-228600">
              <a:spcAft>
                <a:spcPts val="600"/>
              </a:spcAft>
              <a:buFont typeface="Arial" panose="020B0604020202020204" pitchFamily="34" charset="0"/>
              <a:buChar char="•"/>
            </a:pPr>
            <a:r>
              <a:rPr lang="en-US" sz="2000" dirty="0"/>
              <a:t>DOS has is enforcing violations of telemarking laws.  </a:t>
            </a:r>
          </a:p>
          <a:p>
            <a:pPr marL="514350" indent="-228600">
              <a:spcAft>
                <a:spcPts val="600"/>
              </a:spcAft>
              <a:buFont typeface="Arial" panose="020B0604020202020204" pitchFamily="34" charset="0"/>
              <a:buChar char="•"/>
            </a:pPr>
            <a:r>
              <a:rPr lang="en-US" sz="2000" dirty="0"/>
              <a:t>Possible fines of up to </a:t>
            </a:r>
            <a:r>
              <a:rPr lang="en-US" sz="2000" b="1" u="sng" dirty="0"/>
              <a:t>$20,000 per call</a:t>
            </a:r>
            <a:r>
              <a:rPr lang="en-US" sz="2000" dirty="0"/>
              <a:t>.</a:t>
            </a:r>
          </a:p>
          <a:p>
            <a:pPr marL="514350" indent="-228600">
              <a:spcAft>
                <a:spcPts val="600"/>
              </a:spcAft>
              <a:buFont typeface="Arial" panose="020B0604020202020204" pitchFamily="34" charset="0"/>
              <a:buChar char="•"/>
            </a:pPr>
            <a:endParaRPr lang="en-US" sz="2000" dirty="0">
              <a:latin typeface="+mn-lt"/>
            </a:endParaRPr>
          </a:p>
        </p:txBody>
      </p:sp>
    </p:spTree>
    <p:extLst>
      <p:ext uri="{BB962C8B-B14F-4D97-AF65-F5344CB8AC3E}">
        <p14:creationId xmlns:p14="http://schemas.microsoft.com/office/powerpoint/2010/main" val="3188372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4">
                                            <p:txEl>
                                              <p:pRg st="0" end="0"/>
                                            </p:txEl>
                                          </p:spTgt>
                                        </p:tgtEl>
                                        <p:attrNameLst>
                                          <p:attrName>style.visibility</p:attrName>
                                        </p:attrNameLst>
                                      </p:cBhvr>
                                      <p:to>
                                        <p:strVal val="visible"/>
                                      </p:to>
                                    </p:set>
                                    <p:anim calcmode="lin" valueType="num">
                                      <p:cBhvr additive="base">
                                        <p:cTn id="7"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4">
                                            <p:txEl>
                                              <p:pRg st="1" end="1"/>
                                            </p:txEl>
                                          </p:spTgt>
                                        </p:tgtEl>
                                        <p:attrNameLst>
                                          <p:attrName>style.visibility</p:attrName>
                                        </p:attrNameLst>
                                      </p:cBhvr>
                                      <p:to>
                                        <p:strVal val="visible"/>
                                      </p:to>
                                    </p:set>
                                    <p:anim calcmode="lin" valueType="num">
                                      <p:cBhvr additive="base">
                                        <p:cTn id="11" dur="500" fill="hold"/>
                                        <p:tgtEl>
                                          <p:spTgt spid="6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4">
                                            <p:txEl>
                                              <p:pRg st="2" end="2"/>
                                            </p:txEl>
                                          </p:spTgt>
                                        </p:tgtEl>
                                        <p:attrNameLst>
                                          <p:attrName>style.visibility</p:attrName>
                                        </p:attrNameLst>
                                      </p:cBhvr>
                                      <p:to>
                                        <p:strVal val="visible"/>
                                      </p:to>
                                    </p:set>
                                    <p:anim calcmode="lin" valueType="num">
                                      <p:cBhvr additive="base">
                                        <p:cTn id="15"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4">
                                            <p:txEl>
                                              <p:pRg st="3" end="3"/>
                                            </p:txEl>
                                          </p:spTgt>
                                        </p:tgtEl>
                                        <p:attrNameLst>
                                          <p:attrName>style.visibility</p:attrName>
                                        </p:attrNameLst>
                                      </p:cBhvr>
                                      <p:to>
                                        <p:strVal val="visible"/>
                                      </p:to>
                                    </p:set>
                                    <p:anim calcmode="lin" valueType="num">
                                      <p:cBhvr additive="base">
                                        <p:cTn id="19" dur="500" fill="hold"/>
                                        <p:tgtEl>
                                          <p:spTgt spid="6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4">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4">
                                            <p:txEl>
                                              <p:pRg st="4" end="4"/>
                                            </p:txEl>
                                          </p:spTgt>
                                        </p:tgtEl>
                                        <p:attrNameLst>
                                          <p:attrName>style.visibility</p:attrName>
                                        </p:attrNameLst>
                                      </p:cBhvr>
                                      <p:to>
                                        <p:strVal val="visible"/>
                                      </p:to>
                                    </p:set>
                                    <p:anim calcmode="lin" valueType="num">
                                      <p:cBhvr additive="base">
                                        <p:cTn id="23"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64">
                                            <p:txEl>
                                              <p:pRg st="5" end="5"/>
                                            </p:txEl>
                                          </p:spTgt>
                                        </p:tgtEl>
                                        <p:attrNameLst>
                                          <p:attrName>style.visibility</p:attrName>
                                        </p:attrNameLst>
                                      </p:cBhvr>
                                      <p:to>
                                        <p:strVal val="visible"/>
                                      </p:to>
                                    </p:set>
                                    <p:anim calcmode="lin" valueType="num">
                                      <p:cBhvr additive="base">
                                        <p:cTn id="29" dur="500" fill="hold"/>
                                        <p:tgtEl>
                                          <p:spTgt spid="64">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4">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64">
                                            <p:txEl>
                                              <p:pRg st="6" end="6"/>
                                            </p:txEl>
                                          </p:spTgt>
                                        </p:tgtEl>
                                        <p:attrNameLst>
                                          <p:attrName>style.visibility</p:attrName>
                                        </p:attrNameLst>
                                      </p:cBhvr>
                                      <p:to>
                                        <p:strVal val="visible"/>
                                      </p:to>
                                    </p:set>
                                    <p:anim calcmode="lin" valueType="num">
                                      <p:cBhvr additive="base">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76" name="Rectangle 75">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Rectangle 77">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Rectangle 85">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D8AB6C5-CD36-954C-AD2A-D76C11B67DE3}"/>
              </a:ext>
            </a:extLst>
          </p:cNvPr>
          <p:cNvSpPr>
            <a:spLocks noGrp="1"/>
          </p:cNvSpPr>
          <p:nvPr>
            <p:ph type="title"/>
          </p:nvPr>
        </p:nvSpPr>
        <p:spPr>
          <a:xfrm>
            <a:off x="466722" y="586855"/>
            <a:ext cx="3201366" cy="3387497"/>
          </a:xfrm>
        </p:spPr>
        <p:txBody>
          <a:bodyPr vert="horz" lIns="91440" tIns="45720" rIns="91440" bIns="45720" rtlCol="0" anchor="b">
            <a:normAutofit/>
          </a:bodyPr>
          <a:lstStyle/>
          <a:p>
            <a:pPr>
              <a:spcBef>
                <a:spcPct val="0"/>
              </a:spcBef>
            </a:pPr>
            <a:r>
              <a:rPr lang="en-US" sz="3600" kern="1200" dirty="0">
                <a:solidFill>
                  <a:srgbClr val="FFFFFF"/>
                </a:solidFill>
              </a:rPr>
              <a:t>Can I Use Another Broker’s MLS Photos for Advertising?</a:t>
            </a:r>
          </a:p>
        </p:txBody>
      </p:sp>
      <p:sp>
        <p:nvSpPr>
          <p:cNvPr id="69" name="Content Placeholder 2">
            <a:extLst>
              <a:ext uri="{FF2B5EF4-FFF2-40B4-BE49-F238E27FC236}">
                <a16:creationId xmlns:a16="http://schemas.microsoft.com/office/drawing/2014/main" id="{1C2F1904-C31B-674D-A9E9-7FFCFE024C02}"/>
              </a:ext>
            </a:extLst>
          </p:cNvPr>
          <p:cNvSpPr>
            <a:spLocks noGrp="1"/>
          </p:cNvSpPr>
          <p:nvPr>
            <p:ph type="body" idx="1"/>
          </p:nvPr>
        </p:nvSpPr>
        <p:spPr>
          <a:xfrm>
            <a:off x="4810259" y="649480"/>
            <a:ext cx="6555347" cy="5546047"/>
          </a:xfrm>
        </p:spPr>
        <p:txBody>
          <a:bodyPr vert="horz" lIns="91440" tIns="45720" rIns="91440" bIns="45720" rtlCol="0" anchor="ctr">
            <a:normAutofit/>
          </a:bodyPr>
          <a:lstStyle/>
          <a:p>
            <a:pPr marL="342900" indent="-228600">
              <a:spcBef>
                <a:spcPts val="600"/>
              </a:spcBef>
              <a:spcAft>
                <a:spcPts val="600"/>
              </a:spcAft>
              <a:buFont typeface="Arial" panose="020B0604020202020204" pitchFamily="34" charset="0"/>
              <a:buChar char="•"/>
            </a:pPr>
            <a:r>
              <a:rPr lang="en-US" sz="2000" dirty="0"/>
              <a:t>No.  Never publish photos you did not take or that you do not have permission to use, even if they appear on the MLS or any other website. </a:t>
            </a:r>
          </a:p>
          <a:p>
            <a:pPr marL="342900" indent="-228600">
              <a:spcBef>
                <a:spcPts val="600"/>
              </a:spcBef>
              <a:spcAft>
                <a:spcPts val="600"/>
              </a:spcAft>
              <a:buFont typeface="Arial" panose="020B0604020202020204" pitchFamily="34" charset="0"/>
              <a:buChar char="•"/>
            </a:pPr>
            <a:r>
              <a:rPr lang="en-US" sz="2000" dirty="0"/>
              <a:t>For example, a buyer’s agent cannot post MLS listing photos on social media to promote their involvement in a sale without first getting the copyright owner’s permission.</a:t>
            </a:r>
          </a:p>
          <a:p>
            <a:pPr marL="342900" indent="-228600">
              <a:spcBef>
                <a:spcPts val="600"/>
              </a:spcBef>
              <a:spcAft>
                <a:spcPts val="600"/>
              </a:spcAft>
              <a:buFont typeface="Arial" panose="020B0604020202020204" pitchFamily="34" charset="0"/>
              <a:buChar char="•"/>
            </a:pPr>
            <a:r>
              <a:rPr lang="en-US" sz="2000" dirty="0"/>
              <a:t>Always get the owner’s written permission before using any third-party content, and save the written permission so you have it in the event your use is challenged by the owner.</a:t>
            </a:r>
          </a:p>
          <a:p>
            <a:pPr marL="342900" indent="-228600">
              <a:spcBef>
                <a:spcPts val="600"/>
              </a:spcBef>
              <a:spcAft>
                <a:spcPts val="600"/>
              </a:spcAft>
              <a:buFont typeface="Arial" panose="020B0604020202020204" pitchFamily="34" charset="0"/>
              <a:buChar char="•"/>
            </a:pPr>
            <a:r>
              <a:rPr lang="en-US" sz="2000" dirty="0"/>
              <a:t>Using a copyrighted work without the owner’s permission could lead to substantial damages for copyright infringement. </a:t>
            </a:r>
          </a:p>
        </p:txBody>
      </p:sp>
    </p:spTree>
    <p:extLst>
      <p:ext uri="{BB962C8B-B14F-4D97-AF65-F5344CB8AC3E}">
        <p14:creationId xmlns:p14="http://schemas.microsoft.com/office/powerpoint/2010/main" val="4005815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9">
                                            <p:txEl>
                                              <p:pRg st="0" end="0"/>
                                            </p:txEl>
                                          </p:spTgt>
                                        </p:tgtEl>
                                        <p:attrNameLst>
                                          <p:attrName>style.visibility</p:attrName>
                                        </p:attrNameLst>
                                      </p:cBhvr>
                                      <p:to>
                                        <p:strVal val="visible"/>
                                      </p:to>
                                    </p:set>
                                    <p:anim calcmode="lin" valueType="num">
                                      <p:cBhvr additive="base">
                                        <p:cTn id="7" dur="500" fill="hold"/>
                                        <p:tgtEl>
                                          <p:spTgt spid="6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9">
                                            <p:txEl>
                                              <p:pRg st="1" end="1"/>
                                            </p:txEl>
                                          </p:spTgt>
                                        </p:tgtEl>
                                        <p:attrNameLst>
                                          <p:attrName>style.visibility</p:attrName>
                                        </p:attrNameLst>
                                      </p:cBhvr>
                                      <p:to>
                                        <p:strVal val="visible"/>
                                      </p:to>
                                    </p:set>
                                    <p:anim calcmode="lin" valueType="num">
                                      <p:cBhvr additive="base">
                                        <p:cTn id="13" dur="500" fill="hold"/>
                                        <p:tgtEl>
                                          <p:spTgt spid="6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9">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9">
                                            <p:txEl>
                                              <p:pRg st="2" end="2"/>
                                            </p:txEl>
                                          </p:spTgt>
                                        </p:tgtEl>
                                        <p:attrNameLst>
                                          <p:attrName>style.visibility</p:attrName>
                                        </p:attrNameLst>
                                      </p:cBhvr>
                                      <p:to>
                                        <p:strVal val="visible"/>
                                      </p:to>
                                    </p:set>
                                    <p:anim calcmode="lin" valueType="num">
                                      <p:cBhvr additive="base">
                                        <p:cTn id="17" dur="500" fill="hold"/>
                                        <p:tgtEl>
                                          <p:spTgt spid="69">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9">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9">
                                            <p:txEl>
                                              <p:pRg st="3" end="3"/>
                                            </p:txEl>
                                          </p:spTgt>
                                        </p:tgtEl>
                                        <p:attrNameLst>
                                          <p:attrName>style.visibility</p:attrName>
                                        </p:attrNameLst>
                                      </p:cBhvr>
                                      <p:to>
                                        <p:strVal val="visible"/>
                                      </p:to>
                                    </p:set>
                                    <p:anim calcmode="lin" valueType="num">
                                      <p:cBhvr additive="base">
                                        <p:cTn id="21" dur="500" fill="hold"/>
                                        <p:tgtEl>
                                          <p:spTgt spid="69">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9203DE33-2CD4-4CA8-9AF3-37C3B6513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A yellow sign with black text&#10;&#10;AI-generated content may be incorrect.">
            <a:extLst>
              <a:ext uri="{FF2B5EF4-FFF2-40B4-BE49-F238E27FC236}">
                <a16:creationId xmlns:a16="http://schemas.microsoft.com/office/drawing/2014/main" id="{6BE2E6C9-4698-6A4A-9015-E0741DBFDFE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38599" y="10"/>
            <a:ext cx="8160026" cy="6875809"/>
          </a:xfrm>
          <a:prstGeom prst="rect">
            <a:avLst/>
          </a:prstGeom>
        </p:spPr>
      </p:pic>
      <p:sp>
        <p:nvSpPr>
          <p:cNvPr id="37" name="Freeform: Shape 36">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9DF9A01C-E496-FD4A-BB2A-03550D05497A}"/>
              </a:ext>
            </a:extLst>
          </p:cNvPr>
          <p:cNvSpPr>
            <a:spLocks noGrp="1"/>
          </p:cNvSpPr>
          <p:nvPr>
            <p:ph type="title"/>
          </p:nvPr>
        </p:nvSpPr>
        <p:spPr>
          <a:xfrm>
            <a:off x="534473" y="2950387"/>
            <a:ext cx="3052293" cy="3531403"/>
          </a:xfrm>
        </p:spPr>
        <p:txBody>
          <a:bodyPr vert="horz" lIns="91440" tIns="45720" rIns="91440" bIns="45720" rtlCol="0" anchor="t">
            <a:normAutofit/>
          </a:bodyPr>
          <a:lstStyle/>
          <a:p>
            <a:pPr>
              <a:spcBef>
                <a:spcPct val="0"/>
              </a:spcBef>
            </a:pPr>
            <a:r>
              <a:rPr lang="en-US" sz="4000" b="1" dirty="0">
                <a:solidFill>
                  <a:srgbClr val="FFFFFF"/>
                </a:solidFill>
              </a:rPr>
              <a:t>Watch Out for Vacant Land Sale Scams</a:t>
            </a:r>
          </a:p>
        </p:txBody>
      </p:sp>
    </p:spTree>
    <p:extLst>
      <p:ext uri="{BB962C8B-B14F-4D97-AF65-F5344CB8AC3E}">
        <p14:creationId xmlns:p14="http://schemas.microsoft.com/office/powerpoint/2010/main" val="37438981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DF9A01C-E496-FD4A-BB2A-03550D05497A}"/>
              </a:ext>
            </a:extLst>
          </p:cNvPr>
          <p:cNvSpPr>
            <a:spLocks noGrp="1"/>
          </p:cNvSpPr>
          <p:nvPr>
            <p:ph type="title"/>
          </p:nvPr>
        </p:nvSpPr>
        <p:spPr>
          <a:xfrm>
            <a:off x="5596501" y="501595"/>
            <a:ext cx="5754896" cy="1292482"/>
          </a:xfrm>
        </p:spPr>
        <p:txBody>
          <a:bodyPr vert="horz" lIns="91440" tIns="45720" rIns="91440" bIns="45720" rtlCol="0" anchor="b">
            <a:normAutofit fontScale="90000"/>
          </a:bodyPr>
          <a:lstStyle/>
          <a:p>
            <a:pPr>
              <a:spcBef>
                <a:spcPct val="0"/>
              </a:spcBef>
            </a:pPr>
            <a:r>
              <a:rPr lang="en-US" sz="4000" b="1" dirty="0">
                <a:solidFill>
                  <a:srgbClr val="002060"/>
                </a:solidFill>
              </a:rPr>
              <a:t>Vacant Land Sale Scams </a:t>
            </a:r>
            <a:br>
              <a:rPr lang="en-US" sz="4000" b="1" dirty="0">
                <a:solidFill>
                  <a:srgbClr val="002060"/>
                </a:solidFill>
              </a:rPr>
            </a:br>
            <a:r>
              <a:rPr lang="en-US" sz="4000" b="1" dirty="0">
                <a:solidFill>
                  <a:srgbClr val="002060"/>
                </a:solidFill>
              </a:rPr>
              <a:t>Continue to Rise</a:t>
            </a:r>
          </a:p>
        </p:txBody>
      </p:sp>
      <p:pic>
        <p:nvPicPr>
          <p:cNvPr id="5" name="Picture 4" descr="Graph on document with pen">
            <a:extLst>
              <a:ext uri="{FF2B5EF4-FFF2-40B4-BE49-F238E27FC236}">
                <a16:creationId xmlns:a16="http://schemas.microsoft.com/office/drawing/2014/main" id="{5C241C97-BB20-2EDA-F369-402980F4F8F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68130" y="1028701"/>
            <a:ext cx="3876165" cy="4338170"/>
          </a:xfrm>
          <a:prstGeom prst="rect">
            <a:avLst/>
          </a:prstGeom>
        </p:spPr>
      </p:pic>
      <p:sp>
        <p:nvSpPr>
          <p:cNvPr id="3" name="Content Placeholder 2">
            <a:extLst>
              <a:ext uri="{FF2B5EF4-FFF2-40B4-BE49-F238E27FC236}">
                <a16:creationId xmlns:a16="http://schemas.microsoft.com/office/drawing/2014/main" id="{7686405F-2BC9-B14D-BB6A-5F6ECF22D742}"/>
              </a:ext>
            </a:extLst>
          </p:cNvPr>
          <p:cNvSpPr>
            <a:spLocks noGrp="1"/>
          </p:cNvSpPr>
          <p:nvPr>
            <p:ph type="body" idx="1"/>
          </p:nvPr>
        </p:nvSpPr>
        <p:spPr>
          <a:xfrm>
            <a:off x="5596502" y="2295672"/>
            <a:ext cx="5754896" cy="3124987"/>
          </a:xfrm>
        </p:spPr>
        <p:txBody>
          <a:bodyPr vert="horz" lIns="91440" tIns="45720" rIns="91440" bIns="45720" rtlCol="0" anchor="t">
            <a:normAutofit/>
          </a:bodyPr>
          <a:lstStyle/>
          <a:p>
            <a:pPr marL="342900" indent="-228600">
              <a:spcAft>
                <a:spcPts val="1200"/>
              </a:spcAft>
              <a:buFont typeface="Arial" panose="020B0604020202020204" pitchFamily="34" charset="0"/>
              <a:buChar char="•"/>
            </a:pPr>
            <a:r>
              <a:rPr lang="en-US" sz="1800" dirty="0"/>
              <a:t>Growing problem on a national and local level.</a:t>
            </a:r>
          </a:p>
          <a:p>
            <a:pPr marL="342900" indent="-228600">
              <a:spcAft>
                <a:spcPts val="1200"/>
              </a:spcAft>
              <a:buFont typeface="Arial" panose="020B0604020202020204" pitchFamily="34" charset="0"/>
              <a:buChar char="•"/>
            </a:pPr>
            <a:r>
              <a:rPr lang="en-US" sz="1800" dirty="0"/>
              <a:t>Scammers are taking advantage of low inventory – hoping brokers rush into listings.</a:t>
            </a:r>
          </a:p>
          <a:p>
            <a:pPr marL="342900" indent="-228600">
              <a:spcAft>
                <a:spcPts val="1200"/>
              </a:spcAft>
              <a:buFont typeface="Arial" panose="020B0604020202020204" pitchFamily="34" charset="0"/>
              <a:buChar char="•"/>
            </a:pPr>
            <a:r>
              <a:rPr lang="en-US" sz="1800" dirty="0"/>
              <a:t>They impersonate sellers and contact an agent to ask about listing vacant lot quickly, often for below market value. </a:t>
            </a:r>
          </a:p>
          <a:p>
            <a:pPr marL="342900" indent="-228600">
              <a:spcAft>
                <a:spcPts val="1200"/>
              </a:spcAft>
              <a:buFont typeface="Arial" panose="020B0604020202020204" pitchFamily="34" charset="0"/>
              <a:buChar char="•"/>
            </a:pPr>
            <a:r>
              <a:rPr lang="en-US" sz="1800" dirty="0"/>
              <a:t>They use public records to find details about the owner’s identity, and even create legitimate-looking fake IDs.</a:t>
            </a:r>
          </a:p>
          <a:p>
            <a:pPr marL="342900" indent="-228600">
              <a:spcAft>
                <a:spcPts val="1200"/>
              </a:spcAft>
              <a:buFont typeface="Arial" panose="020B0604020202020204" pitchFamily="34" charset="0"/>
              <a:buChar char="•"/>
            </a:pPr>
            <a:endParaRPr lang="en-US" sz="1700" dirty="0">
              <a:latin typeface="+mn-lt"/>
            </a:endParaRPr>
          </a:p>
          <a:p>
            <a:pPr marL="342900" indent="-228600">
              <a:spcAft>
                <a:spcPts val="1200"/>
              </a:spcAft>
              <a:buFont typeface="Arial" panose="020B0604020202020204" pitchFamily="34" charset="0"/>
              <a:buChar char="•"/>
            </a:pPr>
            <a:endParaRPr lang="en-US" sz="1700" dirty="0">
              <a:latin typeface="+mn-lt"/>
            </a:endParaRPr>
          </a:p>
        </p:txBody>
      </p:sp>
      <p:sp>
        <p:nvSpPr>
          <p:cNvPr id="25" name="Rectangle 24">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266772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DF9A01C-E496-FD4A-BB2A-03550D05497A}"/>
              </a:ext>
            </a:extLst>
          </p:cNvPr>
          <p:cNvSpPr>
            <a:spLocks noGrp="1"/>
          </p:cNvSpPr>
          <p:nvPr>
            <p:ph type="title"/>
          </p:nvPr>
        </p:nvSpPr>
        <p:spPr>
          <a:xfrm>
            <a:off x="1136397" y="502020"/>
            <a:ext cx="5323715" cy="1396228"/>
          </a:xfrm>
        </p:spPr>
        <p:txBody>
          <a:bodyPr vert="horz" lIns="91440" tIns="45720" rIns="91440" bIns="45720" rtlCol="0" anchor="b">
            <a:normAutofit/>
          </a:bodyPr>
          <a:lstStyle/>
          <a:p>
            <a:pPr>
              <a:spcBef>
                <a:spcPct val="0"/>
              </a:spcBef>
            </a:pPr>
            <a:r>
              <a:rPr lang="en-US" sz="4000" b="1" kern="1200" dirty="0">
                <a:solidFill>
                  <a:srgbClr val="002060"/>
                </a:solidFill>
              </a:rPr>
              <a:t>What Can You Do To Avoid the Scam?</a:t>
            </a:r>
          </a:p>
        </p:txBody>
      </p:sp>
      <p:sp>
        <p:nvSpPr>
          <p:cNvPr id="3" name="Content Placeholder 2">
            <a:extLst>
              <a:ext uri="{FF2B5EF4-FFF2-40B4-BE49-F238E27FC236}">
                <a16:creationId xmlns:a16="http://schemas.microsoft.com/office/drawing/2014/main" id="{7686405F-2BC9-B14D-BB6A-5F6ECF22D742}"/>
              </a:ext>
            </a:extLst>
          </p:cNvPr>
          <p:cNvSpPr>
            <a:spLocks noGrp="1"/>
          </p:cNvSpPr>
          <p:nvPr>
            <p:ph type="body" idx="1"/>
          </p:nvPr>
        </p:nvSpPr>
        <p:spPr>
          <a:xfrm>
            <a:off x="1144923" y="2400268"/>
            <a:ext cx="5948486" cy="3540709"/>
          </a:xfrm>
        </p:spPr>
        <p:txBody>
          <a:bodyPr vert="horz" lIns="91440" tIns="45720" rIns="91440" bIns="45720" rtlCol="0" anchor="t">
            <a:normAutofit/>
          </a:bodyPr>
          <a:lstStyle/>
          <a:p>
            <a:pPr marL="342900" indent="-228600">
              <a:spcAft>
                <a:spcPts val="1200"/>
              </a:spcAft>
              <a:buFont typeface="Arial" panose="020B0604020202020204" pitchFamily="34" charset="0"/>
              <a:buChar char="•"/>
            </a:pPr>
            <a:r>
              <a:rPr lang="en-US" sz="1700" b="1" u="sng" dirty="0"/>
              <a:t>Before taking a listing for vacant land, demand an in-person or zoom meeting</a:t>
            </a:r>
            <a:r>
              <a:rPr lang="en-US" sz="1700" dirty="0"/>
              <a:t>.</a:t>
            </a:r>
          </a:p>
          <a:p>
            <a:pPr marL="342900" indent="-228600">
              <a:spcAft>
                <a:spcPts val="1200"/>
              </a:spcAft>
              <a:buFont typeface="Arial" panose="020B0604020202020204" pitchFamily="34" charset="0"/>
              <a:buChar char="•"/>
            </a:pPr>
            <a:r>
              <a:rPr lang="en-US" sz="1700" dirty="0"/>
              <a:t>Ask for multiple forms of identification.</a:t>
            </a:r>
          </a:p>
          <a:p>
            <a:pPr marL="342900" indent="-228600">
              <a:spcAft>
                <a:spcPts val="1200"/>
              </a:spcAft>
              <a:buFont typeface="Arial" panose="020B0604020202020204" pitchFamily="34" charset="0"/>
              <a:buChar char="•"/>
            </a:pPr>
            <a:r>
              <a:rPr lang="en-US" sz="1700" dirty="0"/>
              <a:t>Independently search the Internet for a recent picture of the seller.</a:t>
            </a:r>
          </a:p>
          <a:p>
            <a:pPr marL="342900" indent="-228600">
              <a:spcAft>
                <a:spcPts val="1200"/>
              </a:spcAft>
              <a:buFont typeface="Arial" panose="020B0604020202020204" pitchFamily="34" charset="0"/>
              <a:buChar char="•"/>
            </a:pPr>
            <a:r>
              <a:rPr lang="en-US" sz="1700" dirty="0"/>
              <a:t>Check public records to verify owner’s phone number and email.</a:t>
            </a:r>
          </a:p>
          <a:p>
            <a:pPr marL="342900" indent="-228600">
              <a:spcAft>
                <a:spcPts val="1200"/>
              </a:spcAft>
              <a:buFont typeface="Arial" panose="020B0604020202020204" pitchFamily="34" charset="0"/>
              <a:buChar char="•"/>
            </a:pPr>
            <a:r>
              <a:rPr lang="en-US" sz="1700" dirty="0"/>
              <a:t>If you suspect that you are involved in a vacant lot scam, contact law enforcement, file a complaint at IC3.gov and quickly remove MLS Listing and all advertisements.</a:t>
            </a:r>
          </a:p>
          <a:p>
            <a:pPr marL="342900" indent="-228600">
              <a:spcAft>
                <a:spcPts val="1200"/>
              </a:spcAft>
              <a:buFont typeface="Arial" panose="020B0604020202020204" pitchFamily="34" charset="0"/>
              <a:buChar char="•"/>
            </a:pPr>
            <a:endParaRPr lang="en-US" sz="1700" dirty="0">
              <a:latin typeface="+mn-lt"/>
            </a:endParaRPr>
          </a:p>
        </p:txBody>
      </p:sp>
      <p:sp>
        <p:nvSpPr>
          <p:cNvPr id="28" name="Rectangle 27">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Person at work video conferencing on laptop">
            <a:extLst>
              <a:ext uri="{FF2B5EF4-FFF2-40B4-BE49-F238E27FC236}">
                <a16:creationId xmlns:a16="http://schemas.microsoft.com/office/drawing/2014/main" id="{1966BA6E-921C-FD64-0C99-51333040AE3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550609" y="909081"/>
            <a:ext cx="3221246" cy="5071731"/>
          </a:xfrm>
          <a:prstGeom prst="rect">
            <a:avLst/>
          </a:prstGeom>
        </p:spPr>
      </p:pic>
    </p:spTree>
    <p:extLst>
      <p:ext uri="{BB962C8B-B14F-4D97-AF65-F5344CB8AC3E}">
        <p14:creationId xmlns:p14="http://schemas.microsoft.com/office/powerpoint/2010/main" val="713382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D4CA19D-30B5-313D-9F05-DE532BB5B928}"/>
            </a:ext>
          </a:extLst>
        </p:cNvPr>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9203DE33-2CD4-4CA8-9AF3-37C3B6513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Picture 8" descr="Paper people pyramid">
            <a:extLst>
              <a:ext uri="{FF2B5EF4-FFF2-40B4-BE49-F238E27FC236}">
                <a16:creationId xmlns:a16="http://schemas.microsoft.com/office/drawing/2014/main" id="{C7CAB86D-D34B-571F-C808-BDCB5DFE2ECB}"/>
              </a:ext>
            </a:extLst>
          </p:cNvPr>
          <p:cNvPicPr>
            <a:picLocks noChangeAspect="1"/>
          </p:cNvPicPr>
          <p:nvPr/>
        </p:nvPicPr>
        <p:blipFill>
          <a:blip r:embed="rId2" cstate="screen">
            <a:extLst>
              <a:ext uri="{28A0092B-C50C-407E-A947-70E740481C1C}">
                <a14:useLocalDpi xmlns:a14="http://schemas.microsoft.com/office/drawing/2010/main"/>
              </a:ext>
            </a:extLst>
          </a:blip>
          <a:srcRect b="-2"/>
          <a:stretch/>
        </p:blipFill>
        <p:spPr>
          <a:xfrm>
            <a:off x="4038599" y="10"/>
            <a:ext cx="8160026" cy="6875809"/>
          </a:xfrm>
          <a:prstGeom prst="rect">
            <a:avLst/>
          </a:prstGeom>
        </p:spPr>
      </p:pic>
      <p:sp>
        <p:nvSpPr>
          <p:cNvPr id="47" name="Freeform: Shape 46">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1154AF1-1786-3C7C-9E23-09930B1997BE}"/>
              </a:ext>
            </a:extLst>
          </p:cNvPr>
          <p:cNvSpPr>
            <a:spLocks noGrp="1"/>
          </p:cNvSpPr>
          <p:nvPr>
            <p:ph type="title"/>
          </p:nvPr>
        </p:nvSpPr>
        <p:spPr>
          <a:xfrm>
            <a:off x="534473" y="2950387"/>
            <a:ext cx="3192575" cy="3531403"/>
          </a:xfrm>
        </p:spPr>
        <p:txBody>
          <a:bodyPr vert="horz" lIns="91440" tIns="45720" rIns="91440" bIns="45720" rtlCol="0" anchor="t">
            <a:normAutofit/>
          </a:bodyPr>
          <a:lstStyle/>
          <a:p>
            <a:pPr>
              <a:spcBef>
                <a:spcPct val="0"/>
              </a:spcBef>
            </a:pPr>
            <a:r>
              <a:rPr lang="en-US" sz="3200" b="1" dirty="0">
                <a:solidFill>
                  <a:srgbClr val="FFFFFF"/>
                </a:solidFill>
              </a:rPr>
              <a:t>Broker and Office Manager Duty of Supervision</a:t>
            </a:r>
            <a:endParaRPr lang="en-US" sz="3200" dirty="0">
              <a:solidFill>
                <a:srgbClr val="FFFFFF"/>
              </a:solidFill>
            </a:endParaRPr>
          </a:p>
        </p:txBody>
      </p:sp>
    </p:spTree>
    <p:extLst>
      <p:ext uri="{BB962C8B-B14F-4D97-AF65-F5344CB8AC3E}">
        <p14:creationId xmlns:p14="http://schemas.microsoft.com/office/powerpoint/2010/main" val="22078016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9A01C-E496-FD4A-BB2A-03550D05497A}"/>
              </a:ext>
            </a:extLst>
          </p:cNvPr>
          <p:cNvSpPr>
            <a:spLocks noGrp="1"/>
          </p:cNvSpPr>
          <p:nvPr>
            <p:ph type="title"/>
          </p:nvPr>
        </p:nvSpPr>
        <p:spPr>
          <a:xfrm>
            <a:off x="680321" y="753228"/>
            <a:ext cx="9613861" cy="1080938"/>
          </a:xfrm>
        </p:spPr>
        <p:txBody>
          <a:bodyPr vert="horz" lIns="91440" tIns="45720" rIns="91440" bIns="45720" rtlCol="0" anchor="ctr">
            <a:noAutofit/>
          </a:bodyPr>
          <a:lstStyle/>
          <a:p>
            <a:pPr>
              <a:spcBef>
                <a:spcPct val="0"/>
              </a:spcBef>
            </a:pPr>
            <a:r>
              <a:rPr lang="en-US" sz="3600" b="1" dirty="0">
                <a:solidFill>
                  <a:srgbClr val="002060"/>
                </a:solidFill>
              </a:rPr>
              <a:t>What is the Duty of Supervision for Brokers and Office Managers Over Associated Licensees?</a:t>
            </a:r>
          </a:p>
        </p:txBody>
      </p:sp>
      <p:sp>
        <p:nvSpPr>
          <p:cNvPr id="39" name="Content Placeholder 2">
            <a:extLst>
              <a:ext uri="{FF2B5EF4-FFF2-40B4-BE49-F238E27FC236}">
                <a16:creationId xmlns:a16="http://schemas.microsoft.com/office/drawing/2014/main" id="{7686405F-2BC9-B14D-BB6A-5F6ECF22D742}"/>
              </a:ext>
            </a:extLst>
          </p:cNvPr>
          <p:cNvSpPr>
            <a:spLocks noGrp="1"/>
          </p:cNvSpPr>
          <p:nvPr>
            <p:ph type="body" idx="1"/>
          </p:nvPr>
        </p:nvSpPr>
        <p:spPr>
          <a:xfrm>
            <a:off x="3777672" y="2336873"/>
            <a:ext cx="6516509" cy="3599316"/>
          </a:xfrm>
        </p:spPr>
        <p:txBody>
          <a:bodyPr vert="horz" lIns="91440" tIns="45720" rIns="91440" bIns="45720" rtlCol="0">
            <a:normAutofit fontScale="92500" lnSpcReduction="20000"/>
          </a:bodyPr>
          <a:lstStyle/>
          <a:p>
            <a:pPr marL="0" marR="5080" indent="0">
              <a:spcBef>
                <a:spcPts val="459"/>
              </a:spcBef>
              <a:buNone/>
            </a:pPr>
            <a:r>
              <a:rPr lang="en-US" spc="-95" dirty="0"/>
              <a:t>Section</a:t>
            </a:r>
            <a:r>
              <a:rPr lang="en-US" spc="-165" dirty="0"/>
              <a:t> </a:t>
            </a:r>
            <a:r>
              <a:rPr lang="en-US" spc="-90" dirty="0"/>
              <a:t>§175.21(a)</a:t>
            </a:r>
            <a:r>
              <a:rPr lang="en-US" spc="-165" dirty="0"/>
              <a:t> </a:t>
            </a:r>
            <a:r>
              <a:rPr lang="en-US" spc="-50" dirty="0"/>
              <a:t>of</a:t>
            </a:r>
            <a:r>
              <a:rPr lang="en-US" spc="-165" dirty="0"/>
              <a:t> </a:t>
            </a:r>
            <a:r>
              <a:rPr lang="en-US" spc="-75" dirty="0"/>
              <a:t>DOS</a:t>
            </a:r>
            <a:r>
              <a:rPr lang="en-US" spc="-165" dirty="0"/>
              <a:t> </a:t>
            </a:r>
            <a:r>
              <a:rPr lang="en-US" spc="-80" dirty="0"/>
              <a:t>Rules</a:t>
            </a:r>
            <a:r>
              <a:rPr lang="en-US" spc="-165" dirty="0"/>
              <a:t> </a:t>
            </a:r>
            <a:r>
              <a:rPr lang="en-US" spc="-75" dirty="0"/>
              <a:t>and</a:t>
            </a:r>
            <a:r>
              <a:rPr lang="en-US" spc="-165" dirty="0"/>
              <a:t> </a:t>
            </a:r>
            <a:r>
              <a:rPr lang="en-US" spc="-100" dirty="0"/>
              <a:t>Regulations</a:t>
            </a:r>
            <a:r>
              <a:rPr lang="en-US" spc="-165" dirty="0"/>
              <a:t> </a:t>
            </a:r>
            <a:r>
              <a:rPr lang="en-US" spc="-95" dirty="0"/>
              <a:t>provides “</a:t>
            </a:r>
            <a:r>
              <a:rPr lang="en-US" spc="-30" dirty="0"/>
              <a:t>[t]he </a:t>
            </a:r>
            <a:r>
              <a:rPr lang="en-US" spc="-100" dirty="0"/>
              <a:t>supervision</a:t>
            </a:r>
            <a:r>
              <a:rPr lang="en-US" spc="-175" dirty="0"/>
              <a:t> </a:t>
            </a:r>
            <a:r>
              <a:rPr lang="en-US" spc="-50" dirty="0"/>
              <a:t>of</a:t>
            </a:r>
            <a:r>
              <a:rPr lang="en-US" spc="-165" dirty="0"/>
              <a:t> </a:t>
            </a:r>
            <a:r>
              <a:rPr lang="en-US" dirty="0"/>
              <a:t>a</a:t>
            </a:r>
            <a:r>
              <a:rPr lang="en-US" spc="-165" dirty="0"/>
              <a:t> </a:t>
            </a:r>
            <a:r>
              <a:rPr lang="en-US" spc="-75" dirty="0"/>
              <a:t>real</a:t>
            </a:r>
            <a:r>
              <a:rPr lang="en-US" spc="-165" dirty="0"/>
              <a:t> </a:t>
            </a:r>
            <a:r>
              <a:rPr lang="en-US" spc="-90" dirty="0"/>
              <a:t>estate</a:t>
            </a:r>
            <a:r>
              <a:rPr lang="en-US" spc="-165" dirty="0"/>
              <a:t> </a:t>
            </a:r>
            <a:r>
              <a:rPr lang="en-US" spc="-100" dirty="0"/>
              <a:t>salesperson</a:t>
            </a:r>
            <a:r>
              <a:rPr lang="en-US" spc="-165" dirty="0"/>
              <a:t> </a:t>
            </a:r>
            <a:r>
              <a:rPr lang="en-US" spc="-50" dirty="0"/>
              <a:t>by</a:t>
            </a:r>
            <a:r>
              <a:rPr lang="en-US" spc="-165" dirty="0"/>
              <a:t> </a:t>
            </a:r>
            <a:r>
              <a:rPr lang="en-US" dirty="0"/>
              <a:t>a</a:t>
            </a:r>
            <a:r>
              <a:rPr lang="en-US" spc="-165" dirty="0"/>
              <a:t> </a:t>
            </a:r>
            <a:r>
              <a:rPr lang="en-US" spc="-95" dirty="0"/>
              <a:t>licensed</a:t>
            </a:r>
            <a:r>
              <a:rPr lang="en-US" spc="-165" dirty="0"/>
              <a:t> </a:t>
            </a:r>
            <a:r>
              <a:rPr lang="en-US" spc="-75" dirty="0"/>
              <a:t>real</a:t>
            </a:r>
            <a:r>
              <a:rPr lang="en-US" spc="-165" dirty="0"/>
              <a:t> </a:t>
            </a:r>
            <a:r>
              <a:rPr lang="en-US" spc="-10" dirty="0"/>
              <a:t>estate </a:t>
            </a:r>
            <a:r>
              <a:rPr lang="en-US" spc="-95" dirty="0"/>
              <a:t>broker,</a:t>
            </a:r>
            <a:r>
              <a:rPr lang="en-US" spc="-170" dirty="0"/>
              <a:t> </a:t>
            </a:r>
            <a:r>
              <a:rPr lang="en-US" spc="-95" dirty="0"/>
              <a:t>required</a:t>
            </a:r>
            <a:r>
              <a:rPr lang="en-US" spc="-165" dirty="0"/>
              <a:t> </a:t>
            </a:r>
            <a:r>
              <a:rPr lang="en-US" spc="-50" dirty="0"/>
              <a:t>by</a:t>
            </a:r>
            <a:r>
              <a:rPr lang="en-US" spc="-170" dirty="0"/>
              <a:t> </a:t>
            </a:r>
            <a:r>
              <a:rPr lang="en-US" spc="-100" dirty="0"/>
              <a:t>subdivision</a:t>
            </a:r>
            <a:r>
              <a:rPr lang="en-US" spc="-165" dirty="0"/>
              <a:t> </a:t>
            </a:r>
            <a:r>
              <a:rPr lang="en-US" spc="-75" dirty="0"/>
              <a:t>l(d)</a:t>
            </a:r>
            <a:r>
              <a:rPr lang="en-US" spc="-165" dirty="0"/>
              <a:t> </a:t>
            </a:r>
            <a:r>
              <a:rPr lang="en-US" spc="-50" dirty="0"/>
              <a:t>of</a:t>
            </a:r>
            <a:r>
              <a:rPr lang="en-US" spc="-170" dirty="0"/>
              <a:t> </a:t>
            </a:r>
            <a:r>
              <a:rPr lang="en-US" spc="-75" dirty="0"/>
              <a:t>§441</a:t>
            </a:r>
            <a:r>
              <a:rPr lang="en-US" spc="-165" dirty="0"/>
              <a:t> </a:t>
            </a:r>
            <a:r>
              <a:rPr lang="en-US" spc="-50" dirty="0"/>
              <a:t>of</a:t>
            </a:r>
            <a:r>
              <a:rPr lang="en-US" spc="-165" dirty="0"/>
              <a:t> </a:t>
            </a:r>
            <a:r>
              <a:rPr lang="en-US" spc="-75" dirty="0"/>
              <a:t>the</a:t>
            </a:r>
            <a:r>
              <a:rPr lang="en-US" spc="-170" dirty="0"/>
              <a:t> </a:t>
            </a:r>
            <a:r>
              <a:rPr lang="en-US" spc="-75" dirty="0"/>
              <a:t>Real</a:t>
            </a:r>
            <a:r>
              <a:rPr lang="en-US" spc="-165" dirty="0"/>
              <a:t> </a:t>
            </a:r>
            <a:r>
              <a:rPr lang="en-US" spc="-95" dirty="0"/>
              <a:t>Property</a:t>
            </a:r>
            <a:r>
              <a:rPr lang="en-US" spc="-165" dirty="0"/>
              <a:t> </a:t>
            </a:r>
            <a:r>
              <a:rPr lang="en-US" spc="-30" dirty="0"/>
              <a:t>Law, </a:t>
            </a:r>
            <a:r>
              <a:rPr lang="en-US" b="1" u="sng" spc="-80" dirty="0"/>
              <a:t>shall</a:t>
            </a:r>
            <a:r>
              <a:rPr lang="en-US" b="1" u="sng" spc="-165" dirty="0"/>
              <a:t> </a:t>
            </a:r>
            <a:r>
              <a:rPr lang="en-US" b="1" u="sng" spc="-95" dirty="0"/>
              <a:t>consist</a:t>
            </a:r>
            <a:r>
              <a:rPr lang="en-US" b="1" u="sng" spc="-165" dirty="0"/>
              <a:t> </a:t>
            </a:r>
            <a:r>
              <a:rPr lang="en-US" b="1" u="sng" spc="-50" dirty="0"/>
              <a:t>of</a:t>
            </a:r>
            <a:r>
              <a:rPr lang="en-US" b="1" u="sng" spc="-165" dirty="0"/>
              <a:t> </a:t>
            </a:r>
            <a:r>
              <a:rPr lang="en-US" b="1" u="sng" spc="-95" dirty="0"/>
              <a:t>regular,</a:t>
            </a:r>
            <a:r>
              <a:rPr lang="en-US" b="1" u="sng" spc="-165" dirty="0"/>
              <a:t> </a:t>
            </a:r>
            <a:r>
              <a:rPr lang="en-US" b="1" u="sng" spc="-95" dirty="0"/>
              <a:t>frequent</a:t>
            </a:r>
            <a:r>
              <a:rPr lang="en-US" b="1" u="sng" spc="-165" dirty="0"/>
              <a:t> </a:t>
            </a:r>
            <a:r>
              <a:rPr lang="en-US" b="1" u="sng" spc="-75" dirty="0"/>
              <a:t>and</a:t>
            </a:r>
            <a:r>
              <a:rPr lang="en-US" b="1" u="sng" spc="-165" dirty="0"/>
              <a:t> </a:t>
            </a:r>
            <a:r>
              <a:rPr lang="en-US" b="1" u="sng" spc="-90" dirty="0"/>
              <a:t>consistent</a:t>
            </a:r>
            <a:r>
              <a:rPr lang="en-US" b="1" u="sng" spc="-165" dirty="0"/>
              <a:t> </a:t>
            </a:r>
            <a:r>
              <a:rPr lang="en-US" b="1" u="sng" spc="-10" dirty="0"/>
              <a:t>personal </a:t>
            </a:r>
            <a:r>
              <a:rPr lang="en-US" b="1" u="sng" spc="-95" dirty="0"/>
              <a:t>guidance,</a:t>
            </a:r>
            <a:r>
              <a:rPr lang="en-US" b="1" u="sng" spc="-140" dirty="0"/>
              <a:t> </a:t>
            </a:r>
            <a:r>
              <a:rPr lang="en-US" b="1" u="sng" spc="-100" dirty="0"/>
              <a:t>instruction,</a:t>
            </a:r>
            <a:r>
              <a:rPr lang="en-US" b="1" u="sng" spc="-140" dirty="0"/>
              <a:t> </a:t>
            </a:r>
            <a:r>
              <a:rPr lang="en-US" b="1" u="sng" spc="-95" dirty="0"/>
              <a:t>oversight</a:t>
            </a:r>
            <a:r>
              <a:rPr lang="en-US" b="1" u="sng" spc="-140" dirty="0"/>
              <a:t> </a:t>
            </a:r>
            <a:r>
              <a:rPr lang="en-US" b="1" u="sng" spc="-75" dirty="0"/>
              <a:t>and</a:t>
            </a:r>
            <a:r>
              <a:rPr lang="en-US" b="1" u="sng" spc="-140" dirty="0"/>
              <a:t> </a:t>
            </a:r>
            <a:r>
              <a:rPr lang="en-US" b="1" u="sng" spc="-100" dirty="0"/>
              <a:t>superintendence</a:t>
            </a:r>
            <a:r>
              <a:rPr lang="en-US" spc="-140" dirty="0"/>
              <a:t> </a:t>
            </a:r>
            <a:r>
              <a:rPr lang="en-US" spc="-50" dirty="0"/>
              <a:t>by</a:t>
            </a:r>
            <a:r>
              <a:rPr lang="en-US" spc="-135" dirty="0"/>
              <a:t> </a:t>
            </a:r>
            <a:r>
              <a:rPr lang="en-US" spc="-25" dirty="0"/>
              <a:t>the </a:t>
            </a:r>
            <a:r>
              <a:rPr lang="en-US" spc="-75" dirty="0"/>
              <a:t>real</a:t>
            </a:r>
            <a:r>
              <a:rPr lang="en-US" spc="-180" dirty="0"/>
              <a:t> </a:t>
            </a:r>
            <a:r>
              <a:rPr lang="en-US" spc="-90" dirty="0"/>
              <a:t>estate</a:t>
            </a:r>
            <a:r>
              <a:rPr lang="en-US" spc="-170" dirty="0"/>
              <a:t> </a:t>
            </a:r>
            <a:r>
              <a:rPr lang="en-US" spc="-90" dirty="0"/>
              <a:t>broker</a:t>
            </a:r>
            <a:r>
              <a:rPr lang="en-US" spc="-170" dirty="0"/>
              <a:t> </a:t>
            </a:r>
            <a:r>
              <a:rPr lang="en-US" spc="-75" dirty="0"/>
              <a:t>with</a:t>
            </a:r>
            <a:r>
              <a:rPr lang="en-US" spc="-170" dirty="0"/>
              <a:t> </a:t>
            </a:r>
            <a:r>
              <a:rPr lang="en-US" spc="-95" dirty="0"/>
              <a:t>respect</a:t>
            </a:r>
            <a:r>
              <a:rPr lang="en-US" spc="-165" dirty="0"/>
              <a:t> </a:t>
            </a:r>
            <a:r>
              <a:rPr lang="en-US" spc="-50" dirty="0"/>
              <a:t>to</a:t>
            </a:r>
            <a:r>
              <a:rPr lang="en-US" spc="-170" dirty="0"/>
              <a:t> </a:t>
            </a:r>
            <a:r>
              <a:rPr lang="en-US" spc="-75" dirty="0"/>
              <a:t>the</a:t>
            </a:r>
            <a:r>
              <a:rPr lang="en-US" spc="-170" dirty="0"/>
              <a:t> </a:t>
            </a:r>
            <a:r>
              <a:rPr lang="en-US" spc="-95" dirty="0"/>
              <a:t>general</a:t>
            </a:r>
            <a:r>
              <a:rPr lang="en-US" spc="-170" dirty="0"/>
              <a:t> </a:t>
            </a:r>
            <a:r>
              <a:rPr lang="en-US" spc="-75" dirty="0"/>
              <a:t>real</a:t>
            </a:r>
            <a:r>
              <a:rPr lang="en-US" spc="-165" dirty="0"/>
              <a:t> </a:t>
            </a:r>
            <a:r>
              <a:rPr lang="en-US" spc="-10" dirty="0"/>
              <a:t>estate </a:t>
            </a:r>
            <a:r>
              <a:rPr lang="en-US" spc="-95" dirty="0"/>
              <a:t>brokerage</a:t>
            </a:r>
            <a:r>
              <a:rPr lang="en-US" spc="-170" dirty="0"/>
              <a:t> </a:t>
            </a:r>
            <a:r>
              <a:rPr lang="en-US" spc="-95" dirty="0"/>
              <a:t>business</a:t>
            </a:r>
            <a:r>
              <a:rPr lang="en-US" spc="-155" dirty="0"/>
              <a:t> </a:t>
            </a:r>
            <a:r>
              <a:rPr lang="en-US" spc="-95" dirty="0"/>
              <a:t>conducted</a:t>
            </a:r>
            <a:r>
              <a:rPr lang="en-US" spc="-155" dirty="0"/>
              <a:t> </a:t>
            </a:r>
            <a:r>
              <a:rPr lang="en-US" spc="-50" dirty="0"/>
              <a:t>by</a:t>
            </a:r>
            <a:r>
              <a:rPr lang="en-US" spc="-155" dirty="0"/>
              <a:t> </a:t>
            </a:r>
            <a:r>
              <a:rPr lang="en-US" spc="-75" dirty="0"/>
              <a:t>the</a:t>
            </a:r>
            <a:r>
              <a:rPr lang="en-US" spc="-160" dirty="0"/>
              <a:t> </a:t>
            </a:r>
            <a:r>
              <a:rPr lang="en-US" spc="-95" dirty="0"/>
              <a:t>broker,</a:t>
            </a:r>
            <a:r>
              <a:rPr lang="en-US" spc="-155" dirty="0"/>
              <a:t> </a:t>
            </a:r>
            <a:r>
              <a:rPr lang="en-US" spc="-75" dirty="0"/>
              <a:t>and</a:t>
            </a:r>
            <a:r>
              <a:rPr lang="en-US" spc="-155" dirty="0"/>
              <a:t> </a:t>
            </a:r>
            <a:r>
              <a:rPr lang="en-US" spc="-75" dirty="0"/>
              <a:t>all</a:t>
            </a:r>
            <a:r>
              <a:rPr lang="en-US" spc="-155" dirty="0"/>
              <a:t> </a:t>
            </a:r>
            <a:r>
              <a:rPr lang="en-US" spc="-10" dirty="0"/>
              <a:t>matters </a:t>
            </a:r>
            <a:r>
              <a:rPr lang="en-US" spc="-95" dirty="0"/>
              <a:t>relating</a:t>
            </a:r>
            <a:r>
              <a:rPr lang="en-US" spc="-135" dirty="0"/>
              <a:t> </a:t>
            </a:r>
            <a:r>
              <a:rPr lang="en-US" spc="-10" dirty="0"/>
              <a:t>thereto.”</a:t>
            </a:r>
          </a:p>
          <a:p>
            <a:pPr indent="-228600">
              <a:buFont typeface="Arial" panose="020B0604020202020204" pitchFamily="34" charset="0"/>
              <a:buChar char="•"/>
            </a:pPr>
            <a:endParaRPr lang="en-US" dirty="0"/>
          </a:p>
        </p:txBody>
      </p:sp>
      <p:pic>
        <p:nvPicPr>
          <p:cNvPr id="36" name="Picture 35" descr="Glasses on top of a book">
            <a:extLst>
              <a:ext uri="{FF2B5EF4-FFF2-40B4-BE49-F238E27FC236}">
                <a16:creationId xmlns:a16="http://schemas.microsoft.com/office/drawing/2014/main" id="{A7742098-2403-A4D2-77CA-F80A76B5B48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94325" y="2336872"/>
            <a:ext cx="2692907" cy="3598789"/>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4079947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9">
                                            <p:txEl>
                                              <p:pRg st="0" end="0"/>
                                            </p:txEl>
                                          </p:spTgt>
                                        </p:tgtEl>
                                        <p:attrNameLst>
                                          <p:attrName>style.visibility</p:attrName>
                                        </p:attrNameLst>
                                      </p:cBhvr>
                                      <p:to>
                                        <p:strVal val="visible"/>
                                      </p:to>
                                    </p:set>
                                    <p:animEffect transition="in" filter="blinds(horizontal)">
                                      <p:cBhvr>
                                        <p:cTn id="7" dur="500"/>
                                        <p:tgtEl>
                                          <p:spTgt spid="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usinesswoman looking out of window">
            <a:extLst>
              <a:ext uri="{FF2B5EF4-FFF2-40B4-BE49-F238E27FC236}">
                <a16:creationId xmlns:a16="http://schemas.microsoft.com/office/drawing/2014/main" id="{8C657EEB-DA2F-A05D-4961-25134C20F56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547810" y="10"/>
            <a:ext cx="4641013" cy="6856310"/>
          </a:xfrm>
          <a:prstGeom prst="rect">
            <a:avLst/>
          </a:prstGeom>
          <a:ln>
            <a:noFill/>
          </a:ln>
          <a:effectLst/>
        </p:spPr>
      </p:pic>
      <p:sp>
        <p:nvSpPr>
          <p:cNvPr id="2" name="Title 1">
            <a:extLst>
              <a:ext uri="{FF2B5EF4-FFF2-40B4-BE49-F238E27FC236}">
                <a16:creationId xmlns:a16="http://schemas.microsoft.com/office/drawing/2014/main" id="{9DF9A01C-E496-FD4A-BB2A-03550D05497A}"/>
              </a:ext>
            </a:extLst>
          </p:cNvPr>
          <p:cNvSpPr>
            <a:spLocks noGrp="1"/>
          </p:cNvSpPr>
          <p:nvPr>
            <p:ph type="title"/>
          </p:nvPr>
        </p:nvSpPr>
        <p:spPr>
          <a:xfrm>
            <a:off x="680321" y="753228"/>
            <a:ext cx="7087552" cy="1080938"/>
          </a:xfrm>
        </p:spPr>
        <p:txBody>
          <a:bodyPr vert="horz" lIns="91440" tIns="45720" rIns="91440" bIns="45720" rtlCol="0" anchor="ctr">
            <a:normAutofit fontScale="90000"/>
          </a:bodyPr>
          <a:lstStyle/>
          <a:p>
            <a:pPr>
              <a:spcBef>
                <a:spcPct val="0"/>
              </a:spcBef>
            </a:pPr>
            <a:r>
              <a:rPr lang="en-US" b="1" dirty="0">
                <a:solidFill>
                  <a:srgbClr val="002060"/>
                </a:solidFill>
              </a:rPr>
              <a:t>Why Is Supervision Important?  </a:t>
            </a:r>
          </a:p>
        </p:txBody>
      </p:sp>
      <p:sp>
        <p:nvSpPr>
          <p:cNvPr id="39" name="Content Placeholder 2">
            <a:extLst>
              <a:ext uri="{FF2B5EF4-FFF2-40B4-BE49-F238E27FC236}">
                <a16:creationId xmlns:a16="http://schemas.microsoft.com/office/drawing/2014/main" id="{7686405F-2BC9-B14D-BB6A-5F6ECF22D742}"/>
              </a:ext>
            </a:extLst>
          </p:cNvPr>
          <p:cNvSpPr>
            <a:spLocks noGrp="1"/>
          </p:cNvSpPr>
          <p:nvPr>
            <p:ph type="body" idx="1"/>
          </p:nvPr>
        </p:nvSpPr>
        <p:spPr>
          <a:xfrm>
            <a:off x="337421" y="2258708"/>
            <a:ext cx="6423211" cy="3599316"/>
          </a:xfrm>
        </p:spPr>
        <p:txBody>
          <a:bodyPr vert="horz" lIns="91440" tIns="45720" rIns="91440" bIns="45720" rtlCol="0">
            <a:normAutofit/>
          </a:bodyPr>
          <a:lstStyle/>
          <a:p>
            <a:pPr marL="380985" indent="0">
              <a:buNone/>
            </a:pPr>
            <a:endParaRPr lang="en-US" sz="2200" dirty="0"/>
          </a:p>
          <a:p>
            <a:pPr marL="723885" indent="-342900">
              <a:buFont typeface="Arial" panose="020B0604020202020204" pitchFamily="34" charset="0"/>
              <a:buChar char="•"/>
            </a:pPr>
            <a:r>
              <a:rPr lang="en-US" sz="2200" dirty="0"/>
              <a:t>DOS may charge both principal broker and office manager for a failure to supervise in any proceeding brought against affiliated licensees working under them.</a:t>
            </a:r>
          </a:p>
          <a:p>
            <a:pPr marL="380985" indent="0">
              <a:buNone/>
            </a:pPr>
            <a:endParaRPr lang="en-US" sz="2200" dirty="0"/>
          </a:p>
          <a:p>
            <a:pPr marL="723885" indent="-342900">
              <a:buFont typeface="Arial" panose="020B0604020202020204" pitchFamily="34" charset="0"/>
              <a:buChar char="•"/>
            </a:pPr>
            <a:r>
              <a:rPr lang="en-US" sz="2200" dirty="0"/>
              <a:t>Lack of supervision can lead to loss of broker’s license.</a:t>
            </a:r>
          </a:p>
        </p:txBody>
      </p:sp>
    </p:spTree>
    <p:extLst>
      <p:ext uri="{BB962C8B-B14F-4D97-AF65-F5344CB8AC3E}">
        <p14:creationId xmlns:p14="http://schemas.microsoft.com/office/powerpoint/2010/main" val="3106765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9">
                                            <p:txEl>
                                              <p:pRg st="1" end="1"/>
                                            </p:txEl>
                                          </p:spTgt>
                                        </p:tgtEl>
                                        <p:attrNameLst>
                                          <p:attrName>style.visibility</p:attrName>
                                        </p:attrNameLst>
                                      </p:cBhvr>
                                      <p:to>
                                        <p:strVal val="visible"/>
                                      </p:to>
                                    </p:set>
                                    <p:anim calcmode="lin" valueType="num">
                                      <p:cBhvr additive="base">
                                        <p:cTn id="7" dur="500" fill="hold"/>
                                        <p:tgtEl>
                                          <p:spTgt spid="3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9">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9">
                                            <p:txEl>
                                              <p:pRg st="3" end="3"/>
                                            </p:txEl>
                                          </p:spTgt>
                                        </p:tgtEl>
                                        <p:attrNameLst>
                                          <p:attrName>style.visibility</p:attrName>
                                        </p:attrNameLst>
                                      </p:cBhvr>
                                      <p:to>
                                        <p:strVal val="visible"/>
                                      </p:to>
                                    </p:set>
                                    <p:anim calcmode="lin" valueType="num">
                                      <p:cBhvr additive="base">
                                        <p:cTn id="11" dur="500" fill="hold"/>
                                        <p:tgtEl>
                                          <p:spTgt spid="39">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6BC0A27-8484-782D-7A2A-E2753AAB8A1C}"/>
            </a:ext>
          </a:extLst>
        </p:cNvPr>
        <p:cNvGrpSpPr/>
        <p:nvPr/>
      </p:nvGrpSpPr>
      <p:grpSpPr>
        <a:xfrm>
          <a:off x="0" y="0"/>
          <a:ext cx="0" cy="0"/>
          <a:chOff x="0" y="0"/>
          <a:chExt cx="0" cy="0"/>
        </a:xfrm>
      </p:grpSpPr>
      <p:sp useBgFill="1">
        <p:nvSpPr>
          <p:cNvPr id="98" name="Rectangle 97">
            <a:extLst>
              <a:ext uri="{FF2B5EF4-FFF2-40B4-BE49-F238E27FC236}">
                <a16:creationId xmlns:a16="http://schemas.microsoft.com/office/drawing/2014/main" id="{D23D2E6E-09D4-D52A-E317-ED74E485BB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5119764-96D2-AE49-F888-0FE2863E6862}"/>
              </a:ext>
            </a:extLst>
          </p:cNvPr>
          <p:cNvSpPr>
            <a:spLocks noGrp="1"/>
          </p:cNvSpPr>
          <p:nvPr>
            <p:ph type="title"/>
          </p:nvPr>
        </p:nvSpPr>
        <p:spPr>
          <a:xfrm>
            <a:off x="706057" y="338288"/>
            <a:ext cx="5754056" cy="1141585"/>
          </a:xfrm>
        </p:spPr>
        <p:txBody>
          <a:bodyPr vert="horz" lIns="91440" tIns="45720" rIns="91440" bIns="45720" rtlCol="0" anchor="b">
            <a:normAutofit/>
          </a:bodyPr>
          <a:lstStyle/>
          <a:p>
            <a:pPr>
              <a:spcBef>
                <a:spcPct val="0"/>
              </a:spcBef>
            </a:pPr>
            <a:r>
              <a:rPr lang="en-US" sz="3200" b="1" kern="1200" dirty="0">
                <a:solidFill>
                  <a:srgbClr val="002060"/>
                </a:solidFill>
              </a:rPr>
              <a:t>How Does NYS DOS Analyze Duty of Supervision?</a:t>
            </a:r>
            <a:endParaRPr lang="en-US" sz="3200" kern="1200" dirty="0">
              <a:solidFill>
                <a:srgbClr val="002060"/>
              </a:solidFill>
            </a:endParaRPr>
          </a:p>
        </p:txBody>
      </p:sp>
      <p:sp>
        <p:nvSpPr>
          <p:cNvPr id="69" name="Content Placeholder 2">
            <a:extLst>
              <a:ext uri="{FF2B5EF4-FFF2-40B4-BE49-F238E27FC236}">
                <a16:creationId xmlns:a16="http://schemas.microsoft.com/office/drawing/2014/main" id="{D22E9201-4829-0236-93F9-4295B238B237}"/>
              </a:ext>
            </a:extLst>
          </p:cNvPr>
          <p:cNvSpPr>
            <a:spLocks noGrp="1"/>
          </p:cNvSpPr>
          <p:nvPr>
            <p:ph type="body" idx="1"/>
          </p:nvPr>
        </p:nvSpPr>
        <p:spPr>
          <a:xfrm>
            <a:off x="743434" y="1818161"/>
            <a:ext cx="5679302" cy="3436537"/>
          </a:xfrm>
        </p:spPr>
        <p:txBody>
          <a:bodyPr vert="horz" lIns="91440" tIns="45720" rIns="91440" bIns="45720" rtlCol="0" anchor="t">
            <a:noAutofit/>
          </a:bodyPr>
          <a:lstStyle/>
          <a:p>
            <a:pPr marL="114300" indent="0">
              <a:spcAft>
                <a:spcPts val="600"/>
              </a:spcAft>
              <a:buNone/>
            </a:pPr>
            <a:r>
              <a:rPr lang="en-US" sz="2200" dirty="0"/>
              <a:t>DOS looks at TWO Factors when considering whether there was a failure to supervise:</a:t>
            </a:r>
          </a:p>
          <a:p>
            <a:pPr marL="114300" indent="0">
              <a:spcAft>
                <a:spcPts val="600"/>
              </a:spcAft>
              <a:buNone/>
            </a:pPr>
            <a:endParaRPr lang="en-US" sz="2200" dirty="0"/>
          </a:p>
          <a:p>
            <a:pPr marL="457200" indent="-342900">
              <a:spcAft>
                <a:spcPts val="600"/>
              </a:spcAft>
              <a:buFont typeface="+mj-lt"/>
              <a:buAutoNum type="arabicPeriod"/>
            </a:pPr>
            <a:r>
              <a:rPr lang="en-US" sz="2200" dirty="0"/>
              <a:t>What process did you have in place to prevent the issue </a:t>
            </a:r>
            <a:r>
              <a:rPr lang="en-US" sz="2200" u="sng" dirty="0"/>
              <a:t>BEFORE</a:t>
            </a:r>
            <a:r>
              <a:rPr lang="en-US" sz="2200" dirty="0"/>
              <a:t> it happened?</a:t>
            </a:r>
          </a:p>
          <a:p>
            <a:pPr marL="457200" indent="-342900">
              <a:spcAft>
                <a:spcPts val="600"/>
              </a:spcAft>
              <a:buFont typeface="+mj-lt"/>
              <a:buAutoNum type="arabicPeriod"/>
            </a:pPr>
            <a:r>
              <a:rPr lang="en-US" sz="2200" dirty="0"/>
              <a:t>What steps did you take in response to the  issue </a:t>
            </a:r>
            <a:r>
              <a:rPr lang="en-US" sz="2200" u="sng" dirty="0"/>
              <a:t>AFTER</a:t>
            </a:r>
            <a:r>
              <a:rPr lang="en-US" sz="2200" dirty="0"/>
              <a:t> it happened?</a:t>
            </a:r>
          </a:p>
          <a:p>
            <a:pPr marL="114300" indent="0">
              <a:spcAft>
                <a:spcPts val="600"/>
              </a:spcAft>
              <a:buNone/>
            </a:pPr>
            <a:endParaRPr lang="en-US" sz="2200" dirty="0"/>
          </a:p>
        </p:txBody>
      </p:sp>
      <p:sp>
        <p:nvSpPr>
          <p:cNvPr id="99" name="Rectangle 98">
            <a:extLst>
              <a:ext uri="{FF2B5EF4-FFF2-40B4-BE49-F238E27FC236}">
                <a16:creationId xmlns:a16="http://schemas.microsoft.com/office/drawing/2014/main" id="{AE2AB210-896A-DE49-F912-ECD8A6A05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0" name="Rectangle 99">
            <a:extLst>
              <a:ext uri="{FF2B5EF4-FFF2-40B4-BE49-F238E27FC236}">
                <a16:creationId xmlns:a16="http://schemas.microsoft.com/office/drawing/2014/main" id="{196EC16A-8530-C26A-8DD0-371293E629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1" name="Rectangle 100">
            <a:extLst>
              <a:ext uri="{FF2B5EF4-FFF2-40B4-BE49-F238E27FC236}">
                <a16:creationId xmlns:a16="http://schemas.microsoft.com/office/drawing/2014/main" id="{D7C642A3-2943-5441-2B6C-79FAC70BA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2" name="Rectangle 101">
            <a:extLst>
              <a:ext uri="{FF2B5EF4-FFF2-40B4-BE49-F238E27FC236}">
                <a16:creationId xmlns:a16="http://schemas.microsoft.com/office/drawing/2014/main" id="{3D2A62FF-417F-BF6F-6D6E-8A2CAB679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descr="Torn paper two">
            <a:extLst>
              <a:ext uri="{FF2B5EF4-FFF2-40B4-BE49-F238E27FC236}">
                <a16:creationId xmlns:a16="http://schemas.microsoft.com/office/drawing/2014/main" id="{5B729B4C-FCD3-B5C6-42D0-1337835603F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40448" y="2202829"/>
            <a:ext cx="3679949" cy="2452341"/>
          </a:xfrm>
          <a:prstGeom prst="rect">
            <a:avLst/>
          </a:prstGeom>
        </p:spPr>
      </p:pic>
    </p:spTree>
    <p:extLst>
      <p:ext uri="{BB962C8B-B14F-4D97-AF65-F5344CB8AC3E}">
        <p14:creationId xmlns:p14="http://schemas.microsoft.com/office/powerpoint/2010/main" val="89256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9">
                                            <p:txEl>
                                              <p:pRg st="0" end="0"/>
                                            </p:txEl>
                                          </p:spTgt>
                                        </p:tgtEl>
                                        <p:attrNameLst>
                                          <p:attrName>style.visibility</p:attrName>
                                        </p:attrNameLst>
                                      </p:cBhvr>
                                      <p:to>
                                        <p:strVal val="visible"/>
                                      </p:to>
                                    </p:set>
                                    <p:anim calcmode="lin" valueType="num">
                                      <p:cBhvr additive="base">
                                        <p:cTn id="7" dur="500" fill="hold"/>
                                        <p:tgtEl>
                                          <p:spTgt spid="6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9">
                                            <p:txEl>
                                              <p:pRg st="2" end="2"/>
                                            </p:txEl>
                                          </p:spTgt>
                                        </p:tgtEl>
                                        <p:attrNameLst>
                                          <p:attrName>style.visibility</p:attrName>
                                        </p:attrNameLst>
                                      </p:cBhvr>
                                      <p:to>
                                        <p:strVal val="visible"/>
                                      </p:to>
                                    </p:set>
                                    <p:anim calcmode="lin" valueType="num">
                                      <p:cBhvr additive="base">
                                        <p:cTn id="11" dur="500" fill="hold"/>
                                        <p:tgtEl>
                                          <p:spTgt spid="69">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9">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9">
                                            <p:txEl>
                                              <p:pRg st="3" end="3"/>
                                            </p:txEl>
                                          </p:spTgt>
                                        </p:tgtEl>
                                        <p:attrNameLst>
                                          <p:attrName>style.visibility</p:attrName>
                                        </p:attrNameLst>
                                      </p:cBhvr>
                                      <p:to>
                                        <p:strVal val="visible"/>
                                      </p:to>
                                    </p:set>
                                    <p:anim calcmode="lin" valueType="num">
                                      <p:cBhvr additive="base">
                                        <p:cTn id="15" dur="500" fill="hold"/>
                                        <p:tgtEl>
                                          <p:spTgt spid="69">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A998D81-4063-3E89-79E0-4FB1540B9336}"/>
            </a:ext>
          </a:extLst>
        </p:cNvPr>
        <p:cNvGrpSpPr/>
        <p:nvPr/>
      </p:nvGrpSpPr>
      <p:grpSpPr>
        <a:xfrm>
          <a:off x="0" y="0"/>
          <a:ext cx="0" cy="0"/>
          <a:chOff x="0" y="0"/>
          <a:chExt cx="0" cy="0"/>
        </a:xfrm>
      </p:grpSpPr>
      <p:sp useBgFill="1">
        <p:nvSpPr>
          <p:cNvPr id="98" name="Rectangle 97">
            <a:extLst>
              <a:ext uri="{FF2B5EF4-FFF2-40B4-BE49-F238E27FC236}">
                <a16:creationId xmlns:a16="http://schemas.microsoft.com/office/drawing/2014/main" id="{276B82F2-E790-36B2-36FA-33BA18ED9E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474B2F6-395D-FFB4-5FF8-C3D94BF3972C}"/>
              </a:ext>
            </a:extLst>
          </p:cNvPr>
          <p:cNvSpPr>
            <a:spLocks noGrp="1"/>
          </p:cNvSpPr>
          <p:nvPr>
            <p:ph type="title"/>
          </p:nvPr>
        </p:nvSpPr>
        <p:spPr>
          <a:xfrm>
            <a:off x="706057" y="338288"/>
            <a:ext cx="5754056" cy="1141585"/>
          </a:xfrm>
        </p:spPr>
        <p:txBody>
          <a:bodyPr vert="horz" lIns="91440" tIns="45720" rIns="91440" bIns="45720" rtlCol="0" anchor="b">
            <a:normAutofit/>
          </a:bodyPr>
          <a:lstStyle/>
          <a:p>
            <a:pPr>
              <a:spcBef>
                <a:spcPct val="0"/>
              </a:spcBef>
            </a:pPr>
            <a:r>
              <a:rPr lang="en-US" sz="3200" b="1" kern="1200" dirty="0">
                <a:solidFill>
                  <a:srgbClr val="002060"/>
                </a:solidFill>
              </a:rPr>
              <a:t>What Does </a:t>
            </a:r>
            <a:r>
              <a:rPr lang="en-US" sz="3200" dirty="0">
                <a:solidFill>
                  <a:srgbClr val="002060"/>
                </a:solidFill>
              </a:rPr>
              <a:t>a Good System of </a:t>
            </a:r>
            <a:r>
              <a:rPr lang="en-US" sz="3200" b="1" kern="1200" dirty="0">
                <a:solidFill>
                  <a:srgbClr val="002060"/>
                </a:solidFill>
              </a:rPr>
              <a:t>Supervision Look Like?</a:t>
            </a:r>
            <a:endParaRPr lang="en-US" sz="3200" kern="1200" dirty="0">
              <a:solidFill>
                <a:srgbClr val="002060"/>
              </a:solidFill>
            </a:endParaRPr>
          </a:p>
        </p:txBody>
      </p:sp>
      <p:sp>
        <p:nvSpPr>
          <p:cNvPr id="69" name="Content Placeholder 2">
            <a:extLst>
              <a:ext uri="{FF2B5EF4-FFF2-40B4-BE49-F238E27FC236}">
                <a16:creationId xmlns:a16="http://schemas.microsoft.com/office/drawing/2014/main" id="{70EFD5E0-5723-351E-BF56-93FBF33C3B65}"/>
              </a:ext>
            </a:extLst>
          </p:cNvPr>
          <p:cNvSpPr>
            <a:spLocks noGrp="1"/>
          </p:cNvSpPr>
          <p:nvPr>
            <p:ph type="body" idx="1"/>
          </p:nvPr>
        </p:nvSpPr>
        <p:spPr>
          <a:xfrm>
            <a:off x="743433" y="1818161"/>
            <a:ext cx="6922699" cy="4582206"/>
          </a:xfrm>
        </p:spPr>
        <p:txBody>
          <a:bodyPr vert="horz" lIns="91440" tIns="45720" rIns="91440" bIns="45720" rtlCol="0" anchor="t">
            <a:noAutofit/>
          </a:bodyPr>
          <a:lstStyle/>
          <a:p>
            <a:pPr lvl="0">
              <a:buFont typeface="Arial" panose="020B0604020202020204" pitchFamily="34" charset="0"/>
              <a:buChar char="•"/>
            </a:pPr>
            <a:r>
              <a:rPr lang="en-US" sz="2000" dirty="0"/>
              <a:t>Regularly review, communicate and ensure adherence to the broker’s procedures, including legally required “Standardized Operating Procedures” (“SOPs”).</a:t>
            </a:r>
          </a:p>
          <a:p>
            <a:pPr>
              <a:buFont typeface="Arial" panose="020B0604020202020204" pitchFamily="34" charset="0"/>
              <a:buChar char="•"/>
            </a:pPr>
            <a:r>
              <a:rPr lang="en-US" sz="2000" dirty="0"/>
              <a:t>Keep affiliated licensees current on developments in the law through a system of regular communication.</a:t>
            </a:r>
          </a:p>
          <a:p>
            <a:pPr>
              <a:buFont typeface="Arial" panose="020B0604020202020204" pitchFamily="34" charset="0"/>
              <a:buChar char="•"/>
            </a:pPr>
            <a:r>
              <a:rPr lang="en-US" sz="2000" dirty="0"/>
              <a:t>Offer comprehensive education and training to all affiliated licensees and staff to ensure a thorough understanding of their legal obligations.</a:t>
            </a:r>
          </a:p>
          <a:p>
            <a:pPr>
              <a:buFont typeface="Arial" panose="020B0604020202020204" pitchFamily="34" charset="0"/>
              <a:buChar char="•"/>
            </a:pPr>
            <a:r>
              <a:rPr lang="en-US" sz="2000" dirty="0"/>
              <a:t>Make yourself readily available to answer questions.</a:t>
            </a:r>
          </a:p>
          <a:p>
            <a:pPr>
              <a:buFont typeface="Arial" panose="020B0604020202020204" pitchFamily="34" charset="0"/>
              <a:buChar char="•"/>
            </a:pPr>
            <a:r>
              <a:rPr lang="en-US" sz="2000" dirty="0"/>
              <a:t>Track company compliance with legal obligations.  </a:t>
            </a:r>
          </a:p>
          <a:p>
            <a:pPr>
              <a:buFont typeface="Arial" panose="020B0604020202020204" pitchFamily="34" charset="0"/>
              <a:buChar char="•"/>
            </a:pPr>
            <a:r>
              <a:rPr lang="en-US" sz="2000" dirty="0"/>
              <a:t>Respond to and address serious issues of concern with appropriate discipline, including suspension or termination of agents.</a:t>
            </a:r>
          </a:p>
          <a:p>
            <a:pPr>
              <a:buFont typeface="Arial" panose="020B0604020202020204" pitchFamily="34" charset="0"/>
              <a:buChar char="•"/>
            </a:pPr>
            <a:endParaRPr lang="en-US" sz="1800" dirty="0"/>
          </a:p>
          <a:p>
            <a:pPr marL="101598" indent="0">
              <a:buNone/>
            </a:pPr>
            <a:endParaRPr lang="en-US" sz="2400" dirty="0"/>
          </a:p>
          <a:p>
            <a:pPr marL="101598" lvl="0" indent="0">
              <a:buNone/>
            </a:pPr>
            <a:endParaRPr lang="en-US" sz="2400" dirty="0"/>
          </a:p>
          <a:p>
            <a:pPr marL="114300" indent="0">
              <a:spcAft>
                <a:spcPts val="600"/>
              </a:spcAft>
              <a:buNone/>
            </a:pPr>
            <a:endParaRPr lang="en-US" sz="2200" dirty="0"/>
          </a:p>
          <a:p>
            <a:pPr marL="114300" indent="0">
              <a:spcAft>
                <a:spcPts val="600"/>
              </a:spcAft>
              <a:buNone/>
            </a:pPr>
            <a:endParaRPr lang="en-US" sz="2200" dirty="0"/>
          </a:p>
        </p:txBody>
      </p:sp>
      <p:sp>
        <p:nvSpPr>
          <p:cNvPr id="99" name="Rectangle 98">
            <a:extLst>
              <a:ext uri="{FF2B5EF4-FFF2-40B4-BE49-F238E27FC236}">
                <a16:creationId xmlns:a16="http://schemas.microsoft.com/office/drawing/2014/main" id="{5885EE64-05F4-0F65-F0D4-06225AD741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0" name="Rectangle 99">
            <a:extLst>
              <a:ext uri="{FF2B5EF4-FFF2-40B4-BE49-F238E27FC236}">
                <a16:creationId xmlns:a16="http://schemas.microsoft.com/office/drawing/2014/main" id="{5641B407-6AC0-B24C-C49F-F79A2F92F1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1" name="Rectangle 100">
            <a:extLst>
              <a:ext uri="{FF2B5EF4-FFF2-40B4-BE49-F238E27FC236}">
                <a16:creationId xmlns:a16="http://schemas.microsoft.com/office/drawing/2014/main" id="{0B3260F7-22A2-ACBA-F77A-053AD23443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2" name="Rectangle 101">
            <a:extLst>
              <a:ext uri="{FF2B5EF4-FFF2-40B4-BE49-F238E27FC236}">
                <a16:creationId xmlns:a16="http://schemas.microsoft.com/office/drawing/2014/main" id="{E7CD4F8C-D525-3CDE-C5F3-5BD1C8549C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0497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9">
                                            <p:txEl>
                                              <p:pRg st="0" end="0"/>
                                            </p:txEl>
                                          </p:spTgt>
                                        </p:tgtEl>
                                        <p:attrNameLst>
                                          <p:attrName>style.visibility</p:attrName>
                                        </p:attrNameLst>
                                      </p:cBhvr>
                                      <p:to>
                                        <p:strVal val="visible"/>
                                      </p:to>
                                    </p:set>
                                    <p:anim calcmode="lin" valueType="num">
                                      <p:cBhvr additive="base">
                                        <p:cTn id="7" dur="500" fill="hold"/>
                                        <p:tgtEl>
                                          <p:spTgt spid="6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9">
                                            <p:txEl>
                                              <p:pRg st="1" end="1"/>
                                            </p:txEl>
                                          </p:spTgt>
                                        </p:tgtEl>
                                        <p:attrNameLst>
                                          <p:attrName>style.visibility</p:attrName>
                                        </p:attrNameLst>
                                      </p:cBhvr>
                                      <p:to>
                                        <p:strVal val="visible"/>
                                      </p:to>
                                    </p:set>
                                    <p:anim calcmode="lin" valueType="num">
                                      <p:cBhvr additive="base">
                                        <p:cTn id="11" dur="500" fill="hold"/>
                                        <p:tgtEl>
                                          <p:spTgt spid="6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9">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9">
                                            <p:txEl>
                                              <p:pRg st="2" end="2"/>
                                            </p:txEl>
                                          </p:spTgt>
                                        </p:tgtEl>
                                        <p:attrNameLst>
                                          <p:attrName>style.visibility</p:attrName>
                                        </p:attrNameLst>
                                      </p:cBhvr>
                                      <p:to>
                                        <p:strVal val="visible"/>
                                      </p:to>
                                    </p:set>
                                    <p:anim calcmode="lin" valueType="num">
                                      <p:cBhvr additive="base">
                                        <p:cTn id="15" dur="500" fill="hold"/>
                                        <p:tgtEl>
                                          <p:spTgt spid="69">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9">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9">
                                            <p:txEl>
                                              <p:pRg st="3" end="3"/>
                                            </p:txEl>
                                          </p:spTgt>
                                        </p:tgtEl>
                                        <p:attrNameLst>
                                          <p:attrName>style.visibility</p:attrName>
                                        </p:attrNameLst>
                                      </p:cBhvr>
                                      <p:to>
                                        <p:strVal val="visible"/>
                                      </p:to>
                                    </p:set>
                                    <p:anim calcmode="lin" valueType="num">
                                      <p:cBhvr additive="base">
                                        <p:cTn id="19" dur="500" fill="hold"/>
                                        <p:tgtEl>
                                          <p:spTgt spid="6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9">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9">
                                            <p:txEl>
                                              <p:pRg st="4" end="4"/>
                                            </p:txEl>
                                          </p:spTgt>
                                        </p:tgtEl>
                                        <p:attrNameLst>
                                          <p:attrName>style.visibility</p:attrName>
                                        </p:attrNameLst>
                                      </p:cBhvr>
                                      <p:to>
                                        <p:strVal val="visible"/>
                                      </p:to>
                                    </p:set>
                                    <p:anim calcmode="lin" valueType="num">
                                      <p:cBhvr additive="base">
                                        <p:cTn id="23" dur="500" fill="hold"/>
                                        <p:tgtEl>
                                          <p:spTgt spid="69">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9">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9">
                                            <p:txEl>
                                              <p:pRg st="5" end="5"/>
                                            </p:txEl>
                                          </p:spTgt>
                                        </p:tgtEl>
                                        <p:attrNameLst>
                                          <p:attrName>style.visibility</p:attrName>
                                        </p:attrNameLst>
                                      </p:cBhvr>
                                      <p:to>
                                        <p:strVal val="visible"/>
                                      </p:to>
                                    </p:set>
                                    <p:anim calcmode="lin" valueType="num">
                                      <p:cBhvr additive="base">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136396" y="735946"/>
            <a:ext cx="4959603" cy="1642969"/>
          </a:xfrm>
        </p:spPr>
        <p:txBody>
          <a:bodyPr anchor="b">
            <a:normAutofit fontScale="90000"/>
          </a:bodyPr>
          <a:lstStyle/>
          <a:p>
            <a:r>
              <a:rPr lang="en-US" sz="4000" dirty="0">
                <a:solidFill>
                  <a:srgbClr val="002060"/>
                </a:solidFill>
              </a:rPr>
              <a:t>Is There a New Property Condition Disclosure Statement (PCDS) Form?</a:t>
            </a:r>
          </a:p>
        </p:txBody>
      </p:sp>
      <p:sp>
        <p:nvSpPr>
          <p:cNvPr id="3" name="Content Placeholder 2"/>
          <p:cNvSpPr>
            <a:spLocks noGrp="1"/>
          </p:cNvSpPr>
          <p:nvPr>
            <p:ph idx="1"/>
          </p:nvPr>
        </p:nvSpPr>
        <p:spPr>
          <a:xfrm>
            <a:off x="1136395" y="2566276"/>
            <a:ext cx="4959603" cy="3522569"/>
          </a:xfrm>
        </p:spPr>
        <p:txBody>
          <a:bodyPr anchor="t">
            <a:normAutofit/>
          </a:bodyPr>
          <a:lstStyle/>
          <a:p>
            <a:r>
              <a:rPr lang="en-US" sz="2000" dirty="0"/>
              <a:t>Yes.  New form as of 7/1/25 added new instructions added under Question 36 (Sewage System)</a:t>
            </a:r>
          </a:p>
          <a:p>
            <a:r>
              <a:rPr lang="en-US" sz="2000" dirty="0"/>
              <a:t>Includes reference to NYS Department of Health website for septic system operation and maintenance</a:t>
            </a:r>
          </a:p>
          <a:p>
            <a:r>
              <a:rPr lang="en-US" sz="2000" dirty="0"/>
              <a:t>Published by the New York State Department of State (DOS) at </a:t>
            </a:r>
            <a:r>
              <a:rPr lang="en-US" sz="2000" dirty="0">
                <a:hlinkClick r:id="rId2"/>
              </a:rPr>
              <a:t>dos.ny.gov/important-updates-licensing</a:t>
            </a:r>
            <a:endParaRPr lang="en-US" sz="2000" dirty="0"/>
          </a:p>
          <a:p>
            <a:r>
              <a:rPr lang="en-US" sz="2000" dirty="0"/>
              <a:t>Also available on LIBOR’s Documents on Demand page.</a:t>
            </a:r>
          </a:p>
        </p:txBody>
      </p:sp>
      <p:pic>
        <p:nvPicPr>
          <p:cNvPr id="5" name="Picture 4" descr="Piles of paperwork">
            <a:extLst>
              <a:ext uri="{FF2B5EF4-FFF2-40B4-BE49-F238E27FC236}">
                <a16:creationId xmlns:a16="http://schemas.microsoft.com/office/drawing/2014/main" id="{D5FEA90F-0941-0CBA-BEE6-AEEFE9CD60C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71260" y="489118"/>
            <a:ext cx="5083386" cy="5466007"/>
          </a:xfrm>
          <a:prstGeom prst="rect">
            <a:avLst/>
          </a:prstGeom>
        </p:spPr>
      </p:pic>
      <p:sp>
        <p:nvSpPr>
          <p:cNvPr id="27" name="Rectangle 26">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2F0661B-00F5-4FD1-19E1-2BEDA757308C}"/>
            </a:ext>
          </a:extLst>
        </p:cNvPr>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F45D22-3C9B-3F27-EE74-4C573D51C60F}"/>
              </a:ext>
            </a:extLst>
          </p:cNvPr>
          <p:cNvSpPr>
            <a:spLocks noGrp="1"/>
          </p:cNvSpPr>
          <p:nvPr>
            <p:ph type="title"/>
          </p:nvPr>
        </p:nvSpPr>
        <p:spPr>
          <a:xfrm>
            <a:off x="1136397" y="502020"/>
            <a:ext cx="5849586" cy="1642970"/>
          </a:xfrm>
        </p:spPr>
        <p:txBody>
          <a:bodyPr anchor="b">
            <a:normAutofit/>
          </a:bodyPr>
          <a:lstStyle/>
          <a:p>
            <a:r>
              <a:rPr lang="en-US" sz="3700" dirty="0">
                <a:solidFill>
                  <a:srgbClr val="002060"/>
                </a:solidFill>
              </a:rPr>
              <a:t>What Are a Real Estate Licensees’ Obligations Concerning the PCDS?</a:t>
            </a:r>
          </a:p>
        </p:txBody>
      </p:sp>
      <p:sp>
        <p:nvSpPr>
          <p:cNvPr id="3" name="Content Placeholder 2">
            <a:extLst>
              <a:ext uri="{FF2B5EF4-FFF2-40B4-BE49-F238E27FC236}">
                <a16:creationId xmlns:a16="http://schemas.microsoft.com/office/drawing/2014/main" id="{23577C3B-6149-E632-B872-2C4B8DC4E4FC}"/>
              </a:ext>
            </a:extLst>
          </p:cNvPr>
          <p:cNvSpPr>
            <a:spLocks noGrp="1"/>
          </p:cNvSpPr>
          <p:nvPr>
            <p:ph idx="1"/>
          </p:nvPr>
        </p:nvSpPr>
        <p:spPr>
          <a:xfrm>
            <a:off x="1144923" y="2405894"/>
            <a:ext cx="5315189" cy="3535083"/>
          </a:xfrm>
        </p:spPr>
        <p:txBody>
          <a:bodyPr anchor="t">
            <a:normAutofit/>
          </a:bodyPr>
          <a:lstStyle/>
          <a:p>
            <a:pPr marL="0" indent="0">
              <a:buNone/>
            </a:pPr>
            <a:r>
              <a:rPr lang="en-US" sz="2000" dirty="0"/>
              <a:t>NY Real Property Law Section 466 - Duty of an Agent</a:t>
            </a:r>
          </a:p>
          <a:p>
            <a:r>
              <a:rPr lang="en-US" sz="2000" dirty="0"/>
              <a:t>Listing broker/agent has duty timely inform each seller of the seller’s obligations under the law.  </a:t>
            </a:r>
          </a:p>
          <a:p>
            <a:r>
              <a:rPr lang="en-US" sz="2000" dirty="0"/>
              <a:t>Buyer’s agent or seller’s agent dealing with a prospective buyer as customer has the duty to timely (before the buyer signs a binding contract of sale) inform the buyer of the buyer’s rights and obligations under the law.</a:t>
            </a:r>
          </a:p>
          <a:p>
            <a:endParaRPr lang="en-US" sz="2000" dirty="0"/>
          </a:p>
          <a:p>
            <a:endParaRPr lang="en-US" sz="2000" dirty="0"/>
          </a:p>
        </p:txBody>
      </p:sp>
      <p:sp>
        <p:nvSpPr>
          <p:cNvPr id="35" name="Rectangle 34">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descr="Blue 3d house and several white 3d houses">
            <a:extLst>
              <a:ext uri="{FF2B5EF4-FFF2-40B4-BE49-F238E27FC236}">
                <a16:creationId xmlns:a16="http://schemas.microsoft.com/office/drawing/2014/main" id="{CA82D59A-63C9-181A-45B7-959FC7C90264}"/>
              </a:ext>
            </a:extLst>
          </p:cNvPr>
          <p:cNvPicPr>
            <a:picLocks noChangeAspect="1"/>
          </p:cNvPicPr>
          <p:nvPr/>
        </p:nvPicPr>
        <p:blipFill rotWithShape="1">
          <a:blip r:embed="rId2" cstate="screen">
            <a:extLst>
              <a:ext uri="{28A0092B-C50C-407E-A947-70E740481C1C}">
                <a14:useLocalDpi xmlns:a14="http://schemas.microsoft.com/office/drawing/2010/main"/>
              </a:ext>
            </a:extLst>
          </a:blip>
          <a:stretch/>
        </p:blipFill>
        <p:spPr>
          <a:xfrm>
            <a:off x="7443183" y="909081"/>
            <a:ext cx="3436097" cy="5071731"/>
          </a:xfrm>
          <a:prstGeom prst="rect">
            <a:avLst/>
          </a:prstGeom>
        </p:spPr>
      </p:pic>
    </p:spTree>
    <p:extLst>
      <p:ext uri="{BB962C8B-B14F-4D97-AF65-F5344CB8AC3E}">
        <p14:creationId xmlns:p14="http://schemas.microsoft.com/office/powerpoint/2010/main" val="1387096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D916FFA-C0FC-7E96-081B-1AE969F9B989}"/>
            </a:ext>
          </a:extLst>
        </p:cNvPr>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29F4534-2E24-23D8-4D0C-902EB7E35644}"/>
              </a:ext>
            </a:extLst>
          </p:cNvPr>
          <p:cNvSpPr>
            <a:spLocks noGrp="1"/>
          </p:cNvSpPr>
          <p:nvPr>
            <p:ph type="title"/>
          </p:nvPr>
        </p:nvSpPr>
        <p:spPr>
          <a:xfrm>
            <a:off x="681318" y="466768"/>
            <a:ext cx="7827682" cy="1231867"/>
          </a:xfrm>
        </p:spPr>
        <p:txBody>
          <a:bodyPr vert="horz" lIns="91440" tIns="45720" rIns="91440" bIns="45720" rtlCol="0" anchor="b">
            <a:noAutofit/>
          </a:bodyPr>
          <a:lstStyle/>
          <a:p>
            <a:pPr lvl="0">
              <a:spcBef>
                <a:spcPct val="0"/>
              </a:spcBef>
            </a:pPr>
            <a:r>
              <a:rPr lang="en-US" sz="3600" b="1" kern="1200" dirty="0">
                <a:solidFill>
                  <a:srgbClr val="002060"/>
                </a:solidFill>
              </a:rPr>
              <a:t>When Does the PCDS Need to Be Completed and Given to the Buyer?</a:t>
            </a:r>
          </a:p>
        </p:txBody>
      </p:sp>
      <p:sp>
        <p:nvSpPr>
          <p:cNvPr id="3" name="Content Placeholder 2">
            <a:extLst>
              <a:ext uri="{FF2B5EF4-FFF2-40B4-BE49-F238E27FC236}">
                <a16:creationId xmlns:a16="http://schemas.microsoft.com/office/drawing/2014/main" id="{40AF80F5-2040-B68F-4276-428967AF0DB5}"/>
              </a:ext>
            </a:extLst>
          </p:cNvPr>
          <p:cNvSpPr>
            <a:spLocks noGrp="1"/>
          </p:cNvSpPr>
          <p:nvPr>
            <p:ph type="body" idx="1"/>
          </p:nvPr>
        </p:nvSpPr>
        <p:spPr>
          <a:xfrm>
            <a:off x="681318" y="2165403"/>
            <a:ext cx="6397820" cy="3588193"/>
          </a:xfrm>
        </p:spPr>
        <p:txBody>
          <a:bodyPr vert="horz" lIns="91440" tIns="45720" rIns="91440" bIns="45720" rtlCol="0">
            <a:normAutofit/>
          </a:bodyPr>
          <a:lstStyle/>
          <a:p>
            <a:pPr>
              <a:spcAft>
                <a:spcPts val="600"/>
              </a:spcAft>
              <a:buFont typeface="Arial" panose="020B0604020202020204" pitchFamily="34" charset="0"/>
              <a:buChar char="•"/>
            </a:pPr>
            <a:r>
              <a:rPr lang="en-US" sz="2200" dirty="0"/>
              <a:t>Seller is ultimately responsible for delivering the PCDS to the buyer or buyer’s agent before buyer signs a binding contract of sale.</a:t>
            </a:r>
          </a:p>
          <a:p>
            <a:pPr>
              <a:spcAft>
                <a:spcPts val="600"/>
              </a:spcAft>
              <a:buFont typeface="Arial" panose="020B0604020202020204" pitchFamily="34" charset="0"/>
              <a:buChar char="•"/>
            </a:pPr>
            <a:r>
              <a:rPr lang="en-US" sz="2200" dirty="0"/>
              <a:t>You should recommend that sellers speak with their attorney about when delivery of the PCDS should be made. </a:t>
            </a:r>
          </a:p>
          <a:p>
            <a:pPr marL="101598" indent="0">
              <a:spcAft>
                <a:spcPts val="600"/>
              </a:spcAft>
              <a:buNone/>
            </a:pPr>
            <a:endParaRPr lang="en-US" sz="2200" dirty="0"/>
          </a:p>
          <a:p>
            <a:pPr>
              <a:spcAft>
                <a:spcPts val="600"/>
              </a:spcAft>
              <a:buFont typeface="Arial" panose="020B0604020202020204" pitchFamily="34" charset="0"/>
              <a:buChar char="•"/>
            </a:pPr>
            <a:endParaRPr lang="en-US" sz="2200" dirty="0"/>
          </a:p>
          <a:p>
            <a:pPr marL="101598" indent="0">
              <a:spcAft>
                <a:spcPts val="600"/>
              </a:spcAft>
              <a:buNone/>
            </a:pPr>
            <a:endParaRPr lang="en-US" sz="2200" dirty="0"/>
          </a:p>
          <a:p>
            <a:pPr marL="228600" indent="0">
              <a:spcAft>
                <a:spcPts val="600"/>
              </a:spcAft>
              <a:buNone/>
            </a:pPr>
            <a:endParaRPr lang="en-US" sz="1700" dirty="0">
              <a:latin typeface="+mn-lt"/>
            </a:endParaRPr>
          </a:p>
          <a:p>
            <a:pPr marL="457200" indent="-228600">
              <a:spcAft>
                <a:spcPts val="600"/>
              </a:spcAft>
              <a:buFont typeface="Arial" panose="020B0604020202020204" pitchFamily="34" charset="0"/>
              <a:buChar char="•"/>
            </a:pPr>
            <a:endParaRPr lang="en-US" sz="1700" dirty="0">
              <a:latin typeface="+mn-lt"/>
            </a:endParaRPr>
          </a:p>
        </p:txBody>
      </p:sp>
      <p:sp>
        <p:nvSpPr>
          <p:cNvPr id="34" name="Rectangle 33">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10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46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descr="Filling out forms on a table">
            <a:extLst>
              <a:ext uri="{FF2B5EF4-FFF2-40B4-BE49-F238E27FC236}">
                <a16:creationId xmlns:a16="http://schemas.microsoft.com/office/drawing/2014/main" id="{38BA7CF6-C4C3-1B7B-BC8E-8ED8056D232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7721742" y="2165403"/>
            <a:ext cx="3788940" cy="2527193"/>
          </a:xfrm>
          <a:prstGeom prst="rect">
            <a:avLst/>
          </a:prstGeom>
        </p:spPr>
      </p:pic>
    </p:spTree>
    <p:extLst>
      <p:ext uri="{BB962C8B-B14F-4D97-AF65-F5344CB8AC3E}">
        <p14:creationId xmlns:p14="http://schemas.microsoft.com/office/powerpoint/2010/main" val="2065242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4D11D79-36A9-6D9C-85D6-AAA538DA1F0B}"/>
            </a:ext>
          </a:extLst>
        </p:cNvPr>
        <p:cNvGrpSpPr/>
        <p:nvPr/>
      </p:nvGrpSpPr>
      <p:grpSpPr>
        <a:xfrm>
          <a:off x="0" y="0"/>
          <a:ext cx="0" cy="0"/>
          <a:chOff x="0" y="0"/>
          <a:chExt cx="0" cy="0"/>
        </a:xfrm>
      </p:grpSpPr>
      <p:sp useBgFill="1">
        <p:nvSpPr>
          <p:cNvPr id="156" name="Rectangle 155">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58" name="Rectangle 157">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0" name="Rectangle 159">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2" name="Rectangle 161">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4" name="Rectangle 163">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6" name="Freeform: Shape 165">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8" name="Rectangle 167">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E2A4917-0658-5C64-FC82-B21B5A96672B}"/>
              </a:ext>
            </a:extLst>
          </p:cNvPr>
          <p:cNvSpPr>
            <a:spLocks noGrp="1"/>
          </p:cNvSpPr>
          <p:nvPr>
            <p:ph type="title"/>
          </p:nvPr>
        </p:nvSpPr>
        <p:spPr>
          <a:xfrm>
            <a:off x="418225" y="1725112"/>
            <a:ext cx="3201366" cy="2630900"/>
          </a:xfrm>
        </p:spPr>
        <p:txBody>
          <a:bodyPr vert="horz" lIns="91440" tIns="45720" rIns="91440" bIns="45720" rtlCol="0" anchor="b">
            <a:normAutofit/>
          </a:bodyPr>
          <a:lstStyle/>
          <a:p>
            <a:pPr>
              <a:spcBef>
                <a:spcPct val="0"/>
              </a:spcBef>
            </a:pPr>
            <a:r>
              <a:rPr lang="en-US" sz="3400" kern="1200" dirty="0">
                <a:solidFill>
                  <a:srgbClr val="FFFFFF"/>
                </a:solidFill>
              </a:rPr>
              <a:t>Do I Need to Disclose When I Have an Interest in a Transaction?  </a:t>
            </a:r>
            <a:endParaRPr lang="en-US" sz="3400" b="1" kern="1200" dirty="0">
              <a:solidFill>
                <a:srgbClr val="FFFFFF"/>
              </a:solidFill>
            </a:endParaRPr>
          </a:p>
        </p:txBody>
      </p:sp>
      <p:sp>
        <p:nvSpPr>
          <p:cNvPr id="64" name="Content Placeholder 2">
            <a:extLst>
              <a:ext uri="{FF2B5EF4-FFF2-40B4-BE49-F238E27FC236}">
                <a16:creationId xmlns:a16="http://schemas.microsoft.com/office/drawing/2014/main" id="{B0F11A86-D452-4D61-843B-F27192A0C3A8}"/>
              </a:ext>
            </a:extLst>
          </p:cNvPr>
          <p:cNvSpPr>
            <a:spLocks noGrp="1"/>
          </p:cNvSpPr>
          <p:nvPr>
            <p:ph type="body" idx="1"/>
          </p:nvPr>
        </p:nvSpPr>
        <p:spPr>
          <a:xfrm>
            <a:off x="4810259" y="649480"/>
            <a:ext cx="6555347" cy="5546047"/>
          </a:xfrm>
        </p:spPr>
        <p:txBody>
          <a:bodyPr vert="horz" lIns="91440" tIns="45720" rIns="91440" bIns="45720" rtlCol="0" anchor="ctr">
            <a:normAutofit/>
          </a:bodyPr>
          <a:lstStyle/>
          <a:p>
            <a:pPr marL="514350" indent="-228600">
              <a:spcAft>
                <a:spcPts val="600"/>
              </a:spcAft>
              <a:buFont typeface="Arial" panose="020B0604020202020204" pitchFamily="34" charset="0"/>
              <a:buChar char="•"/>
            </a:pPr>
            <a:r>
              <a:rPr lang="en-US" sz="2000" dirty="0"/>
              <a:t>Yes. REALTORS® listing their own property for sale must disclose their ownership interest to other parties. </a:t>
            </a:r>
          </a:p>
          <a:p>
            <a:pPr marL="514350" indent="-228600">
              <a:spcAft>
                <a:spcPts val="600"/>
              </a:spcAft>
              <a:buFont typeface="Arial" panose="020B0604020202020204" pitchFamily="34" charset="0"/>
              <a:buChar char="•"/>
            </a:pPr>
            <a:r>
              <a:rPr lang="en-US" sz="2000" dirty="0"/>
              <a:t>19 NYCRR § 175.6 states that “[B]efore a real estate broker sells property in which he owns an interest, he shall make such interest known to the purchaser.”</a:t>
            </a:r>
          </a:p>
          <a:p>
            <a:pPr marL="514350" indent="-228600">
              <a:spcAft>
                <a:spcPts val="600"/>
              </a:spcAft>
              <a:buFont typeface="Arial" panose="020B0604020202020204" pitchFamily="34" charset="0"/>
              <a:buChar char="•"/>
            </a:pPr>
            <a:r>
              <a:rPr lang="en-US" sz="2000" dirty="0"/>
              <a:t>Article 4 of the REALTOR® Code of Ethics states that “REALTORS® who have a present ownership interest in property for sale or lease, or contemplated interest to purchase or lease property, must disclose in writing the existence of such interest to all parties to the transaction prior to a party signing any agreement.”</a:t>
            </a:r>
          </a:p>
          <a:p>
            <a:pPr marL="514350" indent="-228600">
              <a:spcAft>
                <a:spcPts val="600"/>
              </a:spcAft>
              <a:buFont typeface="Arial" panose="020B0604020202020204" pitchFamily="34" charset="0"/>
              <a:buChar char="•"/>
            </a:pPr>
            <a:endParaRPr lang="en-US" sz="2000" dirty="0">
              <a:latin typeface="+mn-lt"/>
            </a:endParaRPr>
          </a:p>
        </p:txBody>
      </p:sp>
    </p:spTree>
    <p:extLst>
      <p:ext uri="{BB962C8B-B14F-4D97-AF65-F5344CB8AC3E}">
        <p14:creationId xmlns:p14="http://schemas.microsoft.com/office/powerpoint/2010/main" val="1451230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4">
                                            <p:txEl>
                                              <p:pRg st="0" end="0"/>
                                            </p:txEl>
                                          </p:spTgt>
                                        </p:tgtEl>
                                        <p:attrNameLst>
                                          <p:attrName>style.visibility</p:attrName>
                                        </p:attrNameLst>
                                      </p:cBhvr>
                                      <p:to>
                                        <p:strVal val="visible"/>
                                      </p:to>
                                    </p:set>
                                    <p:anim calcmode="lin" valueType="num">
                                      <p:cBhvr additive="base">
                                        <p:cTn id="7"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4">
                                            <p:txEl>
                                              <p:pRg st="1" end="1"/>
                                            </p:txEl>
                                          </p:spTgt>
                                        </p:tgtEl>
                                        <p:attrNameLst>
                                          <p:attrName>style.visibility</p:attrName>
                                        </p:attrNameLst>
                                      </p:cBhvr>
                                      <p:to>
                                        <p:strVal val="visible"/>
                                      </p:to>
                                    </p:set>
                                    <p:anim calcmode="lin" valueType="num">
                                      <p:cBhvr additive="base">
                                        <p:cTn id="11" dur="500" fill="hold"/>
                                        <p:tgtEl>
                                          <p:spTgt spid="6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4">
                                            <p:txEl>
                                              <p:pRg st="2" end="2"/>
                                            </p:txEl>
                                          </p:spTgt>
                                        </p:tgtEl>
                                        <p:attrNameLst>
                                          <p:attrName>style.visibility</p:attrName>
                                        </p:attrNameLst>
                                      </p:cBhvr>
                                      <p:to>
                                        <p:strVal val="visible"/>
                                      </p:to>
                                    </p:set>
                                    <p:anim calcmode="lin" valueType="num">
                                      <p:cBhvr additive="base">
                                        <p:cTn id="15"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6708FAB-3898-47A9-B05A-AB9ECBD9E7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D8AB6C5-CD36-954C-AD2A-D76C11B67DE3}"/>
              </a:ext>
            </a:extLst>
          </p:cNvPr>
          <p:cNvSpPr>
            <a:spLocks noGrp="1"/>
          </p:cNvSpPr>
          <p:nvPr>
            <p:ph type="title"/>
          </p:nvPr>
        </p:nvSpPr>
        <p:spPr>
          <a:xfrm>
            <a:off x="1136398" y="457201"/>
            <a:ext cx="10117810" cy="1150470"/>
          </a:xfrm>
        </p:spPr>
        <p:txBody>
          <a:bodyPr vert="horz" lIns="91440" tIns="45720" rIns="91440" bIns="45720" rtlCol="0" anchor="b">
            <a:normAutofit/>
          </a:bodyPr>
          <a:lstStyle/>
          <a:p>
            <a:pPr>
              <a:spcBef>
                <a:spcPct val="0"/>
              </a:spcBef>
            </a:pPr>
            <a:r>
              <a:rPr lang="en-US" sz="3700" dirty="0">
                <a:solidFill>
                  <a:srgbClr val="002060"/>
                </a:solidFill>
              </a:rPr>
              <a:t>Do I Need to Disclose When a Family Member Has an Interest in a Transaction?</a:t>
            </a:r>
          </a:p>
        </p:txBody>
      </p:sp>
      <p:sp>
        <p:nvSpPr>
          <p:cNvPr id="9" name="Content Placeholder 2">
            <a:extLst>
              <a:ext uri="{FF2B5EF4-FFF2-40B4-BE49-F238E27FC236}">
                <a16:creationId xmlns:a16="http://schemas.microsoft.com/office/drawing/2014/main" id="{1C2F1904-C31B-674D-A9E9-7FFCFE024C02}"/>
              </a:ext>
            </a:extLst>
          </p:cNvPr>
          <p:cNvSpPr>
            <a:spLocks noGrp="1"/>
          </p:cNvSpPr>
          <p:nvPr>
            <p:ph type="body" idx="1"/>
          </p:nvPr>
        </p:nvSpPr>
        <p:spPr>
          <a:xfrm>
            <a:off x="1150286" y="1980775"/>
            <a:ext cx="10117810" cy="3632824"/>
          </a:xfrm>
        </p:spPr>
        <p:txBody>
          <a:bodyPr vert="horz" lIns="91440" tIns="45720" rIns="91440" bIns="45720" rtlCol="0" anchor="t">
            <a:noAutofit/>
          </a:bodyPr>
          <a:lstStyle/>
          <a:p>
            <a:pPr marL="457200" indent="-342900">
              <a:spcAft>
                <a:spcPts val="600"/>
              </a:spcAft>
              <a:buFont typeface="Arial" panose="020B0604020202020204" pitchFamily="34" charset="0"/>
              <a:buChar char="•"/>
            </a:pPr>
            <a:r>
              <a:rPr lang="en-US" sz="1900" dirty="0"/>
              <a:t>Yes.  Standard of Practice 4-1 defines “a present ownership interest in property” to include more than just property owned by the licensee. </a:t>
            </a:r>
          </a:p>
          <a:p>
            <a:pPr marL="457200" indent="-342900">
              <a:spcAft>
                <a:spcPts val="600"/>
              </a:spcAft>
              <a:buFont typeface="Arial" panose="020B0604020202020204" pitchFamily="34" charset="0"/>
              <a:buChar char="•"/>
            </a:pPr>
            <a:r>
              <a:rPr lang="en-US" sz="1900" dirty="0"/>
              <a:t>It states: “The present ownership interest in property for sale or lease, or contemplated interest to purchase or lease property, includes transactions in which REALTORS®:</a:t>
            </a:r>
          </a:p>
          <a:p>
            <a:pPr marL="1066785" lvl="1" indent="-342900">
              <a:lnSpc>
                <a:spcPct val="100000"/>
              </a:lnSpc>
              <a:spcBef>
                <a:spcPts val="0"/>
              </a:spcBef>
              <a:buFont typeface="Arial" panose="020B0604020202020204" pitchFamily="34" charset="0"/>
              <a:buChar char="•"/>
            </a:pPr>
            <a:r>
              <a:rPr lang="en-US" sz="1900" dirty="0"/>
              <a:t>represent themselves</a:t>
            </a:r>
          </a:p>
          <a:p>
            <a:pPr marL="1066785" lvl="1" indent="-342900">
              <a:lnSpc>
                <a:spcPct val="100000"/>
              </a:lnSpc>
              <a:spcBef>
                <a:spcPts val="0"/>
              </a:spcBef>
              <a:buFont typeface="Arial" panose="020B0604020202020204" pitchFamily="34" charset="0"/>
              <a:buChar char="•"/>
            </a:pPr>
            <a:r>
              <a:rPr lang="en-US" sz="1900" dirty="0"/>
              <a:t>represent a member of their immediate family</a:t>
            </a:r>
          </a:p>
          <a:p>
            <a:pPr marL="1066785" lvl="1" indent="-342900">
              <a:lnSpc>
                <a:spcPct val="100000"/>
              </a:lnSpc>
              <a:spcBef>
                <a:spcPts val="0"/>
              </a:spcBef>
              <a:buFont typeface="Arial" panose="020B0604020202020204" pitchFamily="34" charset="0"/>
              <a:buChar char="•"/>
            </a:pPr>
            <a:r>
              <a:rPr lang="en-US" sz="1900" dirty="0"/>
              <a:t>represent their firm or any broker or agent thereof</a:t>
            </a:r>
          </a:p>
          <a:p>
            <a:pPr marL="1066785" lvl="1" indent="-342900">
              <a:lnSpc>
                <a:spcPct val="100000"/>
              </a:lnSpc>
              <a:spcBef>
                <a:spcPts val="0"/>
              </a:spcBef>
              <a:buFont typeface="Arial" panose="020B0604020202020204" pitchFamily="34" charset="0"/>
              <a:buChar char="•"/>
            </a:pPr>
            <a:r>
              <a:rPr lang="en-US" sz="1900" dirty="0"/>
              <a:t>represent an entity in which the REALTOR® or member of their immediate family has a legal interest.</a:t>
            </a:r>
          </a:p>
          <a:p>
            <a:pPr marL="723885" lvl="1" indent="0">
              <a:lnSpc>
                <a:spcPct val="100000"/>
              </a:lnSpc>
              <a:spcBef>
                <a:spcPts val="0"/>
              </a:spcBef>
              <a:buNone/>
            </a:pPr>
            <a:endParaRPr lang="en-US" sz="1900" dirty="0"/>
          </a:p>
          <a:p>
            <a:pPr marL="457200" indent="-342900">
              <a:spcAft>
                <a:spcPts val="600"/>
              </a:spcAft>
              <a:buFont typeface="Arial" panose="020B0604020202020204" pitchFamily="34" charset="0"/>
              <a:buChar char="•"/>
            </a:pPr>
            <a:r>
              <a:rPr lang="en-US" sz="1900" dirty="0"/>
              <a:t>"Immediate Family" includes, but is not limited to, the REALTOR® and the REALTOR®'s spouse and their siblings, parents, grandparents, children (by birth or adoption), grandchildren, and other descendants.</a:t>
            </a:r>
            <a:endParaRPr lang="en-US" sz="1900" dirty="0">
              <a:latin typeface="+mn-lt"/>
            </a:endParaRPr>
          </a:p>
        </p:txBody>
      </p:sp>
      <p:sp>
        <p:nvSpPr>
          <p:cNvPr id="12" name="Rectangle 11">
            <a:extLst>
              <a:ext uri="{FF2B5EF4-FFF2-40B4-BE49-F238E27FC236}">
                <a16:creationId xmlns:a16="http://schemas.microsoft.com/office/drawing/2014/main" id="{2E438CA0-CB4D-4C94-8C39-9C7FC9BBEE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1962"/>
            <a:ext cx="12191998" cy="461774"/>
          </a:xfrm>
          <a:prstGeom prst="rect">
            <a:avLst/>
          </a:prstGeom>
          <a:gradFill>
            <a:gsLst>
              <a:gs pos="0">
                <a:srgbClr val="000000"/>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6B2C05E3-84E7-4957-95EF-B471CBF71C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1962"/>
            <a:ext cx="4076698" cy="464399"/>
          </a:xfrm>
          <a:prstGeom prst="rect">
            <a:avLst/>
          </a:prstGeom>
          <a:gradFill>
            <a:gsLst>
              <a:gs pos="0">
                <a:srgbClr val="000000">
                  <a:alpha val="46000"/>
                </a:srgbClr>
              </a:gs>
              <a:gs pos="99000">
                <a:schemeClr val="accent1"/>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0562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 calcmode="lin" valueType="num">
                                      <p:cBhvr additive="base">
                                        <p:cTn id="11"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 calcmode="lin" valueType="num">
                                      <p:cBhvr additive="base">
                                        <p:cTn id="15"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 calcmode="lin" valueType="num">
                                      <p:cBhvr additive="base">
                                        <p:cTn id="19"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anim calcmode="lin" valueType="num">
                                      <p:cBhvr additive="base">
                                        <p:cTn id="23"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 calcmode="lin" valueType="num">
                                      <p:cBhvr additive="base">
                                        <p:cTn id="27"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xEl>
                                              <p:pRg st="7" end="7"/>
                                            </p:txEl>
                                          </p:spTgt>
                                        </p:tgtEl>
                                        <p:attrNameLst>
                                          <p:attrName>style.visibility</p:attrName>
                                        </p:attrNameLst>
                                      </p:cBhvr>
                                      <p:to>
                                        <p:strVal val="visible"/>
                                      </p:to>
                                    </p:set>
                                    <p:anim calcmode="lin" valueType="num">
                                      <p:cBhvr additive="base">
                                        <p:cTn id="31"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2013 - 2022 Theme</Template>
  <TotalTime>13300</TotalTime>
  <Words>3653</Words>
  <Application>Microsoft Macintosh PowerPoint</Application>
  <PresentationFormat>Widescreen</PresentationFormat>
  <Paragraphs>281</Paragraphs>
  <Slides>48</Slides>
  <Notes>35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48</vt:i4>
      </vt:variant>
    </vt:vector>
  </HeadingPairs>
  <TitlesOfParts>
    <vt:vector size="56" baseType="lpstr">
      <vt:lpstr>Aptos</vt:lpstr>
      <vt:lpstr>Arial</vt:lpstr>
      <vt:lpstr>Calibri</vt:lpstr>
      <vt:lpstr>Courier New</vt:lpstr>
      <vt:lpstr>Helvetica Neue</vt:lpstr>
      <vt:lpstr>Trebuchet MS</vt:lpstr>
      <vt:lpstr>Office 2013 - 2022 Theme</vt:lpstr>
      <vt:lpstr>Office Theme</vt:lpstr>
      <vt:lpstr>2025 LIBOR General Membership Meeting   LIBOR New York Legal Update  </vt:lpstr>
      <vt:lpstr>LIBOR Legal Support Center </vt:lpstr>
      <vt:lpstr>Top Questions to the Legal Support Center</vt:lpstr>
      <vt:lpstr>Is Cold Calling Finally Allowed in New York?</vt:lpstr>
      <vt:lpstr>Is There a New Property Condition Disclosure Statement (PCDS) Form?</vt:lpstr>
      <vt:lpstr>What Are a Real Estate Licensees’ Obligations Concerning the PCDS?</vt:lpstr>
      <vt:lpstr>When Does the PCDS Need to Be Completed and Given to the Buyer?</vt:lpstr>
      <vt:lpstr>Do I Need to Disclose When I Have an Interest in a Transaction?  </vt:lpstr>
      <vt:lpstr>Do I Need to Disclose When a Family Member Has an Interest in a Transaction?</vt:lpstr>
      <vt:lpstr>When Should These Disclosures Take Place?</vt:lpstr>
      <vt:lpstr>What Best Practices Should Listing Agents Be Following Post-NAR Settlement?</vt:lpstr>
      <vt:lpstr>What Best Practices Should Buyers’ Agents Be Following Post-NAR Settlement?</vt:lpstr>
      <vt:lpstr>What Should a Buyer’s Agent Do When Buyer’s Offer Includes Seller Paid Compensation?</vt:lpstr>
      <vt:lpstr>New York City FARE Act  </vt:lpstr>
      <vt:lpstr>The FARE Act Is In Effect</vt:lpstr>
      <vt:lpstr>Scope &amp; Applicability</vt:lpstr>
      <vt:lpstr>What Does The FARE Act Say About Broker Fees?</vt:lpstr>
      <vt:lpstr>Broker Compensation Rules</vt:lpstr>
      <vt:lpstr>Tenant’s Agents</vt:lpstr>
      <vt:lpstr>Dual Agency</vt:lpstr>
      <vt:lpstr>Fee Disclosure Requirements</vt:lpstr>
      <vt:lpstr>Enforcement &amp; Penalties</vt:lpstr>
      <vt:lpstr>Can the Landlord in NYC Have the Tenant Pay First Month’s Rent to Listing Agent?</vt:lpstr>
      <vt:lpstr>Does the FARE Act Prevent a Landlord’s Agent from Accepting a Broker Fee from a Voucher Program?</vt:lpstr>
      <vt:lpstr>Under the FARE Act, Can a Tenant’s Agent Share Commission Received from a Tenant with the Landlord’s Agent?</vt:lpstr>
      <vt:lpstr>Fair Housing Best Practices</vt:lpstr>
      <vt:lpstr>Make Two Core Concepts of Fair Housing  a Point of Emphasis in Your Office </vt:lpstr>
      <vt:lpstr>Best Practices: Avoid Fair Housing Claims: Policies and Procedures</vt:lpstr>
      <vt:lpstr>Best Practices: Avoid Fair Housing Claims: Policies and Procedures</vt:lpstr>
      <vt:lpstr>What Is Lawful Source of Income?</vt:lpstr>
      <vt:lpstr>How Do You Avoid Lawful Source of Income Discrimination?</vt:lpstr>
      <vt:lpstr>What Should I Do if an Owner Refuses to Accept Housing Vouchers or Subsidies?</vt:lpstr>
      <vt:lpstr>Can a Landlord Require a Credit Check or a Certain Credit Score for Voucher Holders?</vt:lpstr>
      <vt:lpstr>Advertising Best Practices Under New York’s Advertising Regulations</vt:lpstr>
      <vt:lpstr>DOS Guidance on Advertising</vt:lpstr>
      <vt:lpstr>Easy Fixes To Avoid Big Advertising Fines</vt:lpstr>
      <vt:lpstr>Associated Licensees’ Websites  Must Also Link to their Broker’s Website</vt:lpstr>
      <vt:lpstr> What Links Need to Be on a Broker’s Website?</vt:lpstr>
      <vt:lpstr>Can My Listing Say “Five-Minute Walk to Train Station”?  </vt:lpstr>
      <vt:lpstr>Can I Use Another Broker’s MLS Photos for Advertising?</vt:lpstr>
      <vt:lpstr>Watch Out for Vacant Land Sale Scams</vt:lpstr>
      <vt:lpstr>Vacant Land Sale Scams  Continue to Rise</vt:lpstr>
      <vt:lpstr>What Can You Do To Avoid the Scam?</vt:lpstr>
      <vt:lpstr>Broker and Office Manager Duty of Supervision</vt:lpstr>
      <vt:lpstr>What is the Duty of Supervision for Brokers and Office Managers Over Associated Licensees?</vt:lpstr>
      <vt:lpstr>Why Is Supervision Important?  </vt:lpstr>
      <vt:lpstr>How Does NYS DOS Analyze Duty of Supervision?</vt:lpstr>
      <vt:lpstr>What Does a Good System of Supervision Look Like?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Doreen Spagnuolo</dc:creator>
  <cp:lastModifiedBy>Patrick Fife</cp:lastModifiedBy>
  <cp:revision>42</cp:revision>
  <dcterms:created xsi:type="dcterms:W3CDTF">2024-11-13T16:27:08Z</dcterms:created>
  <dcterms:modified xsi:type="dcterms:W3CDTF">2025-09-10T13:08:41Z</dcterms:modified>
</cp:coreProperties>
</file>