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307" r:id="rId2"/>
    <p:sldId id="256" r:id="rId3"/>
    <p:sldId id="308" r:id="rId4"/>
    <p:sldId id="257" r:id="rId5"/>
    <p:sldId id="258" r:id="rId6"/>
    <p:sldId id="259" r:id="rId7"/>
    <p:sldId id="260" r:id="rId8"/>
    <p:sldId id="261" r:id="rId9"/>
    <p:sldId id="262" r:id="rId10"/>
    <p:sldId id="263" r:id="rId11"/>
    <p:sldId id="264" r:id="rId12"/>
    <p:sldId id="265" r:id="rId13"/>
    <p:sldId id="266" r:id="rId14"/>
    <p:sldId id="267" r:id="rId15"/>
    <p:sldId id="306" r:id="rId16"/>
    <p:sldId id="297" r:id="rId17"/>
    <p:sldId id="298" r:id="rId18"/>
    <p:sldId id="280" r:id="rId19"/>
    <p:sldId id="291" r:id="rId20"/>
    <p:sldId id="290" r:id="rId21"/>
    <p:sldId id="300" r:id="rId22"/>
    <p:sldId id="301" r:id="rId23"/>
    <p:sldId id="302" r:id="rId24"/>
    <p:sldId id="303" r:id="rId25"/>
    <p:sldId id="304" r:id="rId26"/>
    <p:sldId id="305" r:id="rId27"/>
    <p:sldId id="282" r:id="rId28"/>
    <p:sldId id="281" r:id="rId29"/>
    <p:sldId id="278" r:id="rId30"/>
    <p:sldId id="310" r:id="rId31"/>
    <p:sldId id="311" r:id="rId32"/>
    <p:sldId id="295" r:id="rId33"/>
    <p:sldId id="296" r:id="rId34"/>
    <p:sldId id="269" r:id="rId35"/>
    <p:sldId id="288" r:id="rId36"/>
    <p:sldId id="287" r:id="rId37"/>
    <p:sldId id="312" r:id="rId38"/>
    <p:sldId id="286" r:id="rId39"/>
    <p:sldId id="270" r:id="rId40"/>
    <p:sldId id="277" r:id="rId41"/>
    <p:sldId id="313" r:id="rId42"/>
    <p:sldId id="271" r:id="rId43"/>
    <p:sldId id="285" r:id="rId44"/>
    <p:sldId id="284" r:id="rId45"/>
    <p:sldId id="292" r:id="rId46"/>
    <p:sldId id="314" r:id="rId47"/>
    <p:sldId id="293" r:id="rId48"/>
    <p:sldId id="294" r:id="rId49"/>
    <p:sldId id="315" r:id="rId50"/>
    <p:sldId id="273" r:id="rId51"/>
    <p:sldId id="274" r:id="rId52"/>
    <p:sldId id="299" r:id="rId53"/>
    <p:sldId id="276" r:id="rId54"/>
    <p:sldId id="283" r:id="rId55"/>
    <p:sldId id="275" r:id="rId56"/>
    <p:sldId id="309" r:id="rId5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eorgia Pro Cond Light"/>
          <a:ea typeface="Georgia Pro Cond Light"/>
          <a:cs typeface="Georgia Pro Cond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D5DF"/>
          </a:solidFill>
        </a:fill>
      </a:tcStyle>
    </a:wholeTbl>
    <a:band2H>
      <a:tcTxStyle/>
      <a:tcStyle>
        <a:tcBdr/>
        <a:fill>
          <a:solidFill>
            <a:srgbClr val="E7EBEF"/>
          </a:solidFill>
        </a:fill>
      </a:tcStyle>
    </a:band2H>
    <a:firstCol>
      <a:tcTxStyle b="on" i="off">
        <a:font>
          <a:latin typeface="Georgia Pro Cond Light"/>
          <a:ea typeface="Georgia Pro Cond Light"/>
          <a:cs typeface="Georgia Pro Cond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D5DF"/>
          </a:solidFill>
        </a:fill>
      </a:tcStyle>
    </a:firstCol>
    <a:lastRow>
      <a:tcTxStyle b="on" i="off">
        <a:font>
          <a:latin typeface="Georgia Pro Cond Light"/>
          <a:ea typeface="Georgia Pro Cond Light"/>
          <a:cs typeface="Georgia Pro Cond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12700" cap="flat">
              <a:noFill/>
              <a:miter lim="400000"/>
            </a:ln>
          </a:bottom>
          <a:insideH>
            <a:ln w="12700" cap="flat">
              <a:noFill/>
              <a:miter lim="400000"/>
            </a:ln>
          </a:insideH>
          <a:insideV>
            <a:ln w="12700" cap="flat">
              <a:noFill/>
              <a:miter lim="400000"/>
            </a:ln>
          </a:insideV>
        </a:tcBdr>
        <a:fill>
          <a:solidFill>
            <a:srgbClr val="E7EBEF"/>
          </a:solidFill>
        </a:fill>
      </a:tcStyle>
    </a:lastRow>
    <a:firstRow>
      <a:tcTxStyle b="on" i="off">
        <a:font>
          <a:latin typeface="Georgia Pro Cond Light"/>
          <a:ea typeface="Georgia Pro Cond Light"/>
          <a:cs typeface="Georgia Pro Cond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Row>
  </a:tblStyle>
  <a:tblStyle styleId="{C7B018BB-80A7-4F77-B60F-C8B233D01FF8}" styleName="">
    <a:tblBg/>
    <a:wholeTbl>
      <a:tcTxStyle b="off" i="off">
        <a:font>
          <a:latin typeface="Georgia Pro Cond Light"/>
          <a:ea typeface="Georgia Pro Cond Light"/>
          <a:cs typeface="Georgia Pro Cond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5DF"/>
          </a:solidFill>
        </a:fill>
      </a:tcStyle>
    </a:wholeTbl>
    <a:band2H>
      <a:tcTxStyle/>
      <a:tcStyle>
        <a:tcBdr/>
        <a:fill>
          <a:solidFill>
            <a:srgbClr val="E7EBEF"/>
          </a:solidFill>
        </a:fill>
      </a:tcStyle>
    </a:band2H>
    <a:firstCol>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Georgia Pro Cond Light"/>
          <a:ea typeface="Georgia Pro Cond Light"/>
          <a:cs typeface="Georgia Pro Cond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DF8CA"/>
          </a:solidFill>
        </a:fill>
      </a:tcStyle>
    </a:wholeTbl>
    <a:band2H>
      <a:tcTxStyle/>
      <a:tcStyle>
        <a:tcBdr/>
        <a:fill>
          <a:solidFill>
            <a:srgbClr val="FEFCE6"/>
          </a:solidFill>
        </a:fill>
      </a:tcStyle>
    </a:band2H>
    <a:firstCol>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Georgia Pro Cond Light"/>
          <a:ea typeface="Georgia Pro Cond Light"/>
          <a:cs typeface="Georgia Pro Cond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CACA"/>
          </a:solidFill>
        </a:fill>
      </a:tcStyle>
    </a:wholeTbl>
    <a:band2H>
      <a:tcTxStyle/>
      <a:tcStyle>
        <a:tcBdr/>
        <a:fill>
          <a:solidFill>
            <a:srgbClr val="FAE6E6"/>
          </a:solidFill>
        </a:fill>
      </a:tcStyle>
    </a:band2H>
    <a:firstCol>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Georgia Pro Cond Light"/>
          <a:ea typeface="Georgia Pro Cond Light"/>
          <a:cs typeface="Georgia Pro Cond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eorgia Pro Cond Light"/>
          <a:ea typeface="Georgia Pro Cond Light"/>
          <a:cs typeface="Georgia Pro Cond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eorgia Pro Cond Light"/>
          <a:ea typeface="Georgia Pro Cond Light"/>
          <a:cs typeface="Georgia Pro Cond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eorgia Pro Cond Light"/>
          <a:ea typeface="Georgia Pro Cond Light"/>
          <a:cs typeface="Georgia Pro Cond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Georgia Pro Cond Light"/>
          <a:ea typeface="Georgia Pro Cond Light"/>
          <a:cs typeface="Georgia Pro Cond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1143000" y="685800"/>
            <a:ext cx="4572000" cy="3429000"/>
          </a:xfrm>
          <a:prstGeom prst="rect">
            <a:avLst/>
          </a:prstGeom>
        </p:spPr>
        <p:txBody>
          <a:bodyPr/>
          <a:lstStyle/>
          <a:p>
            <a:endParaRPr/>
          </a:p>
        </p:txBody>
      </p:sp>
      <p:sp>
        <p:nvSpPr>
          <p:cNvPr id="204" name="Shape 20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38928B"/>
        </a:solidFill>
        <a:effectLst/>
      </p:bgPr>
    </p:bg>
    <p:spTree>
      <p:nvGrpSpPr>
        <p:cNvPr id="1" name=""/>
        <p:cNvGrpSpPr/>
        <p:nvPr/>
      </p:nvGrpSpPr>
      <p:grpSpPr>
        <a:xfrm>
          <a:off x="0" y="0"/>
          <a:ext cx="0" cy="0"/>
          <a:chOff x="0" y="0"/>
          <a:chExt cx="0" cy="0"/>
        </a:xfrm>
      </p:grpSpPr>
      <p:sp>
        <p:nvSpPr>
          <p:cNvPr id="11" name="Click To Edit Master Title Style"/>
          <p:cNvSpPr txBox="1">
            <a:spLocks noGrp="1"/>
          </p:cNvSpPr>
          <p:nvPr>
            <p:ph type="title" hasCustomPrompt="1"/>
          </p:nvPr>
        </p:nvSpPr>
        <p:spPr>
          <a:xfrm>
            <a:off x="1524000" y="1122362"/>
            <a:ext cx="9144000" cy="2387601"/>
          </a:xfrm>
          <a:prstGeom prst="rect">
            <a:avLst/>
          </a:prstGeom>
        </p:spPr>
        <p:txBody>
          <a:bodyPr anchor="b"/>
          <a:lstStyle>
            <a:lvl1pPr algn="ctr">
              <a:defRPr sz="6000">
                <a:solidFill>
                  <a:srgbClr val="FFFFFF"/>
                </a:solidFill>
              </a:defRPr>
            </a:lvl1pPr>
          </a:lstStyle>
          <a:p>
            <a:r>
              <a:t>Click To Edit Master Title Style</a:t>
            </a:r>
          </a:p>
        </p:txBody>
      </p:sp>
      <p:sp>
        <p:nvSpPr>
          <p:cNvPr id="12" name="Body Level One…"/>
          <p:cNvSpPr txBox="1">
            <a:spLocks noGrp="1"/>
          </p:cNvSpPr>
          <p:nvPr>
            <p:ph type="body" sz="quarter" idx="1" hasCustomPrompt="1"/>
          </p:nvPr>
        </p:nvSpPr>
        <p:spPr>
          <a:xfrm>
            <a:off x="1524000" y="3602037"/>
            <a:ext cx="9144000" cy="1655763"/>
          </a:xfrm>
          <a:prstGeom prst="rect">
            <a:avLst/>
          </a:prstGeom>
        </p:spPr>
        <p:txBody>
          <a:bodyPr/>
          <a:lstStyle>
            <a:lvl1pPr marL="0" indent="0" algn="ctr">
              <a:buSzTx/>
              <a:buFontTx/>
              <a:buNone/>
              <a:defRPr sz="2400">
                <a:solidFill>
                  <a:srgbClr val="FFFFFF"/>
                </a:solidFill>
              </a:defRPr>
            </a:lvl1pPr>
            <a:lvl2pPr marL="0" indent="457200" algn="ctr">
              <a:buSzTx/>
              <a:buFontTx/>
              <a:buNone/>
              <a:defRPr sz="2400">
                <a:solidFill>
                  <a:srgbClr val="FFFFFF"/>
                </a:solidFill>
              </a:defRPr>
            </a:lvl2pPr>
            <a:lvl3pPr marL="0" indent="914400" algn="ctr">
              <a:buSzTx/>
              <a:buFontTx/>
              <a:buNone/>
              <a:defRPr sz="2400">
                <a:solidFill>
                  <a:srgbClr val="FFFFFF"/>
                </a:solidFill>
              </a:defRPr>
            </a:lvl3pPr>
            <a:lvl4pPr marL="0" indent="1371600" algn="ctr">
              <a:buSzTx/>
              <a:buFontTx/>
              <a:buNone/>
              <a:defRPr sz="2400">
                <a:solidFill>
                  <a:srgbClr val="FFFFFF"/>
                </a:solidFill>
              </a:defRPr>
            </a:lvl4pPr>
            <a:lvl5pPr marL="0" indent="1828800" algn="ctr">
              <a:buSzTx/>
              <a:buFontTx/>
              <a:buNone/>
              <a:defRPr sz="2400">
                <a:solidFill>
                  <a:srgbClr val="FFFFFF"/>
                </a:solidFill>
              </a:defRPr>
            </a:lvl5pPr>
          </a:lstStyle>
          <a:p>
            <a:r>
              <a:t>Click To Edit Master Subtitle Style</a:t>
            </a:r>
          </a:p>
          <a:p>
            <a:pPr lvl="1"/>
            <a:endParaRPr/>
          </a:p>
          <a:p>
            <a:pPr lvl="2"/>
            <a:endParaRPr/>
          </a:p>
          <a:p>
            <a:pPr lvl="3"/>
            <a:endParaRPr/>
          </a:p>
          <a:p>
            <a:pPr lvl="4"/>
            <a:endParaRPr/>
          </a:p>
        </p:txBody>
      </p:sp>
      <p:pic>
        <p:nvPicPr>
          <p:cNvPr id="13" name="Picture 5" descr="Picture 5"/>
          <p:cNvPicPr>
            <a:picLocks noChangeAspect="1"/>
          </p:cNvPicPr>
          <p:nvPr/>
        </p:nvPicPr>
        <p:blipFill>
          <a:blip r:embed="rId2"/>
          <a:stretch>
            <a:fillRect/>
          </a:stretch>
        </p:blipFill>
        <p:spPr>
          <a:xfrm>
            <a:off x="11035862" y="6181445"/>
            <a:ext cx="794484" cy="540608"/>
          </a:xfrm>
          <a:prstGeom prst="rect">
            <a:avLst/>
          </a:prstGeom>
          <a:ln w="12700">
            <a:miter lim="400000"/>
          </a:ln>
        </p:spPr>
      </p:pic>
      <p:sp>
        <p:nvSpPr>
          <p:cNvPr id="1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_2">
    <p:spTree>
      <p:nvGrpSpPr>
        <p:cNvPr id="1" name=""/>
        <p:cNvGrpSpPr/>
        <p:nvPr/>
      </p:nvGrpSpPr>
      <p:grpSpPr>
        <a:xfrm>
          <a:off x="0" y="0"/>
          <a:ext cx="0" cy="0"/>
          <a:chOff x="0" y="0"/>
          <a:chExt cx="0" cy="0"/>
        </a:xfrm>
      </p:grpSpPr>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1" name="Picture Placeholder 2"/>
          <p:cNvSpPr>
            <a:spLocks noGrp="1"/>
          </p:cNvSpPr>
          <p:nvPr>
            <p:ph type="pic" idx="21"/>
          </p:nvPr>
        </p:nvSpPr>
        <p:spPr>
          <a:xfrm>
            <a:off x="266700" y="136525"/>
            <a:ext cx="11658600" cy="5819775"/>
          </a:xfrm>
          <a:prstGeom prst="rect">
            <a:avLst/>
          </a:prstGeom>
        </p:spPr>
        <p:txBody>
          <a:bodyPr lIns="91439" rIns="91439">
            <a:noAutofit/>
          </a:body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IHS_Logo">
    <p:spTree>
      <p:nvGrpSpPr>
        <p:cNvPr id="1" name=""/>
        <p:cNvGrpSpPr/>
        <p:nvPr/>
      </p:nvGrpSpPr>
      <p:grpSpPr>
        <a:xfrm>
          <a:off x="0" y="0"/>
          <a:ext cx="0" cy="0"/>
          <a:chOff x="0" y="0"/>
          <a:chExt cx="0" cy="0"/>
        </a:xfrm>
      </p:grpSpPr>
      <p:sp>
        <p:nvSpPr>
          <p:cNvPr id="98" name="Title Text"/>
          <p:cNvSpPr txBox="1">
            <a:spLocks noGrp="1"/>
          </p:cNvSpPr>
          <p:nvPr>
            <p:ph type="title"/>
          </p:nvPr>
        </p:nvSpPr>
        <p:spPr>
          <a:prstGeom prst="rect">
            <a:avLst/>
          </a:prstGeom>
        </p:spPr>
        <p:txBody>
          <a:bodyPr/>
          <a:lstStyle/>
          <a:p>
            <a:r>
              <a:t>Title Text</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Icons_1">
    <p:spTree>
      <p:nvGrpSpPr>
        <p:cNvPr id="1" name=""/>
        <p:cNvGrpSpPr/>
        <p:nvPr/>
      </p:nvGrpSpPr>
      <p:grpSpPr>
        <a:xfrm>
          <a:off x="0" y="0"/>
          <a:ext cx="0" cy="0"/>
          <a:chOff x="0" y="0"/>
          <a:chExt cx="0" cy="0"/>
        </a:xfrm>
      </p:grpSpPr>
      <p:sp>
        <p:nvSpPr>
          <p:cNvPr id="106" name="Title Text"/>
          <p:cNvSpPr txBox="1">
            <a:spLocks noGrp="1"/>
          </p:cNvSpPr>
          <p:nvPr>
            <p:ph type="title"/>
          </p:nvPr>
        </p:nvSpPr>
        <p:spPr>
          <a:prstGeom prst="rect">
            <a:avLst/>
          </a:prstGeom>
        </p:spPr>
        <p:txBody>
          <a:bodyPr/>
          <a:lstStyle/>
          <a:p>
            <a:r>
              <a:t>Title Text</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Icons_2">
    <p:spTree>
      <p:nvGrpSpPr>
        <p:cNvPr id="1" name=""/>
        <p:cNvGrpSpPr/>
        <p:nvPr/>
      </p:nvGrpSpPr>
      <p:grpSpPr>
        <a:xfrm>
          <a:off x="0" y="0"/>
          <a:ext cx="0" cy="0"/>
          <a:chOff x="0" y="0"/>
          <a:chExt cx="0" cy="0"/>
        </a:xfrm>
      </p:grpSpPr>
      <p:sp>
        <p:nvSpPr>
          <p:cNvPr id="114" name="Title Text"/>
          <p:cNvSpPr txBox="1">
            <a:spLocks noGrp="1"/>
          </p:cNvSpPr>
          <p:nvPr>
            <p:ph type="title"/>
          </p:nvPr>
        </p:nvSpPr>
        <p:spPr>
          <a:prstGeom prst="rect">
            <a:avLst/>
          </a:prstGeom>
        </p:spPr>
        <p:txBody>
          <a:body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cons_3">
    <p:spTree>
      <p:nvGrpSpPr>
        <p:cNvPr id="1" name=""/>
        <p:cNvGrpSpPr/>
        <p:nvPr/>
      </p:nvGrpSpPr>
      <p:grpSpPr>
        <a:xfrm>
          <a:off x="0" y="0"/>
          <a:ext cx="0" cy="0"/>
          <a:chOff x="0" y="0"/>
          <a:chExt cx="0" cy="0"/>
        </a:xfrm>
      </p:grpSpPr>
      <p:sp>
        <p:nvSpPr>
          <p:cNvPr id="122" name="Title Text"/>
          <p:cNvSpPr txBox="1">
            <a:spLocks noGrp="1"/>
          </p:cNvSpPr>
          <p:nvPr>
            <p:ph type="title"/>
          </p:nvPr>
        </p:nvSpPr>
        <p:spPr>
          <a:prstGeom prst="rect">
            <a:avLst/>
          </a:prstGeom>
        </p:spPr>
        <p:txBody>
          <a:bodyPr/>
          <a:lstStyle/>
          <a:p>
            <a:r>
              <a:t>Title Text</a:t>
            </a: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cons_4">
    <p:spTree>
      <p:nvGrpSpPr>
        <p:cNvPr id="1" name=""/>
        <p:cNvGrpSpPr/>
        <p:nvPr/>
      </p:nvGrpSpPr>
      <p:grpSpPr>
        <a:xfrm>
          <a:off x="0" y="0"/>
          <a:ext cx="0" cy="0"/>
          <a:chOff x="0" y="0"/>
          <a:chExt cx="0" cy="0"/>
        </a:xfrm>
      </p:grpSpPr>
      <p:sp>
        <p:nvSpPr>
          <p:cNvPr id="130" name="Title Text"/>
          <p:cNvSpPr txBox="1">
            <a:spLocks noGrp="1"/>
          </p:cNvSpPr>
          <p:nvPr>
            <p:ph type="title"/>
          </p:nvPr>
        </p:nvSpPr>
        <p:spPr>
          <a:prstGeom prst="rect">
            <a:avLst/>
          </a:prstGeom>
        </p:spPr>
        <p:txBody>
          <a:bodyPr/>
          <a:lstStyle/>
          <a:p>
            <a:r>
              <a:t>Title Text</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Long_Island_Map">
    <p:spTree>
      <p:nvGrpSpPr>
        <p:cNvPr id="1" name=""/>
        <p:cNvGrpSpPr/>
        <p:nvPr/>
      </p:nvGrpSpPr>
      <p:grpSpPr>
        <a:xfrm>
          <a:off x="0" y="0"/>
          <a:ext cx="0" cy="0"/>
          <a:chOff x="0" y="0"/>
          <a:chExt cx="0" cy="0"/>
        </a:xfrm>
      </p:grpSpPr>
      <p:sp>
        <p:nvSpPr>
          <p:cNvPr id="138" name="Title Text"/>
          <p:cNvSpPr txBox="1">
            <a:spLocks noGrp="1"/>
          </p:cNvSpPr>
          <p:nvPr>
            <p:ph type="title"/>
          </p:nvPr>
        </p:nvSpPr>
        <p:spPr>
          <a:prstGeom prst="rect">
            <a:avLst/>
          </a:prstGeom>
        </p:spPr>
        <p:txBody>
          <a:bodyPr/>
          <a:lstStyle/>
          <a:p>
            <a:r>
              <a:t>Title Text</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New_York_Map">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a:lstStyle/>
          <a:p>
            <a:r>
              <a:t>Title Text</a:t>
            </a: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54" name="Title Text"/>
          <p:cNvSpPr txBox="1">
            <a:spLocks noGrp="1"/>
          </p:cNvSpPr>
          <p:nvPr>
            <p:ph type="title"/>
          </p:nvPr>
        </p:nvSpPr>
        <p:spPr>
          <a:prstGeom prst="rect">
            <a:avLst/>
          </a:prstGeom>
        </p:spPr>
        <p:txBody>
          <a:bodyPr/>
          <a:lstStyle/>
          <a:p>
            <a:r>
              <a:t>Title Text</a:t>
            </a:r>
          </a:p>
        </p:txBody>
      </p:sp>
      <p:sp>
        <p:nvSpPr>
          <p:cNvPr id="155"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64"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65"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_1">
    <p:bg>
      <p:bgPr>
        <a:solidFill>
          <a:srgbClr val="38928B"/>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219325" y="1314450"/>
            <a:ext cx="7753350" cy="3676650"/>
          </a:xfrm>
          <a:prstGeom prst="rect">
            <a:avLst/>
          </a:prstGeom>
        </p:spPr>
        <p:txBody>
          <a:bodyPr/>
          <a:lstStyle>
            <a:lvl1pPr algn="ctr">
              <a:defRPr sz="6000">
                <a:solidFill>
                  <a:srgbClr val="FFFFFF"/>
                </a:solidFill>
              </a:defRPr>
            </a:lvl1pPr>
          </a:lstStyle>
          <a:p>
            <a:r>
              <a:t>Title Text</a:t>
            </a:r>
          </a:p>
        </p:txBody>
      </p:sp>
      <p:sp>
        <p:nvSpPr>
          <p:cNvPr id="2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harts">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martArt">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rocesses">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_Header_2">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219325" y="1314450"/>
            <a:ext cx="7753350" cy="3676650"/>
          </a:xfrm>
          <a:prstGeom prst="rect">
            <a:avLst/>
          </a:prstGeom>
        </p:spPr>
        <p:txBody>
          <a:bodyPr/>
          <a:lstStyle>
            <a:lvl1pPr algn="ctr">
              <a:defRPr sz="6000"/>
            </a:lvl1p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Quote_Slide_1">
    <p:bg>
      <p:bgPr>
        <a:solidFill>
          <a:srgbClr val="38928B"/>
        </a:solidFill>
        <a:effectLst/>
      </p:bgPr>
    </p:bg>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55650" y="2108200"/>
            <a:ext cx="10312400" cy="1860550"/>
          </a:xfrm>
          <a:prstGeom prst="rect">
            <a:avLst/>
          </a:prstGeom>
        </p:spPr>
        <p:txBody>
          <a:bodyPr lIns="91439" tIns="91439" rIns="91439" bIns="91439" anchor="b"/>
          <a:lstStyle>
            <a:lvl1pPr>
              <a:lnSpc>
                <a:spcPct val="100000"/>
              </a:lnSpc>
              <a:defRPr sz="6000" i="1">
                <a:solidFill>
                  <a:srgbClr val="FFFFFF"/>
                </a:solidFill>
              </a:defRPr>
            </a:lvl1pPr>
          </a:lstStyle>
          <a:p>
            <a:r>
              <a:t>Title Text</a:t>
            </a:r>
          </a:p>
        </p:txBody>
      </p:sp>
      <p:sp>
        <p:nvSpPr>
          <p:cNvPr id="3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39" name="Body Level One…"/>
          <p:cNvSpPr txBox="1">
            <a:spLocks noGrp="1"/>
          </p:cNvSpPr>
          <p:nvPr>
            <p:ph type="body" sz="half" idx="1" hasCustomPrompt="1"/>
          </p:nvPr>
        </p:nvSpPr>
        <p:spPr>
          <a:xfrm>
            <a:off x="755650" y="4083050"/>
            <a:ext cx="10312400" cy="1860550"/>
          </a:xfrm>
          <a:prstGeom prst="rect">
            <a:avLst/>
          </a:prstGeom>
        </p:spPr>
        <p:txBody>
          <a:bodyPr/>
          <a:lstStyle>
            <a:lvl1pPr marL="0" indent="0" algn="r">
              <a:buSzTx/>
              <a:buFontTx/>
              <a:buNone/>
              <a:defRPr>
                <a:solidFill>
                  <a:srgbClr val="FFFFFF"/>
                </a:solidFill>
              </a:defRPr>
            </a:lvl1pPr>
            <a:lvl2pPr marL="0" indent="457200" algn="r">
              <a:buSzTx/>
              <a:buFontTx/>
              <a:buNone/>
              <a:defRPr>
                <a:solidFill>
                  <a:srgbClr val="FFFFFF"/>
                </a:solidFill>
              </a:defRPr>
            </a:lvl2pPr>
            <a:lvl3pPr marL="0" indent="914400" algn="r">
              <a:buSzTx/>
              <a:buFontTx/>
              <a:buNone/>
              <a:defRPr>
                <a:solidFill>
                  <a:srgbClr val="FFFFFF"/>
                </a:solidFill>
              </a:defRPr>
            </a:lvl3pPr>
            <a:lvl4pPr marL="0" indent="1371600" algn="r">
              <a:buSzTx/>
              <a:buFontTx/>
              <a:buNone/>
              <a:defRPr>
                <a:solidFill>
                  <a:srgbClr val="FFFFFF"/>
                </a:solidFill>
              </a:defRPr>
            </a:lvl4pPr>
            <a:lvl5pPr marL="0" indent="1828800" algn="r">
              <a:buSzTx/>
              <a:buFontTx/>
              <a:buNone/>
              <a:defRPr>
                <a:solidFill>
                  <a:srgbClr val="FFFFFF"/>
                </a:solidFill>
              </a:defRPr>
            </a:lvl5pPr>
          </a:lstStyle>
          <a:p>
            <a:r>
              <a:t>Click to edit Master title style</a:t>
            </a:r>
          </a:p>
          <a:p>
            <a:pPr lvl="1"/>
            <a:endParaRPr/>
          </a:p>
          <a:p>
            <a:pPr lvl="2"/>
            <a:endParaRPr/>
          </a:p>
          <a:p>
            <a:pPr lvl="3"/>
            <a:endParaRPr/>
          </a:p>
          <a:p>
            <a:pPr lvl="4"/>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_Slide_2">
    <p:spTree>
      <p:nvGrpSpPr>
        <p:cNvPr id="1" name=""/>
        <p:cNvGrpSpPr/>
        <p:nvPr/>
      </p:nvGrpSpPr>
      <p:grpSpPr>
        <a:xfrm>
          <a:off x="0" y="0"/>
          <a:ext cx="0" cy="0"/>
          <a:chOff x="0" y="0"/>
          <a:chExt cx="0" cy="0"/>
        </a:xfrm>
      </p:grpSpPr>
      <p:sp>
        <p:nvSpPr>
          <p:cNvPr id="46" name="Title Text"/>
          <p:cNvSpPr txBox="1">
            <a:spLocks noGrp="1"/>
          </p:cNvSpPr>
          <p:nvPr>
            <p:ph type="title"/>
          </p:nvPr>
        </p:nvSpPr>
        <p:spPr>
          <a:xfrm>
            <a:off x="755650" y="2108200"/>
            <a:ext cx="10312400" cy="1860550"/>
          </a:xfrm>
          <a:prstGeom prst="rect">
            <a:avLst/>
          </a:prstGeom>
        </p:spPr>
        <p:txBody>
          <a:bodyPr lIns="91439" tIns="91439" rIns="91439" bIns="91439" anchor="b"/>
          <a:lstStyle>
            <a:lvl1pPr>
              <a:lnSpc>
                <a:spcPct val="100000"/>
              </a:lnSpc>
              <a:defRPr sz="6000" i="1"/>
            </a:lvl1pPr>
          </a:lstStyle>
          <a:p>
            <a:r>
              <a:t>Title Text</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8" name="Body Level One…"/>
          <p:cNvSpPr txBox="1">
            <a:spLocks noGrp="1"/>
          </p:cNvSpPr>
          <p:nvPr>
            <p:ph type="body" sz="half" idx="1" hasCustomPrompt="1"/>
          </p:nvPr>
        </p:nvSpPr>
        <p:spPr>
          <a:xfrm>
            <a:off x="755650" y="4083050"/>
            <a:ext cx="10312400" cy="1860550"/>
          </a:xfrm>
          <a:prstGeom prst="rect">
            <a:avLst/>
          </a:prstGeom>
        </p:spPr>
        <p:txBody>
          <a:bodyPr/>
          <a:lstStyle>
            <a:lvl1pPr marL="0" indent="0" algn="r">
              <a:buSzTx/>
              <a:buFontTx/>
              <a:buNone/>
            </a:lvl1pPr>
            <a:lvl2pPr marL="0" indent="457200" algn="r">
              <a:buSzTx/>
              <a:buFontTx/>
              <a:buNone/>
            </a:lvl2pPr>
            <a:lvl3pPr marL="0" indent="914400" algn="r">
              <a:buSzTx/>
              <a:buFontTx/>
              <a:buNone/>
            </a:lvl3pPr>
            <a:lvl4pPr marL="0" indent="1371600" algn="r">
              <a:buSzTx/>
              <a:buFontTx/>
              <a:buNone/>
            </a:lvl4pPr>
            <a:lvl5pPr marL="0" indent="1828800" algn="r">
              <a:buSzTx/>
              <a:buFontTx/>
              <a:buNone/>
            </a:lvl5pPr>
          </a:lstStyle>
          <a:p>
            <a:r>
              <a:t>Click to edit Master title style</a:t>
            </a:r>
          </a:p>
          <a:p>
            <a:pPr lvl="1"/>
            <a:endParaRPr/>
          </a:p>
          <a:p>
            <a:pPr lvl="2"/>
            <a:endParaRPr/>
          </a:p>
          <a:p>
            <a:pPr lvl="3"/>
            <a:endParaRPr/>
          </a:p>
          <a:p>
            <a:pPr lvl="4"/>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_Slide_3">
    <p:spTree>
      <p:nvGrpSpPr>
        <p:cNvPr id="1" name=""/>
        <p:cNvGrpSpPr/>
        <p:nvPr/>
      </p:nvGrpSpPr>
      <p:grpSpPr>
        <a:xfrm>
          <a:off x="0" y="0"/>
          <a:ext cx="0" cy="0"/>
          <a:chOff x="0" y="0"/>
          <a:chExt cx="0" cy="0"/>
        </a:xfrm>
      </p:grpSpPr>
      <p:sp>
        <p:nvSpPr>
          <p:cNvPr id="55" name="Title Text"/>
          <p:cNvSpPr txBox="1">
            <a:spLocks noGrp="1"/>
          </p:cNvSpPr>
          <p:nvPr>
            <p:ph type="title"/>
          </p:nvPr>
        </p:nvSpPr>
        <p:spPr>
          <a:xfrm>
            <a:off x="755650" y="2108200"/>
            <a:ext cx="10312400" cy="1860550"/>
          </a:xfrm>
          <a:prstGeom prst="rect">
            <a:avLst/>
          </a:prstGeom>
        </p:spPr>
        <p:txBody>
          <a:bodyPr lIns="91439" tIns="91439" rIns="91439" bIns="91439" anchor="b"/>
          <a:lstStyle>
            <a:lvl1pPr>
              <a:lnSpc>
                <a:spcPct val="100000"/>
              </a:lnSpc>
              <a:defRPr sz="6000" i="1">
                <a:solidFill>
                  <a:srgbClr val="29746F"/>
                </a:solidFill>
              </a:defRPr>
            </a:lvl1pPr>
          </a:lstStyle>
          <a:p>
            <a:r>
              <a:t>Title Text</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 name="Body Level One…"/>
          <p:cNvSpPr txBox="1">
            <a:spLocks noGrp="1"/>
          </p:cNvSpPr>
          <p:nvPr>
            <p:ph type="body" sz="half" idx="1" hasCustomPrompt="1"/>
          </p:nvPr>
        </p:nvSpPr>
        <p:spPr>
          <a:xfrm>
            <a:off x="755650" y="4083050"/>
            <a:ext cx="10312400" cy="1860550"/>
          </a:xfrm>
          <a:prstGeom prst="rect">
            <a:avLst/>
          </a:prstGeom>
        </p:spPr>
        <p:txBody>
          <a:bodyPr/>
          <a:lstStyle>
            <a:lvl1pPr marL="0" indent="0" algn="r">
              <a:buSzTx/>
              <a:buFontTx/>
              <a:buNone/>
              <a:defRPr>
                <a:solidFill>
                  <a:srgbClr val="29746F"/>
                </a:solidFill>
              </a:defRPr>
            </a:lvl1pPr>
            <a:lvl2pPr marL="0" indent="457200" algn="r">
              <a:buSzTx/>
              <a:buFontTx/>
              <a:buNone/>
              <a:defRPr>
                <a:solidFill>
                  <a:srgbClr val="29746F"/>
                </a:solidFill>
              </a:defRPr>
            </a:lvl2pPr>
            <a:lvl3pPr marL="0" indent="914400" algn="r">
              <a:buSzTx/>
              <a:buFontTx/>
              <a:buNone/>
              <a:defRPr>
                <a:solidFill>
                  <a:srgbClr val="29746F"/>
                </a:solidFill>
              </a:defRPr>
            </a:lvl3pPr>
            <a:lvl4pPr marL="0" indent="1371600" algn="r">
              <a:buSzTx/>
              <a:buFontTx/>
              <a:buNone/>
              <a:defRPr>
                <a:solidFill>
                  <a:srgbClr val="29746F"/>
                </a:solidFill>
              </a:defRPr>
            </a:lvl4pPr>
            <a:lvl5pPr marL="0" indent="1828800" algn="r">
              <a:buSzTx/>
              <a:buFontTx/>
              <a:buNone/>
              <a:defRPr>
                <a:solidFill>
                  <a:srgbClr val="29746F"/>
                </a:solidFill>
              </a:defRPr>
            </a:lvl5pPr>
          </a:lstStyle>
          <a:p>
            <a:r>
              <a:t>Click to edit Master title style</a:t>
            </a:r>
          </a:p>
          <a:p>
            <a:pPr lvl="1"/>
            <a:endParaRPr/>
          </a:p>
          <a:p>
            <a:pPr lvl="2"/>
            <a:endParaRPr/>
          </a:p>
          <a:p>
            <a:pPr lvl="3"/>
            <a:endParaRPr/>
          </a:p>
          <a:p>
            <a:pPr lvl="4"/>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4" name="Title Text"/>
          <p:cNvSpPr txBox="1">
            <a:spLocks noGrp="1"/>
          </p:cNvSpPr>
          <p:nvPr>
            <p:ph type="title"/>
          </p:nvPr>
        </p:nvSpPr>
        <p:spPr>
          <a:prstGeom prst="rect">
            <a:avLst/>
          </a:prstGeom>
        </p:spPr>
        <p:txBody>
          <a:bodyPr/>
          <a:lstStyle/>
          <a:p>
            <a:r>
              <a:t>Title Text</a:t>
            </a:r>
          </a:p>
        </p:txBody>
      </p:sp>
      <p:sp>
        <p:nvSpPr>
          <p:cNvPr id="6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0" y="0"/>
            <a:ext cx="4772025" cy="5861050"/>
          </a:xfrm>
          <a:prstGeom prst="rect">
            <a:avLst/>
          </a:prstGeom>
        </p:spPr>
        <p:txBody>
          <a:bodyPr anchor="b"/>
          <a:lstStyle>
            <a:lvl1pPr algn="r">
              <a:defRPr sz="4800"/>
            </a:lvl1pPr>
          </a:lstStyle>
          <a:p>
            <a:r>
              <a:t>Title Text</a:t>
            </a:r>
          </a:p>
        </p:txBody>
      </p:sp>
      <p:sp>
        <p:nvSpPr>
          <p:cNvPr id="74" name="Body Level One…"/>
          <p:cNvSpPr txBox="1">
            <a:spLocks noGrp="1"/>
          </p:cNvSpPr>
          <p:nvPr>
            <p:ph type="body" sz="half" idx="1"/>
          </p:nvPr>
        </p:nvSpPr>
        <p:spPr>
          <a:xfrm>
            <a:off x="5183187" y="987425"/>
            <a:ext cx="6172201" cy="4873625"/>
          </a:xfrm>
          <a:prstGeom prst="rect">
            <a:avLst/>
          </a:prstGeom>
        </p:spPr>
        <p:txBody>
          <a:bodyPr anchor="b"/>
          <a:lstStyle>
            <a:lvl1pPr algn="r">
              <a:defRPr sz="3200"/>
            </a:lvl1pPr>
            <a:lvl2pPr marL="718457" indent="-261257" algn="r">
              <a:defRPr sz="3200"/>
            </a:lvl2pPr>
            <a:lvl3pPr marL="1219200" indent="-304800" algn="r">
              <a:defRPr sz="3200"/>
            </a:lvl3pPr>
            <a:lvl4pPr marL="1737360" indent="-365760" algn="r">
              <a:defRPr sz="3200"/>
            </a:lvl4pPr>
            <a:lvl5pPr marL="2194560" indent="-365760" algn="r">
              <a:defRPr sz="32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_1">
    <p:bg>
      <p:bgPr>
        <a:solidFill>
          <a:srgbClr val="38928B"/>
        </a:solidFill>
        <a:effectLst/>
      </p:bgPr>
    </p:bg>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83" name="Picture Placeholder 2"/>
          <p:cNvSpPr>
            <a:spLocks noGrp="1"/>
          </p:cNvSpPr>
          <p:nvPr>
            <p:ph type="pic" idx="21"/>
          </p:nvPr>
        </p:nvSpPr>
        <p:spPr>
          <a:xfrm>
            <a:off x="266700" y="136525"/>
            <a:ext cx="11658600" cy="5819775"/>
          </a:xfrm>
          <a:prstGeom prst="rect">
            <a:avLst/>
          </a:prstGeom>
        </p:spPr>
        <p:txBody>
          <a:bodyPr lIns="91439" rIns="91439">
            <a:noAutofit/>
          </a:bodyPr>
          <a:lstStyle/>
          <a:p>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slow">
    <p:push dir="u"/>
  </p:transition>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blueoceanstrategy.com/what-is-blue-ocean-strategy/#:~:text=BLUE%20OCEAN%20STRATEGY%20is%20the,thereby%20making%20the%20competition%20irrelevan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Ian@LIFairHousing.org"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blueoceanstrategy.com/" TargetMode="External"/><Relationship Id="rId2" Type="http://schemas.openxmlformats.org/officeDocument/2006/relationships/hyperlink" Target="https://www.lifairhousing.org/resources-links/" TargetMode="External"/><Relationship Id="rId1" Type="http://schemas.openxmlformats.org/officeDocument/2006/relationships/slideLayout" Target="../slideLayouts/slideLayout2.xml"/><Relationship Id="rId4" Type="http://schemas.openxmlformats.org/officeDocument/2006/relationships/image" Target="../media/image4.tif"/></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house on a wave&#10;&#10;Description automatically generated">
            <a:extLst>
              <a:ext uri="{FF2B5EF4-FFF2-40B4-BE49-F238E27FC236}">
                <a16:creationId xmlns:a16="http://schemas.microsoft.com/office/drawing/2014/main" id="{63B1593F-705A-6157-8475-95C66008D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2" name="Footer Placeholder 4">
            <a:extLst>
              <a:ext uri="{FF2B5EF4-FFF2-40B4-BE49-F238E27FC236}">
                <a16:creationId xmlns:a16="http://schemas.microsoft.com/office/drawing/2014/main" id="{480EF69E-DE4F-89A0-2C6D-4A0824E9B7F1}"/>
              </a:ext>
            </a:extLst>
          </p:cNvPr>
          <p:cNvSpPr txBox="1"/>
          <p:nvPr/>
        </p:nvSpPr>
        <p:spPr>
          <a:xfrm>
            <a:off x="4084320" y="6231136"/>
            <a:ext cx="4023360"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sz="1700">
                <a:solidFill>
                  <a:srgbClr val="FFFFFF"/>
                </a:solidFill>
              </a:defRPr>
            </a:pPr>
            <a:r>
              <a:rPr dirty="0">
                <a:solidFill>
                  <a:srgbClr val="FFFFFF"/>
                </a:solidFill>
              </a:rPr>
              <a:t>Long Island Housing Services, Inc.</a:t>
            </a:r>
          </a:p>
          <a:p>
            <a:pPr algn="ctr">
              <a:defRPr sz="1700">
                <a:solidFill>
                  <a:srgbClr val="FFFFFF"/>
                </a:solidFill>
              </a:defRPr>
            </a:pPr>
            <a:r>
              <a:rPr dirty="0">
                <a:solidFill>
                  <a:srgbClr val="FFFFFF"/>
                </a:solidFill>
              </a:rPr>
              <a:t>LIFairHousing.org</a:t>
            </a:r>
          </a:p>
        </p:txBody>
      </p:sp>
    </p:spTree>
    <p:extLst>
      <p:ext uri="{BB962C8B-B14F-4D97-AF65-F5344CB8AC3E}">
        <p14:creationId xmlns:p14="http://schemas.microsoft.com/office/powerpoint/2010/main" val="82764543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 name="Race…"/>
          <p:cNvSpPr txBox="1">
            <a:spLocks noGrp="1"/>
          </p:cNvSpPr>
          <p:nvPr>
            <p:ph type="body" idx="1"/>
          </p:nvPr>
        </p:nvSpPr>
        <p:spPr>
          <a:prstGeom prst="rect">
            <a:avLst/>
          </a:prstGeom>
        </p:spPr>
        <p:txBody>
          <a:bodyPr/>
          <a:lstStyle/>
          <a:p>
            <a:pPr marL="221742" indent="-221742" defTabSz="886968">
              <a:spcBef>
                <a:spcPts val="900"/>
              </a:spcBef>
              <a:defRPr sz="3395">
                <a:solidFill>
                  <a:srgbClr val="FFFFFF"/>
                </a:solidFill>
              </a:defRPr>
            </a:pPr>
            <a:r>
              <a:rPr dirty="0">
                <a:solidFill>
                  <a:schemeClr val="bg1"/>
                </a:solidFill>
              </a:rPr>
              <a:t>Race</a:t>
            </a:r>
          </a:p>
          <a:p>
            <a:pPr marL="221742" indent="-221742" defTabSz="886968">
              <a:spcBef>
                <a:spcPts val="900"/>
              </a:spcBef>
              <a:defRPr sz="3395">
                <a:solidFill>
                  <a:srgbClr val="FFFFFF"/>
                </a:solidFill>
              </a:defRPr>
            </a:pPr>
            <a:r>
              <a:rPr dirty="0">
                <a:solidFill>
                  <a:schemeClr val="bg1"/>
                </a:solidFill>
              </a:rPr>
              <a:t>Color</a:t>
            </a:r>
          </a:p>
          <a:p>
            <a:pPr marL="221742" indent="-221742" defTabSz="886968">
              <a:spcBef>
                <a:spcPts val="900"/>
              </a:spcBef>
              <a:defRPr sz="3395">
                <a:solidFill>
                  <a:srgbClr val="FFFFFF"/>
                </a:solidFill>
              </a:defRPr>
            </a:pPr>
            <a:r>
              <a:rPr dirty="0">
                <a:solidFill>
                  <a:schemeClr val="bg1"/>
                </a:solidFill>
              </a:rPr>
              <a:t>National Origin</a:t>
            </a:r>
          </a:p>
          <a:p>
            <a:pPr marL="221742" indent="-221742" defTabSz="886968">
              <a:spcBef>
                <a:spcPts val="900"/>
              </a:spcBef>
              <a:defRPr sz="3395">
                <a:solidFill>
                  <a:srgbClr val="FFFFFF"/>
                </a:solidFill>
              </a:defRPr>
            </a:pPr>
            <a:r>
              <a:rPr dirty="0">
                <a:solidFill>
                  <a:schemeClr val="bg1"/>
                </a:solidFill>
              </a:rPr>
              <a:t>Religion</a:t>
            </a:r>
          </a:p>
          <a:p>
            <a:pPr marL="221742" indent="-221742" defTabSz="886968">
              <a:spcBef>
                <a:spcPts val="900"/>
              </a:spcBef>
              <a:defRPr sz="3395">
                <a:solidFill>
                  <a:srgbClr val="FFFFFF"/>
                </a:solidFill>
              </a:defRPr>
            </a:pPr>
            <a:r>
              <a:rPr dirty="0">
                <a:solidFill>
                  <a:schemeClr val="bg1"/>
                </a:solidFill>
              </a:rPr>
              <a:t>Disability </a:t>
            </a:r>
          </a:p>
          <a:p>
            <a:pPr marL="221742" indent="-221742" defTabSz="886968">
              <a:spcBef>
                <a:spcPts val="900"/>
              </a:spcBef>
              <a:defRPr sz="3395">
                <a:solidFill>
                  <a:srgbClr val="FFFFFF"/>
                </a:solidFill>
              </a:defRPr>
            </a:pPr>
            <a:r>
              <a:rPr dirty="0">
                <a:solidFill>
                  <a:schemeClr val="bg1"/>
                </a:solidFill>
              </a:rPr>
              <a:t>Familial Status</a:t>
            </a:r>
          </a:p>
          <a:p>
            <a:pPr marL="221742" indent="-221742" defTabSz="886968">
              <a:spcBef>
                <a:spcPts val="900"/>
              </a:spcBef>
              <a:defRPr sz="3395">
                <a:solidFill>
                  <a:srgbClr val="FFFFFF"/>
                </a:solidFill>
              </a:defRPr>
            </a:pPr>
            <a:r>
              <a:rPr dirty="0">
                <a:solidFill>
                  <a:schemeClr val="bg1"/>
                </a:solidFill>
              </a:rPr>
              <a:t>Sex including Sexual Orientation and Gender Identity</a:t>
            </a:r>
          </a:p>
        </p:txBody>
      </p:sp>
      <p:sp>
        <p:nvSpPr>
          <p:cNvPr id="254" name="Slide Number"/>
          <p:cNvSpPr txBox="1">
            <a:spLocks noGrp="1"/>
          </p:cNvSpPr>
          <p:nvPr>
            <p:ph type="sldNum" sz="quarter" idx="2"/>
          </p:nvPr>
        </p:nvSpPr>
        <p:spPr>
          <a:xfrm>
            <a:off x="11027432"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10</a:t>
            </a:fld>
            <a:endParaRPr>
              <a:solidFill>
                <a:schemeClr val="bg1"/>
              </a:solidFill>
            </a:endParaRPr>
          </a:p>
        </p:txBody>
      </p:sp>
      <p:pic>
        <p:nvPicPr>
          <p:cNvPr id="255" name="Picture 4" descr="Picture 4"/>
          <p:cNvPicPr>
            <a:picLocks noChangeAspect="1"/>
          </p:cNvPicPr>
          <p:nvPr/>
        </p:nvPicPr>
        <p:blipFill>
          <a:blip r:embed="rId2"/>
          <a:stretch>
            <a:fillRect/>
          </a:stretch>
        </p:blipFill>
        <p:spPr>
          <a:xfrm>
            <a:off x="6465208" y="1899054"/>
            <a:ext cx="4917105" cy="3059892"/>
          </a:xfrm>
          <a:prstGeom prst="rect">
            <a:avLst/>
          </a:prstGeom>
          <a:ln w="12700">
            <a:miter lim="400000"/>
          </a:ln>
        </p:spPr>
      </p:pic>
      <p:sp>
        <p:nvSpPr>
          <p:cNvPr id="256" name="Long Island Housing Services, Inc.…"/>
          <p:cNvSpPr txBox="1"/>
          <p:nvPr/>
        </p:nvSpPr>
        <p:spPr>
          <a:xfrm>
            <a:off x="4502135" y="6213792"/>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a:t>
            </a:r>
          </a:p>
          <a:p>
            <a:pPr algn="ctr">
              <a:defRPr>
                <a:solidFill>
                  <a:srgbClr val="FFFFFF"/>
                </a:solidFill>
              </a:defRPr>
            </a:pPr>
            <a:r>
              <a:rPr>
                <a:solidFill>
                  <a:schemeClr val="bg1"/>
                </a:solidFill>
              </a:rPr>
              <a:t>LIFairHousing.org</a:t>
            </a:r>
          </a:p>
        </p:txBody>
      </p:sp>
      <p:sp>
        <p:nvSpPr>
          <p:cNvPr id="257" name="Mar-24"/>
          <p:cNvSpPr txBox="1"/>
          <p:nvPr/>
        </p:nvSpPr>
        <p:spPr>
          <a:xfrm>
            <a:off x="83787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 name="Rectangle 2">
            <a:extLst>
              <a:ext uri="{FF2B5EF4-FFF2-40B4-BE49-F238E27FC236}">
                <a16:creationId xmlns:a16="http://schemas.microsoft.com/office/drawing/2014/main" id="{C2554ECD-C395-AB53-E00B-58153EC38ECC}"/>
              </a:ext>
            </a:extLst>
          </p:cNvPr>
          <p:cNvSpPr/>
          <p:nvPr/>
        </p:nvSpPr>
        <p:spPr>
          <a:xfrm>
            <a:off x="610363" y="421945"/>
            <a:ext cx="10971273" cy="1200329"/>
          </a:xfrm>
          <a:prstGeom prst="rect">
            <a:avLst/>
          </a:prstGeom>
          <a:noFill/>
        </p:spPr>
        <p:txBody>
          <a:bodyPr wrap="none" lIns="91440" tIns="45720" rIns="91440" bIns="45720">
            <a:spAutoFit/>
          </a:bodyPr>
          <a:lstStyle/>
          <a:p>
            <a:pPr algn="ctr"/>
            <a:r>
              <a:rPr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It is against </a:t>
            </a:r>
            <a:r>
              <a:rPr sz="3600" b="1" i="1" u="sng"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Federal</a:t>
            </a:r>
            <a:r>
              <a:rPr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(U.S. Government) Fair Housing Law to</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discriminate in housing because of a person’s:</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 name="Marital status…"/>
          <p:cNvSpPr txBox="1">
            <a:spLocks noGrp="1"/>
          </p:cNvSpPr>
          <p:nvPr>
            <p:ph type="body" sz="half" idx="1"/>
          </p:nvPr>
        </p:nvSpPr>
        <p:spPr>
          <a:xfrm>
            <a:off x="854179" y="1328202"/>
            <a:ext cx="11012698" cy="4344629"/>
          </a:xfrm>
          <a:prstGeom prst="rect">
            <a:avLst/>
          </a:prstGeom>
        </p:spPr>
        <p:txBody>
          <a:bodyPr>
            <a:normAutofit lnSpcReduction="10000"/>
          </a:bodyPr>
          <a:lstStyle/>
          <a:p>
            <a:pPr marL="114300" indent="-114300" defTabSz="457200">
              <a:spcBef>
                <a:spcPts val="500"/>
              </a:spcBef>
              <a:defRPr sz="1750">
                <a:solidFill>
                  <a:srgbClr val="FFFFFF"/>
                </a:solidFill>
              </a:defRPr>
            </a:pPr>
            <a:r>
              <a:rPr sz="2400" b="1" dirty="0">
                <a:solidFill>
                  <a:schemeClr val="bg1"/>
                </a:solidFill>
              </a:rPr>
              <a:t>Marital status</a:t>
            </a:r>
          </a:p>
          <a:p>
            <a:pPr marL="114300" indent="-114300" defTabSz="457200">
              <a:spcBef>
                <a:spcPts val="500"/>
              </a:spcBef>
              <a:defRPr sz="1750">
                <a:solidFill>
                  <a:srgbClr val="FFFFFF"/>
                </a:solidFill>
              </a:defRPr>
            </a:pPr>
            <a:r>
              <a:rPr sz="2400" b="1" dirty="0">
                <a:solidFill>
                  <a:schemeClr val="bg1"/>
                </a:solidFill>
              </a:rPr>
              <a:t>Sexual orientation </a:t>
            </a:r>
          </a:p>
          <a:p>
            <a:pPr marL="114300" indent="-114300" defTabSz="457200">
              <a:spcBef>
                <a:spcPts val="500"/>
              </a:spcBef>
              <a:defRPr sz="1750">
                <a:solidFill>
                  <a:srgbClr val="FFFFFF"/>
                </a:solidFill>
              </a:defRPr>
            </a:pPr>
            <a:r>
              <a:rPr sz="2400" b="1" dirty="0">
                <a:solidFill>
                  <a:schemeClr val="bg1"/>
                </a:solidFill>
              </a:rPr>
              <a:t>Gender Identity</a:t>
            </a:r>
          </a:p>
          <a:p>
            <a:pPr marL="114300" indent="-114300" defTabSz="457200">
              <a:spcBef>
                <a:spcPts val="500"/>
              </a:spcBef>
              <a:defRPr sz="1750">
                <a:solidFill>
                  <a:srgbClr val="FFFFFF"/>
                </a:solidFill>
              </a:defRPr>
            </a:pPr>
            <a:r>
              <a:rPr sz="2400" b="1" dirty="0">
                <a:solidFill>
                  <a:schemeClr val="bg1"/>
                </a:solidFill>
              </a:rPr>
              <a:t>Gender Expression</a:t>
            </a:r>
          </a:p>
          <a:p>
            <a:pPr marL="114300" indent="-114300" defTabSz="457200">
              <a:spcBef>
                <a:spcPts val="500"/>
              </a:spcBef>
              <a:defRPr sz="1750">
                <a:solidFill>
                  <a:srgbClr val="FFFFFF"/>
                </a:solidFill>
              </a:defRPr>
            </a:pPr>
            <a:r>
              <a:rPr sz="2400" b="1" dirty="0">
                <a:solidFill>
                  <a:schemeClr val="bg1"/>
                </a:solidFill>
              </a:rPr>
              <a:t>Source of Income*</a:t>
            </a:r>
          </a:p>
          <a:p>
            <a:pPr marL="114300" indent="-114300" defTabSz="457200">
              <a:spcBef>
                <a:spcPts val="500"/>
              </a:spcBef>
              <a:defRPr sz="1750">
                <a:solidFill>
                  <a:srgbClr val="FFFFFF"/>
                </a:solidFill>
              </a:defRPr>
            </a:pPr>
            <a:r>
              <a:rPr sz="2400" b="1" dirty="0">
                <a:solidFill>
                  <a:schemeClr val="bg1"/>
                </a:solidFill>
              </a:rPr>
              <a:t>Military Status</a:t>
            </a:r>
          </a:p>
          <a:p>
            <a:pPr marL="114300" indent="-114300" defTabSz="457200">
              <a:spcBef>
                <a:spcPts val="500"/>
              </a:spcBef>
              <a:defRPr sz="1750">
                <a:solidFill>
                  <a:srgbClr val="FFFFFF"/>
                </a:solidFill>
              </a:defRPr>
            </a:pPr>
            <a:r>
              <a:rPr sz="2400" b="1" dirty="0">
                <a:solidFill>
                  <a:schemeClr val="bg1"/>
                </a:solidFill>
              </a:rPr>
              <a:t>Age (over 18)</a:t>
            </a:r>
          </a:p>
          <a:p>
            <a:pPr marL="114300" indent="-114300" defTabSz="457200">
              <a:spcBef>
                <a:spcPts val="500"/>
              </a:spcBef>
              <a:defRPr sz="1750">
                <a:solidFill>
                  <a:srgbClr val="FFFFFF"/>
                </a:solidFill>
              </a:defRPr>
            </a:pPr>
            <a:r>
              <a:rPr sz="2400" b="1" dirty="0">
                <a:solidFill>
                  <a:schemeClr val="bg1"/>
                </a:solidFill>
              </a:rPr>
              <a:t>Creed</a:t>
            </a:r>
          </a:p>
          <a:p>
            <a:pPr marL="114300" indent="-114300" defTabSz="457200">
              <a:spcBef>
                <a:spcPts val="500"/>
              </a:spcBef>
              <a:defRPr sz="1750">
                <a:solidFill>
                  <a:srgbClr val="FFFFFF"/>
                </a:solidFill>
              </a:defRPr>
            </a:pPr>
            <a:r>
              <a:rPr sz="2400" b="1" dirty="0">
                <a:solidFill>
                  <a:schemeClr val="bg1"/>
                </a:solidFill>
              </a:rPr>
              <a:t>Arrest**</a:t>
            </a:r>
          </a:p>
          <a:p>
            <a:pPr marL="114300" indent="-114300" defTabSz="457200">
              <a:spcBef>
                <a:spcPts val="500"/>
              </a:spcBef>
              <a:defRPr sz="1750">
                <a:solidFill>
                  <a:srgbClr val="FFFFFF"/>
                </a:solidFill>
              </a:defRPr>
            </a:pPr>
            <a:r>
              <a:rPr lang="en-US" sz="2400" b="1" dirty="0">
                <a:solidFill>
                  <a:schemeClr val="bg1"/>
                </a:solidFill>
              </a:rPr>
              <a:t>Status as a </a:t>
            </a:r>
            <a:r>
              <a:rPr sz="2400" b="1" dirty="0">
                <a:solidFill>
                  <a:schemeClr val="bg1"/>
                </a:solidFill>
              </a:rPr>
              <a:t>Domestic Violence Victim</a:t>
            </a:r>
            <a:endParaRPr lang="en-US" sz="2400" b="1" dirty="0">
              <a:solidFill>
                <a:schemeClr val="bg1"/>
              </a:solidFill>
            </a:endParaRPr>
          </a:p>
          <a:p>
            <a:pPr marL="114300" indent="-114300" defTabSz="457200">
              <a:spcBef>
                <a:spcPts val="500"/>
              </a:spcBef>
              <a:defRPr sz="1750">
                <a:solidFill>
                  <a:srgbClr val="FFFFFF"/>
                </a:solidFill>
              </a:defRPr>
            </a:pPr>
            <a:r>
              <a:rPr lang="en-US" sz="2400" b="1" dirty="0">
                <a:solidFill>
                  <a:schemeClr val="bg1"/>
                </a:solidFill>
              </a:rPr>
              <a:t>Citizenship and Immigration status </a:t>
            </a:r>
          </a:p>
          <a:p>
            <a:pPr marL="114300" indent="-114300" defTabSz="457200">
              <a:spcBef>
                <a:spcPts val="500"/>
              </a:spcBef>
              <a:defRPr sz="1750">
                <a:solidFill>
                  <a:srgbClr val="FFFFFF"/>
                </a:solidFill>
              </a:defRPr>
            </a:pPr>
            <a:r>
              <a:rPr lang="en-US" sz="2400" b="1" dirty="0">
                <a:solidFill>
                  <a:schemeClr val="bg1"/>
                </a:solidFill>
              </a:rPr>
              <a:t>Race, including hair texture and protective hairstyles</a:t>
            </a:r>
            <a:endParaRPr sz="2400" b="1" dirty="0">
              <a:solidFill>
                <a:schemeClr val="bg1"/>
              </a:solidFill>
            </a:endParaRPr>
          </a:p>
        </p:txBody>
      </p:sp>
      <p:sp>
        <p:nvSpPr>
          <p:cNvPr id="261" name="Slide Number"/>
          <p:cNvSpPr txBox="1">
            <a:spLocks noGrp="1"/>
          </p:cNvSpPr>
          <p:nvPr>
            <p:ph type="sldNum" sz="quarter" idx="2"/>
          </p:nvPr>
        </p:nvSpPr>
        <p:spPr>
          <a:xfrm>
            <a:off x="11027432"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11</a:t>
            </a:fld>
            <a:endParaRPr>
              <a:solidFill>
                <a:schemeClr val="bg1"/>
              </a:solidFill>
            </a:endParaRPr>
          </a:p>
        </p:txBody>
      </p:sp>
      <p:sp>
        <p:nvSpPr>
          <p:cNvPr id="262" name="**Source of income includes public assistance, Section 8, SSD, SSI, and court-ordered child support.…"/>
          <p:cNvSpPr txBox="1"/>
          <p:nvPr/>
        </p:nvSpPr>
        <p:spPr>
          <a:xfrm>
            <a:off x="854179" y="5642252"/>
            <a:ext cx="1051560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r>
              <a:rPr sz="1200" i="1" dirty="0">
                <a:solidFill>
                  <a:schemeClr val="bg1"/>
                </a:solidFill>
              </a:rPr>
              <a:t>*Source of income includes public assistance, Section 8, SSD, SSI, and court-ordered child support.</a:t>
            </a:r>
          </a:p>
          <a:p>
            <a:pPr>
              <a:defRPr>
                <a:solidFill>
                  <a:srgbClr val="FFFFFF"/>
                </a:solidFill>
              </a:defRPr>
            </a:pPr>
            <a:r>
              <a:rPr sz="1200" i="1" dirty="0">
                <a:solidFill>
                  <a:schemeClr val="bg1"/>
                </a:solidFill>
              </a:rPr>
              <a:t>** Arrest includes favorably resolved arrest, an adjournment in contemplation of dismissal (ACOD), and a sealed conviction record, or a youthful offender adjudication.</a:t>
            </a:r>
          </a:p>
        </p:txBody>
      </p:sp>
      <p:pic>
        <p:nvPicPr>
          <p:cNvPr id="263" name="Screenshot 2024-03-15 at 3.51.28 PM.png" descr="Screenshot 2024-03-15 at 3.51.28 PM.png"/>
          <p:cNvPicPr>
            <a:picLocks noChangeAspect="1"/>
          </p:cNvPicPr>
          <p:nvPr/>
        </p:nvPicPr>
        <p:blipFill>
          <a:blip r:embed="rId2"/>
          <a:stretch>
            <a:fillRect/>
          </a:stretch>
        </p:blipFill>
        <p:spPr>
          <a:xfrm>
            <a:off x="7285405" y="1425511"/>
            <a:ext cx="3669042" cy="2659025"/>
          </a:xfrm>
          <a:prstGeom prst="rect">
            <a:avLst/>
          </a:prstGeom>
          <a:ln w="12700">
            <a:miter lim="400000"/>
          </a:ln>
        </p:spPr>
      </p:pic>
      <p:sp>
        <p:nvSpPr>
          <p:cNvPr id="264" name="Long Island Housing Services, Inc.…"/>
          <p:cNvSpPr txBox="1"/>
          <p:nvPr/>
        </p:nvSpPr>
        <p:spPr>
          <a:xfrm>
            <a:off x="4502135" y="6213792"/>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a:t>
            </a:r>
          </a:p>
          <a:p>
            <a:pPr algn="ctr">
              <a:defRPr>
                <a:solidFill>
                  <a:srgbClr val="FFFFFF"/>
                </a:solidFill>
              </a:defRPr>
            </a:pPr>
            <a:r>
              <a:rPr>
                <a:solidFill>
                  <a:schemeClr val="bg1"/>
                </a:solidFill>
              </a:rPr>
              <a:t>LIFairHousing.org</a:t>
            </a:r>
          </a:p>
        </p:txBody>
      </p:sp>
      <p:sp>
        <p:nvSpPr>
          <p:cNvPr id="265" name="Mar-24"/>
          <p:cNvSpPr txBox="1"/>
          <p:nvPr/>
        </p:nvSpPr>
        <p:spPr>
          <a:xfrm>
            <a:off x="859697"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 name="Rectangle 1">
            <a:extLst>
              <a:ext uri="{FF2B5EF4-FFF2-40B4-BE49-F238E27FC236}">
                <a16:creationId xmlns:a16="http://schemas.microsoft.com/office/drawing/2014/main" id="{D427558C-4740-6758-2F44-8326DAE26AE2}"/>
              </a:ext>
            </a:extLst>
          </p:cNvPr>
          <p:cNvSpPr/>
          <p:nvPr/>
        </p:nvSpPr>
        <p:spPr>
          <a:xfrm>
            <a:off x="1558593" y="290116"/>
            <a:ext cx="9039654" cy="1138773"/>
          </a:xfrm>
          <a:prstGeom prst="rect">
            <a:avLst/>
          </a:prstGeom>
          <a:noFill/>
        </p:spPr>
        <p:txBody>
          <a:bodyPr wrap="none" lIns="91440" tIns="45720" rIns="91440" bIns="45720">
            <a:spAutoFit/>
          </a:bodyPr>
          <a:lstStyle/>
          <a:p>
            <a:pPr algn="ctr"/>
            <a:r>
              <a:rPr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In </a:t>
            </a:r>
            <a:r>
              <a:rPr sz="3600" b="1" i="1" u="sng"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New York </a:t>
            </a:r>
            <a:r>
              <a:rPr lang="en-US" sz="3600" b="1" i="1" u="sng" dirty="0">
                <a:ln w="10160">
                  <a:solidFill>
                    <a:schemeClr val="accent5"/>
                  </a:solidFill>
                  <a:prstDash val="solid"/>
                </a:ln>
                <a:solidFill>
                  <a:schemeClr val="bg1"/>
                </a:solidFill>
                <a:effectLst>
                  <a:outerShdw blurRad="38100" dist="22860" dir="5400000" algn="tl" rotWithShape="0">
                    <a:srgbClr val="000000">
                      <a:alpha val="30000"/>
                    </a:srgbClr>
                  </a:outerShdw>
                </a:effectLst>
              </a:rPr>
              <a:t>S</a:t>
            </a:r>
            <a:r>
              <a:rPr sz="3600" b="1" i="1" u="sng"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tate</a:t>
            </a:r>
            <a:r>
              <a:rPr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it is against the law to discriminate</a:t>
            </a:r>
            <a:endParaRPr lang="en-US" sz="3200" b="1"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in housing</a:t>
            </a:r>
            <a:r>
              <a:rPr lang="en-US"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due to </a:t>
            </a:r>
            <a:r>
              <a:rPr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 person’s:</a:t>
            </a:r>
            <a:endParaRPr lang="en-US"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68" name="Group Identity*…"/>
          <p:cNvSpPr txBox="1">
            <a:spLocks noGrp="1"/>
          </p:cNvSpPr>
          <p:nvPr>
            <p:ph type="body" idx="1"/>
          </p:nvPr>
        </p:nvSpPr>
        <p:spPr>
          <a:xfrm>
            <a:off x="1138758" y="1918090"/>
            <a:ext cx="8028709" cy="3392818"/>
          </a:xfrm>
          <a:prstGeom prst="rect">
            <a:avLst/>
          </a:prstGeom>
        </p:spPr>
        <p:txBody>
          <a:bodyPr>
            <a:noAutofit/>
          </a:bodyPr>
          <a:lstStyle/>
          <a:p>
            <a:pPr marL="162305" indent="-162305" defTabSz="649223">
              <a:spcBef>
                <a:spcPts val="700"/>
              </a:spcBef>
              <a:defRPr sz="1987" b="1">
                <a:solidFill>
                  <a:srgbClr val="FFFFFF"/>
                </a:solidFill>
              </a:defRPr>
            </a:pPr>
            <a:r>
              <a:rPr sz="2400" dirty="0">
                <a:solidFill>
                  <a:schemeClr val="bg1"/>
                </a:solidFill>
              </a:rPr>
              <a:t>Group Identity*</a:t>
            </a:r>
            <a:endParaRPr lang="en-US" sz="2400" dirty="0">
              <a:solidFill>
                <a:schemeClr val="bg1"/>
              </a:solidFill>
            </a:endParaRPr>
          </a:p>
          <a:p>
            <a:pPr marL="162305" indent="-162305" defTabSz="649223">
              <a:spcBef>
                <a:spcPts val="700"/>
              </a:spcBef>
              <a:defRPr sz="1987" b="1">
                <a:solidFill>
                  <a:srgbClr val="FFFFFF"/>
                </a:solidFill>
              </a:defRPr>
            </a:pPr>
            <a:r>
              <a:rPr lang="en-US" sz="2400" dirty="0">
                <a:solidFill>
                  <a:schemeClr val="bg1"/>
                </a:solidFill>
              </a:rPr>
              <a:t>Source of Income</a:t>
            </a:r>
            <a:endParaRPr sz="2400" dirty="0">
              <a:solidFill>
                <a:schemeClr val="bg1"/>
              </a:solidFill>
            </a:endParaRPr>
          </a:p>
          <a:p>
            <a:pPr marL="162305" indent="-162305" defTabSz="649223">
              <a:spcBef>
                <a:spcPts val="700"/>
              </a:spcBef>
              <a:defRPr sz="1987" b="1">
                <a:solidFill>
                  <a:srgbClr val="FFFFFF"/>
                </a:solidFill>
              </a:defRPr>
            </a:pPr>
            <a:r>
              <a:rPr sz="2400" dirty="0">
                <a:solidFill>
                  <a:schemeClr val="bg1"/>
                </a:solidFill>
              </a:rPr>
              <a:t>Veteran Status</a:t>
            </a:r>
          </a:p>
          <a:p>
            <a:pPr marL="811529" lvl="2" indent="-162305" defTabSz="649223">
              <a:spcBef>
                <a:spcPts val="700"/>
              </a:spcBef>
              <a:defRPr sz="1987">
                <a:solidFill>
                  <a:srgbClr val="FFFFFF"/>
                </a:solidFill>
              </a:defRPr>
            </a:pPr>
            <a:r>
              <a:rPr lang="en-US" sz="2400" dirty="0">
                <a:solidFill>
                  <a:schemeClr val="bg1"/>
                </a:solidFill>
              </a:rPr>
              <a:t>Age (over 18)</a:t>
            </a:r>
          </a:p>
          <a:p>
            <a:pPr marL="162305" indent="-162305" defTabSz="649223">
              <a:spcBef>
                <a:spcPts val="700"/>
              </a:spcBef>
              <a:defRPr sz="1987">
                <a:solidFill>
                  <a:srgbClr val="FFFFFF"/>
                </a:solidFill>
              </a:defRPr>
            </a:pPr>
            <a:r>
              <a:rPr sz="2400" b="1" dirty="0">
                <a:solidFill>
                  <a:schemeClr val="bg1"/>
                </a:solidFill>
              </a:rPr>
              <a:t>*Group Identity </a:t>
            </a:r>
            <a:r>
              <a:rPr sz="2400" dirty="0">
                <a:solidFill>
                  <a:schemeClr val="bg1"/>
                </a:solidFill>
              </a:rPr>
              <a:t>includes actual or perceived:</a:t>
            </a:r>
          </a:p>
          <a:p>
            <a:pPr marL="811529" lvl="2" indent="-162305" defTabSz="649223">
              <a:spcBef>
                <a:spcPts val="700"/>
              </a:spcBef>
              <a:defRPr sz="1987">
                <a:solidFill>
                  <a:srgbClr val="FFFFFF"/>
                </a:solidFill>
              </a:defRPr>
            </a:pPr>
            <a:r>
              <a:rPr sz="2400" dirty="0">
                <a:solidFill>
                  <a:schemeClr val="bg1"/>
                </a:solidFill>
              </a:rPr>
              <a:t>Alienage or Citizenship Status</a:t>
            </a:r>
          </a:p>
          <a:p>
            <a:pPr marL="811529" lvl="2" indent="-162305" defTabSz="649223">
              <a:spcBef>
                <a:spcPts val="700"/>
              </a:spcBef>
              <a:defRPr sz="1987">
                <a:solidFill>
                  <a:srgbClr val="FFFFFF"/>
                </a:solidFill>
              </a:defRPr>
            </a:pPr>
            <a:r>
              <a:rPr sz="2400" dirty="0">
                <a:solidFill>
                  <a:schemeClr val="bg1"/>
                </a:solidFill>
              </a:rPr>
              <a:t>Gender</a:t>
            </a:r>
          </a:p>
          <a:p>
            <a:pPr marL="811529" lvl="2" indent="-162305" defTabSz="649223">
              <a:spcBef>
                <a:spcPts val="700"/>
              </a:spcBef>
              <a:defRPr sz="1987">
                <a:solidFill>
                  <a:srgbClr val="FFFFFF"/>
                </a:solidFill>
              </a:defRPr>
            </a:pPr>
            <a:r>
              <a:rPr sz="2400" dirty="0">
                <a:solidFill>
                  <a:schemeClr val="bg1"/>
                </a:solidFill>
              </a:rPr>
              <a:t>Sexual Orientation</a:t>
            </a:r>
          </a:p>
          <a:p>
            <a:pPr marL="811529" lvl="2" indent="-162305" defTabSz="649223">
              <a:spcBef>
                <a:spcPts val="700"/>
              </a:spcBef>
              <a:defRPr sz="1987">
                <a:solidFill>
                  <a:srgbClr val="FFFFFF"/>
                </a:solidFill>
              </a:defRPr>
            </a:pPr>
            <a:r>
              <a:rPr sz="2400" dirty="0">
                <a:solidFill>
                  <a:schemeClr val="bg1"/>
                </a:solidFill>
              </a:rPr>
              <a:t>Military Status</a:t>
            </a:r>
          </a:p>
        </p:txBody>
      </p:sp>
      <p:sp>
        <p:nvSpPr>
          <p:cNvPr id="269"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12</a:t>
            </a:fld>
            <a:endParaRPr>
              <a:solidFill>
                <a:schemeClr val="bg1"/>
              </a:solidFill>
            </a:endParaRPr>
          </a:p>
        </p:txBody>
      </p:sp>
      <p:sp>
        <p:nvSpPr>
          <p:cNvPr id="270" name="Long Island Housing Services, Inc.…"/>
          <p:cNvSpPr txBox="1"/>
          <p:nvPr/>
        </p:nvSpPr>
        <p:spPr>
          <a:xfrm>
            <a:off x="4502135" y="6213792"/>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a:t>
            </a:r>
          </a:p>
          <a:p>
            <a:pPr algn="ctr">
              <a:defRPr>
                <a:solidFill>
                  <a:srgbClr val="FFFFFF"/>
                </a:solidFill>
              </a:defRPr>
            </a:pPr>
            <a:r>
              <a:rPr>
                <a:solidFill>
                  <a:schemeClr val="bg1"/>
                </a:solidFill>
              </a:rPr>
              <a:t>LIFairHousing.org</a:t>
            </a:r>
          </a:p>
        </p:txBody>
      </p:sp>
      <p:sp>
        <p:nvSpPr>
          <p:cNvPr id="271" name="Mar-24"/>
          <p:cNvSpPr txBox="1"/>
          <p:nvPr/>
        </p:nvSpPr>
        <p:spPr>
          <a:xfrm>
            <a:off x="859697" y="6311900"/>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 name="Rectangle 1">
            <a:extLst>
              <a:ext uri="{FF2B5EF4-FFF2-40B4-BE49-F238E27FC236}">
                <a16:creationId xmlns:a16="http://schemas.microsoft.com/office/drawing/2014/main" id="{FBC1AF47-CFB6-7F87-169B-2705CA8B27CC}"/>
              </a:ext>
            </a:extLst>
          </p:cNvPr>
          <p:cNvSpPr/>
          <p:nvPr/>
        </p:nvSpPr>
        <p:spPr>
          <a:xfrm>
            <a:off x="1138758" y="430419"/>
            <a:ext cx="10303590" cy="1080296"/>
          </a:xfrm>
          <a:prstGeom prst="rect">
            <a:avLst/>
          </a:prstGeom>
          <a:noFill/>
        </p:spPr>
        <p:txBody>
          <a:bodyPr wrap="none" lIns="91440" tIns="45720" rIns="91440" bIns="45720">
            <a:spAutoFit/>
          </a:bodyPr>
          <a:lstStyle/>
          <a:p>
            <a:pPr algn="ctr"/>
            <a:r>
              <a:rPr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In </a:t>
            </a:r>
            <a:r>
              <a:rPr sz="3600" b="1" i="1" u="sng"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Suffolk</a:t>
            </a:r>
            <a:r>
              <a:rPr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County, it is also against the law to discriminate in housing</a:t>
            </a:r>
            <a:endParaRPr lang="en-US"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r>
              <a:rPr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because of a person’s:</a:t>
            </a:r>
            <a:endParaRPr lang="en-US"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74" name="Ethnicity…"/>
          <p:cNvSpPr txBox="1">
            <a:spLocks noGrp="1"/>
          </p:cNvSpPr>
          <p:nvPr>
            <p:ph type="body" idx="1"/>
          </p:nvPr>
        </p:nvSpPr>
        <p:spPr>
          <a:xfrm>
            <a:off x="1545926" y="2315152"/>
            <a:ext cx="6227618" cy="2386157"/>
          </a:xfrm>
          <a:prstGeom prst="rect">
            <a:avLst/>
          </a:prstGeom>
        </p:spPr>
        <p:txBody>
          <a:bodyPr>
            <a:normAutofit/>
          </a:bodyPr>
          <a:lstStyle/>
          <a:p>
            <a:pPr marL="194310" indent="-194310" defTabSz="777240">
              <a:spcBef>
                <a:spcPts val="800"/>
              </a:spcBef>
              <a:defRPr sz="2380">
                <a:solidFill>
                  <a:srgbClr val="FFFFFF"/>
                </a:solidFill>
              </a:defRPr>
            </a:pPr>
            <a:r>
              <a:rPr sz="2400" dirty="0">
                <a:solidFill>
                  <a:schemeClr val="bg1"/>
                </a:solidFill>
              </a:rPr>
              <a:t>Ethnicity</a:t>
            </a:r>
          </a:p>
          <a:p>
            <a:pPr marL="194310" indent="-194310" defTabSz="777240">
              <a:spcBef>
                <a:spcPts val="800"/>
              </a:spcBef>
              <a:defRPr sz="2380">
                <a:solidFill>
                  <a:srgbClr val="FFFFFF"/>
                </a:solidFill>
              </a:defRPr>
            </a:pPr>
            <a:r>
              <a:rPr sz="2400" dirty="0">
                <a:solidFill>
                  <a:schemeClr val="bg1"/>
                </a:solidFill>
              </a:rPr>
              <a:t>Veteran Status</a:t>
            </a:r>
          </a:p>
          <a:p>
            <a:pPr marL="194310" indent="-194310" defTabSz="777240">
              <a:spcBef>
                <a:spcPts val="800"/>
              </a:spcBef>
              <a:defRPr sz="2380">
                <a:solidFill>
                  <a:srgbClr val="FFFFFF"/>
                </a:solidFill>
              </a:defRPr>
            </a:pPr>
            <a:r>
              <a:rPr sz="2400" dirty="0">
                <a:solidFill>
                  <a:schemeClr val="bg1"/>
                </a:solidFill>
              </a:rPr>
              <a:t>First Responder Status</a:t>
            </a:r>
            <a:endParaRPr lang="en-US" sz="2400" dirty="0">
              <a:solidFill>
                <a:schemeClr val="bg1"/>
              </a:solidFill>
            </a:endParaRPr>
          </a:p>
          <a:p>
            <a:pPr marL="194310" indent="-194310" defTabSz="777240">
              <a:spcBef>
                <a:spcPts val="800"/>
              </a:spcBef>
              <a:defRPr sz="2380">
                <a:solidFill>
                  <a:srgbClr val="FFFFFF"/>
                </a:solidFill>
              </a:defRPr>
            </a:pPr>
            <a:r>
              <a:rPr lang="en-US" sz="2400" dirty="0">
                <a:solidFill>
                  <a:schemeClr val="bg1"/>
                </a:solidFill>
              </a:rPr>
              <a:t>Source of Income</a:t>
            </a:r>
            <a:endParaRPr sz="2400" dirty="0">
              <a:solidFill>
                <a:schemeClr val="bg1"/>
              </a:solidFill>
            </a:endParaRPr>
          </a:p>
        </p:txBody>
      </p:sp>
      <p:sp>
        <p:nvSpPr>
          <p:cNvPr id="275" name="Slide Number"/>
          <p:cNvSpPr txBox="1">
            <a:spLocks noGrp="1"/>
          </p:cNvSpPr>
          <p:nvPr>
            <p:ph type="sldNum" sz="quarter" idx="2"/>
          </p:nvPr>
        </p:nvSpPr>
        <p:spPr>
          <a:xfrm>
            <a:off x="11027431" y="617679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13</a:t>
            </a:fld>
            <a:endParaRPr>
              <a:solidFill>
                <a:schemeClr val="bg1"/>
              </a:solidFill>
            </a:endParaRPr>
          </a:p>
        </p:txBody>
      </p:sp>
      <p:sp>
        <p:nvSpPr>
          <p:cNvPr id="276" name="Long Island Housing Services, Inc.…"/>
          <p:cNvSpPr txBox="1"/>
          <p:nvPr/>
        </p:nvSpPr>
        <p:spPr>
          <a:xfrm>
            <a:off x="4502135" y="6036342"/>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a:t>
            </a:r>
          </a:p>
          <a:p>
            <a:pPr algn="ctr">
              <a:defRPr>
                <a:solidFill>
                  <a:srgbClr val="FFFFFF"/>
                </a:solidFill>
              </a:defRPr>
            </a:pPr>
            <a:r>
              <a:rPr>
                <a:solidFill>
                  <a:schemeClr val="bg1"/>
                </a:solidFill>
              </a:rPr>
              <a:t>LIFairHousing.org</a:t>
            </a:r>
          </a:p>
        </p:txBody>
      </p:sp>
      <p:sp>
        <p:nvSpPr>
          <p:cNvPr id="277" name="Mar-24"/>
          <p:cNvSpPr txBox="1"/>
          <p:nvPr/>
        </p:nvSpPr>
        <p:spPr>
          <a:xfrm>
            <a:off x="1012426" y="617604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 name="Rectangle 2">
            <a:extLst>
              <a:ext uri="{FF2B5EF4-FFF2-40B4-BE49-F238E27FC236}">
                <a16:creationId xmlns:a16="http://schemas.microsoft.com/office/drawing/2014/main" id="{279AF71C-6880-F2DA-7235-52A2C76BD973}"/>
              </a:ext>
            </a:extLst>
          </p:cNvPr>
          <p:cNvSpPr/>
          <p:nvPr/>
        </p:nvSpPr>
        <p:spPr>
          <a:xfrm>
            <a:off x="1545926" y="553097"/>
            <a:ext cx="9127819" cy="1107996"/>
          </a:xfrm>
          <a:prstGeom prst="rect">
            <a:avLst/>
          </a:prstGeom>
          <a:noFill/>
        </p:spPr>
        <p:txBody>
          <a:bodyPr wrap="none" lIns="91440" tIns="45720" rIns="91440" bIns="45720">
            <a:spAutoFit/>
          </a:bodyPr>
          <a:lstStyle/>
          <a:p>
            <a:pPr algn="ctr"/>
            <a:r>
              <a:rPr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In </a:t>
            </a:r>
            <a:r>
              <a:rPr sz="3600" b="1" i="1" u="sng"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Nassau</a:t>
            </a:r>
            <a:r>
              <a:rPr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County, it is also against the law to discriminate </a:t>
            </a:r>
            <a:endParaRPr lang="en-US"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in housing </a:t>
            </a:r>
            <a:r>
              <a:rPr lang="en-US"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because of a person’s:</a:t>
            </a:r>
            <a:endParaRPr lang="en-US"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14</a:t>
            </a:fld>
            <a:endParaRPr>
              <a:solidFill>
                <a:schemeClr val="bg1"/>
              </a:solidFill>
            </a:endParaRPr>
          </a:p>
        </p:txBody>
      </p:sp>
      <p:sp>
        <p:nvSpPr>
          <p:cNvPr id="281" name="The Blue Ocean Strategy is about shifting from competing in a crowded market (the &quot;red ocean&quot;) to exploring new opportunities and creating value for both our clients and ourselves (the &quot;blue ocean&quot;). In the context of fair housing, it means embracing com"/>
          <p:cNvSpPr txBox="1"/>
          <p:nvPr/>
        </p:nvSpPr>
        <p:spPr>
          <a:xfrm>
            <a:off x="1274272" y="1159148"/>
            <a:ext cx="2583116" cy="3477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marL="401052" indent="-401052">
              <a:buSzPct val="100000"/>
              <a:buChar char="•"/>
              <a:defRPr sz="3500">
                <a:solidFill>
                  <a:srgbClr val="FFFFFF"/>
                </a:solidFill>
              </a:defRPr>
            </a:lvl1pPr>
          </a:lstStyle>
          <a:p>
            <a:r>
              <a:rPr lang="en-US" sz="4400" dirty="0">
                <a:solidFill>
                  <a:schemeClr val="bg1"/>
                </a:solidFill>
              </a:rPr>
              <a:t>Male</a:t>
            </a:r>
          </a:p>
          <a:p>
            <a:r>
              <a:rPr lang="en-US" sz="4400" dirty="0">
                <a:solidFill>
                  <a:schemeClr val="bg1"/>
                </a:solidFill>
              </a:rPr>
              <a:t>White</a:t>
            </a:r>
          </a:p>
          <a:p>
            <a:r>
              <a:rPr lang="en-US" sz="4400" dirty="0">
                <a:solidFill>
                  <a:schemeClr val="bg1"/>
                </a:solidFill>
              </a:rPr>
              <a:t>58yo</a:t>
            </a:r>
          </a:p>
          <a:p>
            <a:r>
              <a:rPr lang="en-US" sz="4400" dirty="0">
                <a:solidFill>
                  <a:schemeClr val="bg1"/>
                </a:solidFill>
              </a:rPr>
              <a:t>Jewish</a:t>
            </a:r>
          </a:p>
          <a:p>
            <a:r>
              <a:rPr lang="en-US" sz="4400" dirty="0">
                <a:solidFill>
                  <a:schemeClr val="bg1"/>
                </a:solidFill>
              </a:rPr>
              <a:t>Father</a:t>
            </a:r>
            <a:endParaRPr sz="4400" dirty="0">
              <a:solidFill>
                <a:schemeClr val="bg1"/>
              </a:solidFill>
            </a:endParaRP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The Blue Ocean Strategy is about shifting from competing in a crowded market (the &quot;red ocean&quot;) to exploring new opportunities and creating value for both our clients and ourselves (the &quot;blue ocean&quot;). In the context of fair housing, it means embracing com">
            <a:extLst>
              <a:ext uri="{FF2B5EF4-FFF2-40B4-BE49-F238E27FC236}">
                <a16:creationId xmlns:a16="http://schemas.microsoft.com/office/drawing/2014/main" id="{539CB0ED-8FB6-D918-471D-DFD424EF99C3}"/>
              </a:ext>
            </a:extLst>
          </p:cNvPr>
          <p:cNvSpPr txBox="1"/>
          <p:nvPr/>
        </p:nvSpPr>
        <p:spPr>
          <a:xfrm>
            <a:off x="7029188" y="1497701"/>
            <a:ext cx="3756133" cy="2800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marL="401052" indent="-401052">
              <a:buSzPct val="100000"/>
              <a:buChar char="•"/>
              <a:defRPr sz="3500">
                <a:solidFill>
                  <a:srgbClr val="FFFFFF"/>
                </a:solidFill>
              </a:defRPr>
            </a:lvl1pPr>
          </a:lstStyle>
          <a:p>
            <a:r>
              <a:rPr lang="en-US" sz="4400" dirty="0">
                <a:solidFill>
                  <a:schemeClr val="bg1"/>
                </a:solidFill>
              </a:rPr>
              <a:t>Cisgender</a:t>
            </a:r>
          </a:p>
          <a:p>
            <a:r>
              <a:rPr lang="en-US" sz="4400" dirty="0">
                <a:solidFill>
                  <a:schemeClr val="bg1"/>
                </a:solidFill>
              </a:rPr>
              <a:t>Heterosexual</a:t>
            </a:r>
          </a:p>
          <a:p>
            <a:r>
              <a:rPr lang="en-US" sz="4400" dirty="0">
                <a:solidFill>
                  <a:schemeClr val="bg1"/>
                </a:solidFill>
              </a:rPr>
              <a:t>Disabled</a:t>
            </a:r>
          </a:p>
          <a:p>
            <a:r>
              <a:rPr lang="en-US" sz="4400" dirty="0">
                <a:solidFill>
                  <a:schemeClr val="bg1"/>
                </a:solidFill>
              </a:rPr>
              <a:t>Husband</a:t>
            </a:r>
          </a:p>
        </p:txBody>
      </p:sp>
      <p:sp>
        <p:nvSpPr>
          <p:cNvPr id="3" name="TextBox 2">
            <a:extLst>
              <a:ext uri="{FF2B5EF4-FFF2-40B4-BE49-F238E27FC236}">
                <a16:creationId xmlns:a16="http://schemas.microsoft.com/office/drawing/2014/main" id="{7EE4782A-57AA-E80E-696C-9F8D1D27978D}"/>
              </a:ext>
            </a:extLst>
          </p:cNvPr>
          <p:cNvSpPr txBox="1"/>
          <p:nvPr/>
        </p:nvSpPr>
        <p:spPr>
          <a:xfrm>
            <a:off x="111867" y="4789667"/>
            <a:ext cx="1196826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5400" b="1" i="1" dirty="0">
                <a:solidFill>
                  <a:schemeClr val="bg1"/>
                </a:solidFill>
              </a:rPr>
              <a:t>All Potential Protected Classes</a:t>
            </a:r>
            <a:endParaRPr kumimoji="0" lang="en-US" sz="2400" b="1" i="1"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endParaRPr>
          </a:p>
        </p:txBody>
      </p:sp>
      <p:sp>
        <p:nvSpPr>
          <p:cNvPr id="4" name="Rectangle 3">
            <a:extLst>
              <a:ext uri="{FF2B5EF4-FFF2-40B4-BE49-F238E27FC236}">
                <a16:creationId xmlns:a16="http://schemas.microsoft.com/office/drawing/2014/main" id="{89C3A314-76E9-EFB8-353F-1EBC9B02F4A6}"/>
              </a:ext>
            </a:extLst>
          </p:cNvPr>
          <p:cNvSpPr/>
          <p:nvPr/>
        </p:nvSpPr>
        <p:spPr>
          <a:xfrm>
            <a:off x="5311168" y="224135"/>
            <a:ext cx="1569661" cy="1015663"/>
          </a:xfrm>
          <a:prstGeom prst="rect">
            <a:avLst/>
          </a:prstGeom>
          <a:noFill/>
        </p:spPr>
        <p:txBody>
          <a:bodyPr wrap="non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 am</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208F8-9778-2BD0-9148-656FE9C39FA4}"/>
              </a:ext>
            </a:extLst>
          </p:cNvPr>
          <p:cNvSpPr>
            <a:spLocks noGrp="1"/>
          </p:cNvSpPr>
          <p:nvPr>
            <p:ph type="title"/>
          </p:nvPr>
        </p:nvSpPr>
        <p:spPr>
          <a:xfrm>
            <a:off x="33337" y="0"/>
            <a:ext cx="12125325" cy="1638300"/>
          </a:xfrm>
          <a:noFill/>
        </p:spPr>
        <p:txBody>
          <a:bodyPr/>
          <a:lstStyle/>
          <a:p>
            <a:r>
              <a:rPr lang="en-US" dirty="0">
                <a:solidFill>
                  <a:schemeClr val="bg1"/>
                </a:solidFill>
              </a:rPr>
              <a:t>Cost of non-compliance</a:t>
            </a:r>
          </a:p>
        </p:txBody>
      </p:sp>
      <p:pic>
        <p:nvPicPr>
          <p:cNvPr id="4" name="Picture 3" descr="A person in a blue shirt&#10;&#10;Description automatically generated">
            <a:extLst>
              <a:ext uri="{FF2B5EF4-FFF2-40B4-BE49-F238E27FC236}">
                <a16:creationId xmlns:a16="http://schemas.microsoft.com/office/drawing/2014/main" id="{4B0D0E18-2D61-721B-1ACE-80240E548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325"/>
            <a:ext cx="7780694" cy="3962743"/>
          </a:xfrm>
          <a:prstGeom prst="rect">
            <a:avLst/>
          </a:prstGeom>
        </p:spPr>
      </p:pic>
      <p:pic>
        <p:nvPicPr>
          <p:cNvPr id="6" name="Picture 5" descr="A screenshot of a website">
            <a:extLst>
              <a:ext uri="{FF2B5EF4-FFF2-40B4-BE49-F238E27FC236}">
                <a16:creationId xmlns:a16="http://schemas.microsoft.com/office/drawing/2014/main" id="{23996D9E-7994-B014-8055-AF4CECD05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678" y="4602869"/>
            <a:ext cx="7430144" cy="2217612"/>
          </a:xfrm>
          <a:prstGeom prst="rect">
            <a:avLst/>
          </a:prstGeom>
        </p:spPr>
      </p:pic>
      <p:pic>
        <p:nvPicPr>
          <p:cNvPr id="8" name="Picture 7" descr="A close-up of a house&#10;&#10;Description automatically generated">
            <a:extLst>
              <a:ext uri="{FF2B5EF4-FFF2-40B4-BE49-F238E27FC236}">
                <a16:creationId xmlns:a16="http://schemas.microsoft.com/office/drawing/2014/main" id="{2E7F637A-9148-D34D-28F5-68D6BB5BC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33" y="1454517"/>
            <a:ext cx="7788315" cy="3596952"/>
          </a:xfrm>
          <a:prstGeom prst="rect">
            <a:avLst/>
          </a:prstGeom>
        </p:spPr>
      </p:pic>
    </p:spTree>
    <p:extLst>
      <p:ext uri="{BB962C8B-B14F-4D97-AF65-F5344CB8AC3E}">
        <p14:creationId xmlns:p14="http://schemas.microsoft.com/office/powerpoint/2010/main" val="55376711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solidFill>
                  <a:srgbClr val="FFFFFF"/>
                </a:solidFill>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16</a:t>
            </a:fld>
            <a:endParaRPr kumimoji="0" sz="1800" b="0" i="0" u="none" strike="noStrike" kern="0" cap="none" spc="0" normalizeH="0" baseline="0" noProof="0">
              <a:ln>
                <a:noFill/>
              </a:ln>
              <a:solidFill>
                <a:srgbClr val="FFFFFF"/>
              </a:solidFill>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B1571CA1-F77C-E009-AF07-5FEE53394E17}"/>
              </a:ext>
            </a:extLst>
          </p:cNvPr>
          <p:cNvSpPr/>
          <p:nvPr/>
        </p:nvSpPr>
        <p:spPr>
          <a:xfrm>
            <a:off x="1356407" y="659970"/>
            <a:ext cx="9254457" cy="3570208"/>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a:t>
            </a:r>
            <a:r>
              <a:rPr lang="en-US" sz="60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is</a:t>
            </a:r>
            <a:b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60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a:t>
            </a: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lue </a:t>
            </a: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a:t>
            </a: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cean </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Strategy</a:t>
            </a:r>
          </a:p>
        </p:txBody>
      </p:sp>
      <p:sp>
        <p:nvSpPr>
          <p:cNvPr id="3" name="TextBox 2">
            <a:extLst>
              <a:ext uri="{FF2B5EF4-FFF2-40B4-BE49-F238E27FC236}">
                <a16:creationId xmlns:a16="http://schemas.microsoft.com/office/drawing/2014/main" id="{1C3CE900-F891-1676-513C-77756C9C5D29}"/>
              </a:ext>
            </a:extLst>
          </p:cNvPr>
          <p:cNvSpPr txBox="1"/>
          <p:nvPr/>
        </p:nvSpPr>
        <p:spPr>
          <a:xfrm>
            <a:off x="10458843" y="2644171"/>
            <a:ext cx="609600"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96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25082350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79" name="The Blue Ocean Strategy"/>
          <p:cNvSpPr txBox="1">
            <a:spLocks noGrp="1"/>
          </p:cNvSpPr>
          <p:nvPr>
            <p:ph type="title"/>
          </p:nvPr>
        </p:nvSpPr>
        <p:spPr>
          <a:xfrm>
            <a:off x="572237" y="165470"/>
            <a:ext cx="11047526" cy="1179587"/>
          </a:xfrm>
          <a:prstGeom prst="rect">
            <a:avLst/>
          </a:prstGeom>
        </p:spPr>
        <p:txBody>
          <a:bodyPr/>
          <a:lstStyle>
            <a:lvl1pPr>
              <a:defRPr b="1"/>
            </a:lvl1pPr>
          </a:lstStyle>
          <a:p>
            <a:r>
              <a:rPr dirty="0">
                <a:solidFill>
                  <a:schemeClr val="bg1"/>
                </a:solidFill>
                <a:effectLst>
                  <a:outerShdw blurRad="38100" dist="38100" dir="2700000" algn="tl">
                    <a:srgbClr val="000000">
                      <a:alpha val="43137"/>
                    </a:srgbClr>
                  </a:outerShdw>
                </a:effectLst>
                <a:latin typeface="Georgia Pro Cond Light" panose="02040306050405020303" pitchFamily="18" charset="0"/>
              </a:rPr>
              <a:t>The Blue Ocean Strategy</a:t>
            </a:r>
          </a:p>
        </p:txBody>
      </p:sp>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17</a:t>
            </a:fld>
            <a:endParaRPr>
              <a:solidFill>
                <a:schemeClr val="bg1"/>
              </a:solidFill>
            </a:endParaRPr>
          </a:p>
        </p:txBody>
      </p:sp>
      <p:sp>
        <p:nvSpPr>
          <p:cNvPr id="281" name="The Blue Ocean Strategy is about shifting from competing in a crowded market (the &quot;red ocean&quot;) to exploring new opportunities and creating value for both our clients and ourselves (the &quot;blue ocean&quot;). In the context of fair housing, it means embracing com"/>
          <p:cNvSpPr txBox="1"/>
          <p:nvPr/>
        </p:nvSpPr>
        <p:spPr>
          <a:xfrm>
            <a:off x="485775" y="1462843"/>
            <a:ext cx="10509612" cy="3170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marL="401052" indent="-401052">
              <a:buSzPct val="100000"/>
              <a:buChar char="•"/>
              <a:defRPr sz="3500">
                <a:solidFill>
                  <a:srgbClr val="FFFFFF"/>
                </a:solidFill>
              </a:defRPr>
            </a:lvl1pPr>
          </a:lstStyle>
          <a:p>
            <a:pPr marL="0" indent="0">
              <a:buNone/>
            </a:pPr>
            <a:r>
              <a:rPr sz="4000" dirty="0">
                <a:solidFill>
                  <a:schemeClr val="bg1"/>
                </a:solidFill>
              </a:rPr>
              <a:t>The Blue Ocean Strategy is about shifting </a:t>
            </a:r>
            <a:endParaRPr lang="en-US" sz="4000" dirty="0">
              <a:solidFill>
                <a:schemeClr val="bg1"/>
              </a:solidFill>
            </a:endParaRPr>
          </a:p>
          <a:p>
            <a:pPr marL="0" indent="0">
              <a:buNone/>
            </a:pPr>
            <a:r>
              <a:rPr sz="4000" dirty="0">
                <a:solidFill>
                  <a:schemeClr val="bg1"/>
                </a:solidFill>
              </a:rPr>
              <a:t>from competing in </a:t>
            </a:r>
            <a:endParaRPr lang="en-US" sz="4000" dirty="0">
              <a:solidFill>
                <a:schemeClr val="bg1"/>
              </a:solidFill>
            </a:endParaRPr>
          </a:p>
          <a:p>
            <a:pPr marL="0" indent="0">
              <a:buNone/>
            </a:pPr>
            <a:r>
              <a:rPr sz="4000" dirty="0">
                <a:solidFill>
                  <a:schemeClr val="bg1"/>
                </a:solidFill>
              </a:rPr>
              <a:t>a crowded market (the "red ocean")</a:t>
            </a:r>
            <a:endParaRPr lang="en-US" sz="4000" dirty="0">
              <a:solidFill>
                <a:schemeClr val="bg1"/>
              </a:solidFill>
            </a:endParaRPr>
          </a:p>
          <a:p>
            <a:pPr marL="0" indent="0">
              <a:buNone/>
            </a:pPr>
            <a:r>
              <a:rPr sz="4000" dirty="0">
                <a:solidFill>
                  <a:schemeClr val="bg1"/>
                </a:solidFill>
              </a:rPr>
              <a:t> to creating value for both our clients and ourselves (the "blue ocean"). </a:t>
            </a: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Tree>
    <p:extLst>
      <p:ext uri="{BB962C8B-B14F-4D97-AF65-F5344CB8AC3E}">
        <p14:creationId xmlns:p14="http://schemas.microsoft.com/office/powerpoint/2010/main" val="16206616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18</a:t>
            </a:fld>
            <a:endParaRPr>
              <a:solidFill>
                <a:schemeClr val="bg1"/>
              </a:solidFill>
            </a:endParaRPr>
          </a:p>
        </p:txBody>
      </p:sp>
      <p:sp>
        <p:nvSpPr>
          <p:cNvPr id="281" name="The Blue Ocean Strategy is about shifting from competing in a crowded market (the &quot;red ocean&quot;) to exploring new opportunities and creating value for both our clients and ourselves (the &quot;blue ocean&quot;). In the context of fair housing, it means embracing com"/>
          <p:cNvSpPr txBox="1"/>
          <p:nvPr/>
        </p:nvSpPr>
        <p:spPr>
          <a:xfrm>
            <a:off x="1222266" y="1295405"/>
            <a:ext cx="9747468"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01052" indent="-401052">
              <a:buSzPct val="100000"/>
              <a:buChar char="•"/>
              <a:defRPr sz="3500">
                <a:solidFill>
                  <a:srgbClr val="FFFFFF"/>
                </a:solidFill>
              </a:defRPr>
            </a:lvl1pPr>
          </a:lstStyle>
          <a:p>
            <a:r>
              <a:rPr lang="en-US" sz="2400" dirty="0">
                <a:solidFill>
                  <a:schemeClr val="bg1"/>
                </a:solidFill>
              </a:rPr>
              <a:t>Blue Ocean Strategy was coined by two Harvard professors, Chan Kim and Renée </a:t>
            </a:r>
            <a:r>
              <a:rPr lang="en-US" sz="2400" dirty="0" err="1">
                <a:solidFill>
                  <a:schemeClr val="bg1"/>
                </a:solidFill>
              </a:rPr>
              <a:t>Mauborgneis</a:t>
            </a:r>
            <a:r>
              <a:rPr lang="en-US" sz="2400" dirty="0">
                <a:solidFill>
                  <a:schemeClr val="bg1"/>
                </a:solidFill>
              </a:rPr>
              <a:t>, who created the term to describe the existing market universe.</a:t>
            </a:r>
          </a:p>
          <a:p>
            <a:endParaRPr lang="en-US" sz="2400" dirty="0">
              <a:solidFill>
                <a:schemeClr val="bg1"/>
              </a:solidFill>
            </a:endParaRPr>
          </a:p>
          <a:p>
            <a:r>
              <a:rPr lang="en-US" sz="2400" dirty="0">
                <a:solidFill>
                  <a:schemeClr val="bg1"/>
                </a:solidFill>
              </a:rPr>
              <a:t>The strategy involves the simultaneous pursuit of differentiation and low cost to open up a new market space and create new demand.</a:t>
            </a:r>
          </a:p>
          <a:p>
            <a:endParaRPr lang="en-US" sz="2400" dirty="0">
              <a:solidFill>
                <a:schemeClr val="bg1"/>
              </a:solidFill>
            </a:endParaRPr>
          </a:p>
          <a:p>
            <a:r>
              <a:rPr lang="en-US" sz="2400" dirty="0">
                <a:solidFill>
                  <a:schemeClr val="bg1"/>
                </a:solidFill>
              </a:rPr>
              <a:t>Unlike traditional strategies, it aims to create new, uncontested market spaces.</a:t>
            </a:r>
          </a:p>
          <a:p>
            <a:endParaRPr lang="en-US" sz="2400" dirty="0">
              <a:solidFill>
                <a:schemeClr val="bg1"/>
              </a:solidFill>
            </a:endParaRPr>
          </a:p>
          <a:p>
            <a:r>
              <a:rPr lang="en-US" sz="2400" dirty="0">
                <a:solidFill>
                  <a:schemeClr val="bg1"/>
                </a:solidFill>
              </a:rPr>
              <a:t>In doing so, it provides a systematic approach to making the competition irrelevant.</a:t>
            </a:r>
          </a:p>
          <a:p>
            <a:pPr marL="0" indent="0">
              <a:buNone/>
            </a:pPr>
            <a:endParaRPr lang="en-US" sz="2400" dirty="0">
              <a:solidFill>
                <a:schemeClr val="bg1"/>
              </a:solidFill>
            </a:endParaRP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3" name="TextBox 2">
            <a:extLst>
              <a:ext uri="{FF2B5EF4-FFF2-40B4-BE49-F238E27FC236}">
                <a16:creationId xmlns:a16="http://schemas.microsoft.com/office/drawing/2014/main" id="{934BAF97-91F1-8701-B812-0E3A7EAFCA11}"/>
              </a:ext>
            </a:extLst>
          </p:cNvPr>
          <p:cNvSpPr txBox="1"/>
          <p:nvPr/>
        </p:nvSpPr>
        <p:spPr>
          <a:xfrm>
            <a:off x="1558858" y="5762240"/>
            <a:ext cx="609437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solidFill>
                  <a:schemeClr val="bg1"/>
                </a:solidFill>
                <a:hlinkClick r:id="rId2">
                  <a:extLst>
                    <a:ext uri="{A12FA001-AC4F-418D-AE19-62706E023703}">
                      <ahyp:hlinkClr xmlns:ahyp="http://schemas.microsoft.com/office/drawing/2018/hyperlinkcolor" val="tx"/>
                    </a:ext>
                  </a:extLst>
                </a:hlinkClick>
              </a:rPr>
              <a:t>Source: BlueOceanStrategy.com</a:t>
            </a:r>
            <a:endParaRPr lang="en-US" sz="1800" dirty="0">
              <a:solidFill>
                <a:schemeClr val="bg1"/>
              </a:solidFill>
            </a:endParaRPr>
          </a:p>
        </p:txBody>
      </p:sp>
      <p:sp>
        <p:nvSpPr>
          <p:cNvPr id="4" name="Rectangle 3">
            <a:extLst>
              <a:ext uri="{FF2B5EF4-FFF2-40B4-BE49-F238E27FC236}">
                <a16:creationId xmlns:a16="http://schemas.microsoft.com/office/drawing/2014/main" id="{362CFE57-134D-5F59-4C59-FF5849F312E0}"/>
              </a:ext>
            </a:extLst>
          </p:cNvPr>
          <p:cNvSpPr/>
          <p:nvPr/>
        </p:nvSpPr>
        <p:spPr>
          <a:xfrm>
            <a:off x="2803062" y="161116"/>
            <a:ext cx="7495962" cy="1015663"/>
          </a:xfrm>
          <a:prstGeom prst="rect">
            <a:avLst/>
          </a:prstGeom>
          <a:noFill/>
        </p:spPr>
        <p:txBody>
          <a:bodyPr wrap="none" lIns="91440" tIns="45720" rIns="91440" bIns="45720">
            <a:spAutoFit/>
          </a:bodyPr>
          <a:lstStyle/>
          <a:p>
            <a:pPr algn="ctr"/>
            <a:r>
              <a:rPr lang="en-US"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The </a:t>
            </a: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Ocean Strategy</a:t>
            </a:r>
          </a:p>
        </p:txBody>
      </p:sp>
    </p:spTree>
    <p:extLst>
      <p:ext uri="{BB962C8B-B14F-4D97-AF65-F5344CB8AC3E}">
        <p14:creationId xmlns:p14="http://schemas.microsoft.com/office/powerpoint/2010/main" val="255087030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19</a:t>
            </a:fld>
            <a:endParaRPr>
              <a:solidFill>
                <a:schemeClr val="bg1"/>
              </a:solidFill>
            </a:endParaRP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5" name="TextBox 4">
            <a:extLst>
              <a:ext uri="{FF2B5EF4-FFF2-40B4-BE49-F238E27FC236}">
                <a16:creationId xmlns:a16="http://schemas.microsoft.com/office/drawing/2014/main" id="{F3F838C1-CD77-71F5-01C4-2A4C9A605695}"/>
              </a:ext>
            </a:extLst>
          </p:cNvPr>
          <p:cNvSpPr txBox="1"/>
          <p:nvPr/>
        </p:nvSpPr>
        <p:spPr>
          <a:xfrm>
            <a:off x="936035" y="1348103"/>
            <a:ext cx="8999148" cy="5016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solidFill>
                  <a:schemeClr val="bg1"/>
                </a:solidFill>
              </a:rPr>
              <a:t>1. Value Innovation</a:t>
            </a:r>
          </a:p>
          <a:p>
            <a:pPr marL="285750" indent="-285750">
              <a:buFont typeface="Arial" panose="020B0604020202020204" pitchFamily="34" charset="0"/>
              <a:buChar char="•"/>
            </a:pPr>
            <a:r>
              <a:rPr lang="en-US" sz="2000" b="1" dirty="0">
                <a:solidFill>
                  <a:schemeClr val="bg1"/>
                </a:solidFill>
              </a:rPr>
              <a:t>Shift</a:t>
            </a:r>
            <a:r>
              <a:rPr lang="en-US" sz="2000" dirty="0">
                <a:solidFill>
                  <a:schemeClr val="bg1"/>
                </a:solidFill>
              </a:rPr>
              <a:t>: Move away from the value-cost trade-off</a:t>
            </a:r>
          </a:p>
          <a:p>
            <a:pPr marL="285750" lvl="8" indent="-285750">
              <a:buFont typeface="Arial" panose="020B0604020202020204" pitchFamily="34" charset="0"/>
              <a:buChar char="•"/>
            </a:pPr>
            <a:r>
              <a:rPr lang="en-US" sz="2000" b="1" dirty="0">
                <a:solidFill>
                  <a:schemeClr val="bg1"/>
                </a:solidFill>
              </a:rPr>
              <a:t>Create</a:t>
            </a:r>
            <a:r>
              <a:rPr lang="en-US" sz="2000" dirty="0">
                <a:solidFill>
                  <a:schemeClr val="bg1"/>
                </a:solidFill>
              </a:rPr>
              <a:t>: Innovate to provide unique value to customers</a:t>
            </a:r>
          </a:p>
          <a:p>
            <a:pPr marL="285750" lvl="1" indent="-285750">
              <a:buFont typeface="Arial" panose="020B0604020202020204" pitchFamily="34" charset="0"/>
              <a:buChar char="•"/>
            </a:pPr>
            <a:r>
              <a:rPr lang="en-US" sz="2000" b="1" dirty="0">
                <a:solidFill>
                  <a:schemeClr val="bg1"/>
                </a:solidFill>
              </a:rPr>
              <a:t>Break</a:t>
            </a:r>
            <a:r>
              <a:rPr lang="en-US" sz="2000" dirty="0">
                <a:solidFill>
                  <a:schemeClr val="bg1"/>
                </a:solidFill>
              </a:rPr>
              <a:t>: Challenge industry assumptions and break away from conventional thinking</a:t>
            </a:r>
          </a:p>
          <a:p>
            <a:pPr lvl="1" indent="0"/>
            <a:endParaRPr lang="en-US" sz="2000" dirty="0">
              <a:solidFill>
                <a:schemeClr val="bg1"/>
              </a:solidFill>
            </a:endParaRPr>
          </a:p>
          <a:p>
            <a:pPr lvl="1" indent="0"/>
            <a:r>
              <a:rPr lang="en-US" sz="2000" dirty="0">
                <a:solidFill>
                  <a:schemeClr val="bg1"/>
                </a:solidFill>
              </a:rPr>
              <a:t>2. Systematic Approach</a:t>
            </a:r>
          </a:p>
          <a:p>
            <a:pPr marL="285750" lvl="8" indent="-285750">
              <a:buFont typeface="Arial" panose="020B0604020202020204" pitchFamily="34" charset="0"/>
              <a:buChar char="•"/>
            </a:pPr>
            <a:r>
              <a:rPr lang="en-US" sz="2000" b="1" dirty="0">
                <a:solidFill>
                  <a:schemeClr val="bg1"/>
                </a:solidFill>
              </a:rPr>
              <a:t>Eliminate</a:t>
            </a:r>
            <a:r>
              <a:rPr lang="en-US" sz="2000" dirty="0">
                <a:solidFill>
                  <a:schemeClr val="bg1"/>
                </a:solidFill>
              </a:rPr>
              <a:t>: Remove factors that don’t add value.</a:t>
            </a:r>
          </a:p>
          <a:p>
            <a:pPr marL="285750" lvl="8" indent="-285750">
              <a:buFont typeface="Arial" panose="020B0604020202020204" pitchFamily="34" charset="0"/>
              <a:buChar char="•"/>
            </a:pPr>
            <a:r>
              <a:rPr lang="en-US" sz="2000" b="1" dirty="0">
                <a:solidFill>
                  <a:schemeClr val="bg1"/>
                </a:solidFill>
              </a:rPr>
              <a:t>Reduce</a:t>
            </a:r>
            <a:r>
              <a:rPr lang="en-US" sz="2000" dirty="0">
                <a:solidFill>
                  <a:schemeClr val="bg1"/>
                </a:solidFill>
              </a:rPr>
              <a:t>: Scale down certain features or costs.</a:t>
            </a:r>
          </a:p>
          <a:p>
            <a:pPr marL="285750" lvl="8" indent="-285750">
              <a:buFont typeface="Arial" panose="020B0604020202020204" pitchFamily="34" charset="0"/>
              <a:buChar char="•"/>
            </a:pPr>
            <a:r>
              <a:rPr lang="en-US" sz="2000" b="1" dirty="0">
                <a:solidFill>
                  <a:schemeClr val="bg1"/>
                </a:solidFill>
              </a:rPr>
              <a:t>Raise</a:t>
            </a:r>
            <a:r>
              <a:rPr lang="en-US" sz="2000" dirty="0">
                <a:solidFill>
                  <a:schemeClr val="bg1"/>
                </a:solidFill>
              </a:rPr>
              <a:t>: Enhance other factors to differentiate.</a:t>
            </a:r>
          </a:p>
          <a:p>
            <a:pPr marL="285750" lvl="8" indent="-285750">
              <a:buFont typeface="Arial" panose="020B0604020202020204" pitchFamily="34" charset="0"/>
              <a:buChar char="•"/>
            </a:pPr>
            <a:r>
              <a:rPr lang="en-US" sz="2000" b="1" dirty="0">
                <a:solidFill>
                  <a:schemeClr val="bg1"/>
                </a:solidFill>
              </a:rPr>
              <a:t>Create</a:t>
            </a:r>
            <a:r>
              <a:rPr lang="en-US" sz="2000" dirty="0">
                <a:solidFill>
                  <a:schemeClr val="bg1"/>
                </a:solidFill>
              </a:rPr>
              <a:t>: Introduce new elements that redefine the industry</a:t>
            </a:r>
          </a:p>
          <a:p>
            <a:pPr lvl="2" indent="0"/>
            <a:endParaRPr lang="en-US" sz="2000" dirty="0">
              <a:solidFill>
                <a:schemeClr val="bg1"/>
              </a:solidFill>
            </a:endParaRPr>
          </a:p>
          <a:p>
            <a:pPr lvl="2" indent="0"/>
            <a:r>
              <a:rPr lang="en-US" sz="2000" dirty="0">
                <a:solidFill>
                  <a:schemeClr val="bg1"/>
                </a:solidFill>
              </a:rPr>
              <a:t>3. Alignment - Whole System Approach</a:t>
            </a:r>
          </a:p>
          <a:p>
            <a:pPr marL="285750" lvl="2" indent="-285750">
              <a:buFont typeface="Arial" panose="020B0604020202020204" pitchFamily="34" charset="0"/>
              <a:buChar char="•"/>
            </a:pPr>
            <a:r>
              <a:rPr lang="en-US" sz="2000" dirty="0">
                <a:solidFill>
                  <a:schemeClr val="bg1"/>
                </a:solidFill>
              </a:rPr>
              <a:t>Align all activities within the organization toward differentiation and low cost.</a:t>
            </a:r>
          </a:p>
          <a:p>
            <a:pPr marL="285750" lvl="2" indent="-285750">
              <a:buFont typeface="Arial" panose="020B0604020202020204" pitchFamily="34" charset="0"/>
              <a:buChar char="•"/>
            </a:pPr>
            <a:r>
              <a:rPr lang="en-US" sz="2000" dirty="0">
                <a:solidFill>
                  <a:schemeClr val="bg1"/>
                </a:solidFill>
              </a:rPr>
              <a:t>Ensure consistency across strategy, processes, and execution.</a:t>
            </a:r>
          </a:p>
          <a:p>
            <a:pPr lvl="2" indent="0"/>
            <a:endParaRPr lang="en-US" sz="2000" dirty="0">
              <a:solidFill>
                <a:schemeClr val="bg1"/>
              </a:solidFill>
            </a:endParaRPr>
          </a:p>
          <a:p>
            <a:pPr lvl="4" indent="0"/>
            <a:endParaRPr lang="en-US" sz="2000" dirty="0">
              <a:solidFill>
                <a:schemeClr val="bg1"/>
              </a:solidFill>
            </a:endParaRPr>
          </a:p>
        </p:txBody>
      </p:sp>
      <p:sp>
        <p:nvSpPr>
          <p:cNvPr id="7" name="Rectangle 6">
            <a:extLst>
              <a:ext uri="{FF2B5EF4-FFF2-40B4-BE49-F238E27FC236}">
                <a16:creationId xmlns:a16="http://schemas.microsoft.com/office/drawing/2014/main" id="{ED928AE0-F044-4EC4-0158-17987AD8430C}"/>
              </a:ext>
            </a:extLst>
          </p:cNvPr>
          <p:cNvSpPr/>
          <p:nvPr/>
        </p:nvSpPr>
        <p:spPr>
          <a:xfrm>
            <a:off x="1280680" y="233378"/>
            <a:ext cx="1020824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Key Principles of Blue Ocean Strategy</a:t>
            </a:r>
          </a:p>
        </p:txBody>
      </p:sp>
    </p:spTree>
    <p:extLst>
      <p:ext uri="{BB962C8B-B14F-4D97-AF65-F5344CB8AC3E}">
        <p14:creationId xmlns:p14="http://schemas.microsoft.com/office/powerpoint/2010/main" val="182834589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06" name="Footer Placeholder 4"/>
          <p:cNvSpPr txBox="1"/>
          <p:nvPr/>
        </p:nvSpPr>
        <p:spPr>
          <a:xfrm>
            <a:off x="4084320" y="6231136"/>
            <a:ext cx="4023360"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sz="1700">
                <a:solidFill>
                  <a:srgbClr val="FFFFFF"/>
                </a:solidFill>
              </a:defRPr>
            </a:pPr>
            <a:r>
              <a:rPr dirty="0">
                <a:solidFill>
                  <a:schemeClr val="bg1"/>
                </a:solidFill>
              </a:rPr>
              <a:t>Long Island Housing Services, Inc.</a:t>
            </a:r>
          </a:p>
          <a:p>
            <a:pPr algn="ctr">
              <a:defRPr sz="1700">
                <a:solidFill>
                  <a:srgbClr val="FFFFFF"/>
                </a:solidFill>
              </a:defRPr>
            </a:pPr>
            <a:r>
              <a:rPr dirty="0">
                <a:solidFill>
                  <a:schemeClr val="bg1"/>
                </a:solidFill>
              </a:rPr>
              <a:t>LIFairHousing.org</a:t>
            </a:r>
          </a:p>
        </p:txBody>
      </p:sp>
      <p:sp>
        <p:nvSpPr>
          <p:cNvPr id="208" name="Subtitle 2"/>
          <p:cNvSpPr txBox="1">
            <a:spLocks noGrp="1"/>
          </p:cNvSpPr>
          <p:nvPr>
            <p:ph type="body" idx="1"/>
          </p:nvPr>
        </p:nvSpPr>
        <p:spPr>
          <a:prstGeom prst="rect">
            <a:avLst/>
          </a:prstGeom>
        </p:spPr>
        <p:txBody>
          <a:bodyPr/>
          <a:lstStyle/>
          <a:p>
            <a:pPr defTabSz="868680">
              <a:spcBef>
                <a:spcPts val="900"/>
              </a:spcBef>
              <a:defRPr sz="2280"/>
            </a:pPr>
            <a:endParaRPr dirty="0"/>
          </a:p>
          <a:p>
            <a:pPr marL="0" indent="0" algn="ctr" defTabSz="868680">
              <a:spcBef>
                <a:spcPts val="900"/>
              </a:spcBef>
              <a:buNone/>
              <a:defRPr sz="3420" b="1" i="1"/>
            </a:pPr>
            <a:r>
              <a:rPr dirty="0">
                <a:solidFill>
                  <a:schemeClr val="bg1"/>
                </a:solidFill>
              </a:rPr>
              <a:t>A Blue Ocean Strategy for Real Estate Agents</a:t>
            </a:r>
          </a:p>
          <a:p>
            <a:pPr defTabSz="868680">
              <a:spcBef>
                <a:spcPts val="900"/>
              </a:spcBef>
              <a:defRPr sz="2280"/>
            </a:pPr>
            <a:endParaRPr dirty="0">
              <a:solidFill>
                <a:schemeClr val="bg1"/>
              </a:solidFill>
            </a:endParaRPr>
          </a:p>
          <a:p>
            <a:pPr defTabSz="868680">
              <a:spcBef>
                <a:spcPts val="900"/>
              </a:spcBef>
              <a:defRPr sz="2280"/>
            </a:pPr>
            <a:endParaRPr dirty="0">
              <a:solidFill>
                <a:schemeClr val="bg1"/>
              </a:solidFill>
            </a:endParaRPr>
          </a:p>
          <a:p>
            <a:pPr defTabSz="868680">
              <a:spcBef>
                <a:spcPts val="900"/>
              </a:spcBef>
              <a:defRPr sz="2280"/>
            </a:pPr>
            <a:endParaRPr dirty="0">
              <a:solidFill>
                <a:schemeClr val="bg1"/>
              </a:solidFill>
            </a:endParaRPr>
          </a:p>
          <a:p>
            <a:pPr defTabSz="868680">
              <a:spcBef>
                <a:spcPts val="900"/>
              </a:spcBef>
              <a:defRPr sz="2280"/>
            </a:pPr>
            <a:endParaRPr dirty="0">
              <a:solidFill>
                <a:schemeClr val="bg1"/>
              </a:solidFill>
            </a:endParaRPr>
          </a:p>
          <a:p>
            <a:pPr defTabSz="868680">
              <a:spcBef>
                <a:spcPts val="900"/>
              </a:spcBef>
              <a:defRPr sz="2280"/>
            </a:pPr>
            <a:endParaRPr dirty="0">
              <a:solidFill>
                <a:schemeClr val="bg1"/>
              </a:solidFill>
            </a:endParaRPr>
          </a:p>
          <a:p>
            <a:pPr marL="0" indent="0" algn="ctr" defTabSz="868680">
              <a:spcBef>
                <a:spcPts val="900"/>
              </a:spcBef>
              <a:buNone/>
              <a:defRPr sz="1520"/>
            </a:pPr>
            <a:r>
              <a:rPr dirty="0">
                <a:solidFill>
                  <a:schemeClr val="bg1"/>
                </a:solidFill>
              </a:rPr>
              <a:t>Ian Wilder, Esq</a:t>
            </a:r>
          </a:p>
          <a:p>
            <a:pPr marL="0" indent="0" algn="ctr" defTabSz="868680">
              <a:spcBef>
                <a:spcPts val="900"/>
              </a:spcBef>
              <a:buNone/>
              <a:defRPr sz="1520"/>
            </a:pPr>
            <a:r>
              <a:rPr dirty="0">
                <a:solidFill>
                  <a:schemeClr val="bg1"/>
                </a:solidFill>
              </a:rPr>
              <a:t>Executive Director </a:t>
            </a:r>
          </a:p>
          <a:p>
            <a:pPr marL="0" indent="0" algn="ctr" defTabSz="868680">
              <a:spcBef>
                <a:spcPts val="900"/>
              </a:spcBef>
              <a:buNone/>
              <a:defRPr sz="1520"/>
            </a:pPr>
            <a:r>
              <a:rPr dirty="0">
                <a:solidFill>
                  <a:schemeClr val="bg1"/>
                </a:solidFill>
              </a:rPr>
              <a:t>April 3, 2024</a:t>
            </a:r>
          </a:p>
        </p:txBody>
      </p:sp>
      <p:sp>
        <p:nvSpPr>
          <p:cNvPr id="6" name="Slide Number Placeholder 3">
            <a:extLst>
              <a:ext uri="{FF2B5EF4-FFF2-40B4-BE49-F238E27FC236}">
                <a16:creationId xmlns:a16="http://schemas.microsoft.com/office/drawing/2014/main" id="{F6B6F689-8F6E-0628-47C7-4317B51E8C30}"/>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t>2</a:t>
            </a:fld>
            <a:endParaRPr dirty="0"/>
          </a:p>
        </p:txBody>
      </p:sp>
      <p:sp>
        <p:nvSpPr>
          <p:cNvPr id="209" name="Date Placeholder 3"/>
          <p:cNvSpPr txBox="1"/>
          <p:nvPr/>
        </p:nvSpPr>
        <p:spPr>
          <a:xfrm>
            <a:off x="883919" y="6353492"/>
            <a:ext cx="265176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a:solidFill>
                  <a:srgbClr val="FFFFFF"/>
                </a:solidFill>
              </a:defRPr>
            </a:lvl1pPr>
          </a:lstStyle>
          <a:p>
            <a:r>
              <a:rPr dirty="0">
                <a:solidFill>
                  <a:schemeClr val="bg1"/>
                </a:solidFill>
              </a:rPr>
              <a:t>Mar-24</a:t>
            </a:r>
          </a:p>
        </p:txBody>
      </p:sp>
      <p:pic>
        <p:nvPicPr>
          <p:cNvPr id="211" name="Screenshot 2024-03-15 at 2.41.04 PM.png" descr="Screenshot 2024-03-15 at 2.41.04 PM.png"/>
          <p:cNvPicPr>
            <a:picLocks noChangeAspect="1"/>
          </p:cNvPicPr>
          <p:nvPr/>
        </p:nvPicPr>
        <p:blipFill>
          <a:blip r:embed="rId2"/>
          <a:stretch>
            <a:fillRect/>
          </a:stretch>
        </p:blipFill>
        <p:spPr>
          <a:xfrm>
            <a:off x="1274736" y="3142619"/>
            <a:ext cx="2685936" cy="1822600"/>
          </a:xfrm>
          <a:prstGeom prst="rect">
            <a:avLst/>
          </a:prstGeom>
          <a:ln w="12700">
            <a:miter lim="400000"/>
          </a:ln>
        </p:spPr>
      </p:pic>
      <p:sp>
        <p:nvSpPr>
          <p:cNvPr id="3" name="Rectangle 2">
            <a:extLst>
              <a:ext uri="{FF2B5EF4-FFF2-40B4-BE49-F238E27FC236}">
                <a16:creationId xmlns:a16="http://schemas.microsoft.com/office/drawing/2014/main" id="{D768FDFE-C8D8-CE14-5BC3-0A3C94F94D96}"/>
              </a:ext>
            </a:extLst>
          </p:cNvPr>
          <p:cNvSpPr/>
          <p:nvPr/>
        </p:nvSpPr>
        <p:spPr>
          <a:xfrm>
            <a:off x="0" y="362907"/>
            <a:ext cx="12315825" cy="1754326"/>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Fair Housing: </a:t>
            </a:r>
          </a:p>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Doing Well by Doing Good!</a:t>
            </a:r>
          </a:p>
        </p:txBody>
      </p:sp>
      <p:sp>
        <p:nvSpPr>
          <p:cNvPr id="5" name="TextBox 4">
            <a:extLst>
              <a:ext uri="{FF2B5EF4-FFF2-40B4-BE49-F238E27FC236}">
                <a16:creationId xmlns:a16="http://schemas.microsoft.com/office/drawing/2014/main" id="{14BFED71-756F-F2ED-90A2-14D754F9E71D}"/>
              </a:ext>
            </a:extLst>
          </p:cNvPr>
          <p:cNvSpPr txBox="1"/>
          <p:nvPr/>
        </p:nvSpPr>
        <p:spPr>
          <a:xfrm>
            <a:off x="4772025" y="3187885"/>
            <a:ext cx="5457825" cy="1508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Long Island Housing Services’ Mission:</a:t>
            </a:r>
          </a:p>
          <a:p>
            <a:pPr marL="0" marR="0" indent="0" algn="l" defTabSz="914400" rtl="0" fontAlgn="auto" latinLnBrk="0" hangingPunct="0">
              <a:lnSpc>
                <a:spcPct val="100000"/>
              </a:lnSpc>
              <a:spcBef>
                <a:spcPts val="0"/>
              </a:spcBef>
              <a:spcAft>
                <a:spcPts val="0"/>
              </a:spcAft>
              <a:buClrTx/>
              <a:buSzTx/>
              <a:buFontTx/>
              <a:buNone/>
              <a:tabLst/>
            </a:pPr>
            <a:endParaRPr lang="en-US" dirty="0">
              <a:solidFill>
                <a:schemeClr val="bg1"/>
              </a:solidFill>
            </a:endParaRP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Elimination of unlawful Housing discrimination and promotion of decent and affordable housing </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through advocacy and education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20</a:t>
            </a:fld>
            <a:endParaRPr>
              <a:solidFill>
                <a:schemeClr val="bg1"/>
              </a:solidFill>
            </a:endParaRPr>
          </a:p>
        </p:txBody>
      </p:sp>
      <p:sp>
        <p:nvSpPr>
          <p:cNvPr id="281" name="The Blue Ocean Strategy is about shifting from competing in a crowded market (the &quot;red ocean&quot;) to exploring new opportunities and creating value for both our clients and ourselves (the &quot;blue ocean&quot;). In the context of fair housing, it means embracing com"/>
          <p:cNvSpPr txBox="1"/>
          <p:nvPr/>
        </p:nvSpPr>
        <p:spPr>
          <a:xfrm>
            <a:off x="1222266" y="1519993"/>
            <a:ext cx="9747468" cy="3539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401052" indent="-401052">
              <a:buSzPct val="100000"/>
              <a:buChar char="•"/>
              <a:defRPr sz="3500">
                <a:solidFill>
                  <a:srgbClr val="FFFFFF"/>
                </a:solidFill>
              </a:defRPr>
            </a:lvl1pPr>
          </a:lstStyle>
          <a:p>
            <a:r>
              <a:rPr lang="en-US" sz="2800" dirty="0">
                <a:solidFill>
                  <a:schemeClr val="bg1"/>
                </a:solidFill>
              </a:rPr>
              <a:t>Red Oceans contain existing industries with well-defined boundaries and competitive rules in a saturated market.</a:t>
            </a:r>
          </a:p>
          <a:p>
            <a:endParaRPr lang="en-US" sz="2800" dirty="0">
              <a:solidFill>
                <a:schemeClr val="bg1"/>
              </a:solidFill>
            </a:endParaRPr>
          </a:p>
          <a:p>
            <a:r>
              <a:rPr lang="en-US" sz="2800" dirty="0">
                <a:solidFill>
                  <a:schemeClr val="bg1"/>
                </a:solidFill>
              </a:rPr>
              <a:t>By contrast, Blue Oceans </a:t>
            </a:r>
            <a:r>
              <a:rPr sz="2800" dirty="0">
                <a:solidFill>
                  <a:schemeClr val="bg1"/>
                </a:solidFill>
              </a:rPr>
              <a:t> shift</a:t>
            </a:r>
            <a:r>
              <a:rPr lang="en-US" sz="2800" dirty="0">
                <a:solidFill>
                  <a:schemeClr val="bg1"/>
                </a:solidFill>
              </a:rPr>
              <a:t> </a:t>
            </a:r>
            <a:r>
              <a:rPr sz="2800" dirty="0">
                <a:solidFill>
                  <a:schemeClr val="bg1"/>
                </a:solidFill>
              </a:rPr>
              <a:t>from competing in a crowded mark</a:t>
            </a:r>
            <a:r>
              <a:rPr lang="en-US" sz="2800" dirty="0">
                <a:solidFill>
                  <a:schemeClr val="bg1"/>
                </a:solidFill>
              </a:rPr>
              <a:t>e</a:t>
            </a:r>
            <a:r>
              <a:rPr sz="2800" dirty="0">
                <a:solidFill>
                  <a:schemeClr val="bg1"/>
                </a:solidFill>
              </a:rPr>
              <a:t>t</a:t>
            </a:r>
            <a:r>
              <a:rPr lang="en-US" sz="2800" dirty="0">
                <a:solidFill>
                  <a:schemeClr val="bg1"/>
                </a:solidFill>
              </a:rPr>
              <a:t> t</a:t>
            </a:r>
            <a:r>
              <a:rPr sz="2800" dirty="0">
                <a:solidFill>
                  <a:schemeClr val="bg1"/>
                </a:solidFill>
              </a:rPr>
              <a:t>o creating value for both our clients and ourselve</a:t>
            </a:r>
            <a:r>
              <a:rPr lang="en-US" sz="2800" dirty="0">
                <a:solidFill>
                  <a:schemeClr val="bg1"/>
                </a:solidFill>
              </a:rPr>
              <a:t>s</a:t>
            </a:r>
          </a:p>
          <a:p>
            <a:pPr marL="0" indent="0">
              <a:buNone/>
            </a:pPr>
            <a:endParaRPr lang="en-US" sz="2800" dirty="0">
              <a:solidFill>
                <a:schemeClr val="bg1"/>
              </a:solidFill>
            </a:endParaRPr>
          </a:p>
          <a:p>
            <a:r>
              <a:rPr lang="en-US" sz="2800" dirty="0">
                <a:solidFill>
                  <a:schemeClr val="bg1"/>
                </a:solidFill>
              </a:rPr>
              <a:t>While Red Oceans are “bloody” oceans due to fierce rivalry, Blue Oceans are vast and unexplored, waiting for pioneers.</a:t>
            </a: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7" name="Rectangle 6">
            <a:extLst>
              <a:ext uri="{FF2B5EF4-FFF2-40B4-BE49-F238E27FC236}">
                <a16:creationId xmlns:a16="http://schemas.microsoft.com/office/drawing/2014/main" id="{E8950758-687D-66FB-7971-7E6DB6216C41}"/>
              </a:ext>
            </a:extLst>
          </p:cNvPr>
          <p:cNvSpPr/>
          <p:nvPr/>
        </p:nvSpPr>
        <p:spPr>
          <a:xfrm>
            <a:off x="2366096" y="225924"/>
            <a:ext cx="8335936" cy="1015663"/>
          </a:xfrm>
          <a:prstGeom prst="rect">
            <a:avLst/>
          </a:prstGeom>
          <a:noFill/>
        </p:spPr>
        <p:txBody>
          <a:bodyPr wrap="non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Oceans vs Red Oceans</a:t>
            </a:r>
          </a:p>
        </p:txBody>
      </p:sp>
    </p:spTree>
    <p:extLst>
      <p:ext uri="{BB962C8B-B14F-4D97-AF65-F5344CB8AC3E}">
        <p14:creationId xmlns:p14="http://schemas.microsoft.com/office/powerpoint/2010/main" val="335433967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21</a:t>
            </a:fld>
            <a:endParaRPr>
              <a:solidFill>
                <a:schemeClr val="bg1"/>
              </a:solidFill>
            </a:endParaRP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7" name="Rectangle 6">
            <a:extLst>
              <a:ext uri="{FF2B5EF4-FFF2-40B4-BE49-F238E27FC236}">
                <a16:creationId xmlns:a16="http://schemas.microsoft.com/office/drawing/2014/main" id="{E8950758-687D-66FB-7971-7E6DB6216C41}"/>
              </a:ext>
            </a:extLst>
          </p:cNvPr>
          <p:cNvSpPr/>
          <p:nvPr/>
        </p:nvSpPr>
        <p:spPr>
          <a:xfrm>
            <a:off x="0" y="225924"/>
            <a:ext cx="12191999" cy="1015663"/>
          </a:xfrm>
          <a:prstGeom prst="rect">
            <a:avLst/>
          </a:prstGeom>
          <a:noFill/>
        </p:spPr>
        <p:txBody>
          <a:bodyPr wrap="squar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Oceans vs Red Oceans</a:t>
            </a:r>
          </a:p>
        </p:txBody>
      </p:sp>
      <p:graphicFrame>
        <p:nvGraphicFramePr>
          <p:cNvPr id="5" name="Table 1">
            <a:extLst>
              <a:ext uri="{FF2B5EF4-FFF2-40B4-BE49-F238E27FC236}">
                <a16:creationId xmlns:a16="http://schemas.microsoft.com/office/drawing/2014/main" id="{B2CA7E05-57D5-7548-1F36-0FFC21F3100C}"/>
              </a:ext>
            </a:extLst>
          </p:cNvPr>
          <p:cNvGraphicFramePr/>
          <p:nvPr>
            <p:extLst>
              <p:ext uri="{D42A27DB-BD31-4B8C-83A1-F6EECF244321}">
                <p14:modId xmlns:p14="http://schemas.microsoft.com/office/powerpoint/2010/main" val="2346448376"/>
              </p:ext>
            </p:extLst>
          </p:nvPr>
        </p:nvGraphicFramePr>
        <p:xfrm>
          <a:off x="1581150" y="1241587"/>
          <a:ext cx="9414238" cy="4861560"/>
        </p:xfrm>
        <a:graphic>
          <a:graphicData uri="http://schemas.openxmlformats.org/drawingml/2006/table">
            <a:tbl>
              <a:tblPr bandRow="1">
                <a:tableStyleId>{C7B018BB-80A7-4F77-B60F-C8B233D01FF8}</a:tableStyleId>
              </a:tblPr>
              <a:tblGrid>
                <a:gridCol w="4707119">
                  <a:extLst>
                    <a:ext uri="{9D8B030D-6E8A-4147-A177-3AD203B41FA5}">
                      <a16:colId xmlns:a16="http://schemas.microsoft.com/office/drawing/2014/main" val="20000"/>
                    </a:ext>
                  </a:extLst>
                </a:gridCol>
                <a:gridCol w="4707119">
                  <a:extLst>
                    <a:ext uri="{9D8B030D-6E8A-4147-A177-3AD203B41FA5}">
                      <a16:colId xmlns:a16="http://schemas.microsoft.com/office/drawing/2014/main" val="20001"/>
                    </a:ext>
                  </a:extLst>
                </a:gridCol>
              </a:tblGrid>
              <a:tr h="4686477">
                <a:tc>
                  <a:txBody>
                    <a:bodyPr/>
                    <a:lstStyle/>
                    <a:p>
                      <a:pPr algn="ctr">
                        <a:defRPr sz="3500">
                          <a:solidFill>
                            <a:srgbClr val="0433FF"/>
                          </a:solidFill>
                        </a:defRPr>
                      </a:pPr>
                      <a:r>
                        <a:rPr dirty="0"/>
                        <a:t>Blue Ocean Strategy</a:t>
                      </a:r>
                      <a:endParaRPr lang="en-US" dirty="0"/>
                    </a:p>
                    <a:p>
                      <a:pPr algn="ctr">
                        <a:defRPr sz="3500">
                          <a:solidFill>
                            <a:srgbClr val="0433FF"/>
                          </a:solidFill>
                        </a:defRPr>
                      </a:pPr>
                      <a:endPar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Definition</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Industries not yet in existence       – untouched by competition.</a:t>
                      </a:r>
                    </a:p>
                    <a:p>
                      <a:pPr marL="342900" lvl="1" indent="-342900" algn="l">
                        <a:buFont typeface="Arial" panose="020B0604020202020204" pitchFamily="34" charset="0"/>
                        <a:buChar char="•"/>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Objective</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a:t>
                      </a: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Create</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and </a:t>
                      </a: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capture</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new demand by offering unique value.</a:t>
                      </a:r>
                    </a:p>
                    <a:p>
                      <a:pPr marL="342900" lvl="1" indent="-342900" algn="l">
                        <a:buFont typeface="Arial" panose="020B0604020202020204" pitchFamily="34" charset="0"/>
                        <a:buChar char="•"/>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Opportunity</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Growth that is both </a:t>
                      </a: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profitable</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and </a:t>
                      </a: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rapid</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a:t>
                      </a:r>
                    </a:p>
                    <a:p>
                      <a:pPr marL="342900" lvl="1" indent="-342900" algn="l">
                        <a:buFont typeface="Arial" panose="020B0604020202020204" pitchFamily="34" charset="0"/>
                        <a:buChar char="•"/>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Metaphor</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Vast, unexplored ocean waiting for pioneers.</a:t>
                      </a:r>
                    </a:p>
                    <a:p>
                      <a:pPr algn="ctr">
                        <a:defRPr sz="3500">
                          <a:solidFill>
                            <a:srgbClr val="0433FF"/>
                          </a:solidFill>
                        </a:defRPr>
                      </a:pPr>
                      <a:endParaRPr lang="en-US" dirty="0"/>
                    </a:p>
                  </a:txBody>
                  <a:tcPr marL="0" marR="0" marT="0" marB="0" horzOverflow="overflow"/>
                </a:tc>
                <a:tc>
                  <a:txBody>
                    <a:bodyPr/>
                    <a:lstStyle/>
                    <a:p>
                      <a:pPr algn="ctr">
                        <a:defRPr sz="3500">
                          <a:solidFill>
                            <a:srgbClr val="FF2600"/>
                          </a:solidFill>
                        </a:defRPr>
                      </a:pPr>
                      <a:r>
                        <a:rPr dirty="0"/>
                        <a:t> Red Ocean Strategy</a:t>
                      </a:r>
                      <a:endParaRPr lang="en-US" dirty="0">
                        <a:effectLst/>
                      </a:endParaRPr>
                    </a:p>
                    <a:p>
                      <a:endParaRPr lang="en-US" dirty="0">
                        <a:effectLs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Definition</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Existing industries with well-defined boundaries and known competitive rules.</a:t>
                      </a:r>
                    </a:p>
                    <a:p>
                      <a:pPr marL="0" lvl="1" indent="0" algn="l">
                        <a:buFont typeface="Arial" panose="020B0604020202020204" pitchFamily="34" charset="0"/>
                        <a:buNone/>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Objective</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Companies compete to grab a greater share of </a:t>
                      </a: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existing demand</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a:t>
                      </a:r>
                    </a:p>
                    <a:p>
                      <a:pPr marL="342900" lvl="1" indent="-342900" algn="l">
                        <a:buFont typeface="Arial" panose="020B0604020202020204" pitchFamily="34" charset="0"/>
                        <a:buChar char="•"/>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Challenges</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Crowded markets, reduced profits, commoditization, and intense competition.</a:t>
                      </a:r>
                    </a:p>
                    <a:p>
                      <a:pPr marL="342900" lvl="1" indent="-342900" algn="l">
                        <a:buFont typeface="Arial" panose="020B0604020202020204" pitchFamily="34" charset="0"/>
                        <a:buChar char="•"/>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Metaphor</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“Bloody” oceans due to fierce rivalry.</a:t>
                      </a:r>
                    </a:p>
                    <a:p>
                      <a:pPr lvl="1"/>
                      <a:r>
                        <a:rPr lang="en-US" sz="1200" b="0" i="0" u="none" strike="noStrike" cap="none" spc="0" baseline="0" dirty="0">
                          <a:solidFill>
                            <a:srgbClr val="000000"/>
                          </a:solidFill>
                          <a:effectLst/>
                          <a:uFillTx/>
                          <a:latin typeface="Georgia Pro Cond Light"/>
                          <a:ea typeface="Georgia Pro Cond Light"/>
                          <a:cs typeface="Georgia Pro Cond Light"/>
                          <a:sym typeface="Georgia Pro Cond Light"/>
                        </a:rPr>
                        <a:t>.</a:t>
                      </a:r>
                    </a:p>
                  </a:txBody>
                  <a:tcPr marL="0" marR="0" marT="0" marB="0" horzOverflow="overflow"/>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9159489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22</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graphicFrame>
        <p:nvGraphicFramePr>
          <p:cNvPr id="289" name="Table 1"/>
          <p:cNvGraphicFramePr/>
          <p:nvPr>
            <p:extLst>
              <p:ext uri="{D42A27DB-BD31-4B8C-83A1-F6EECF244321}">
                <p14:modId xmlns:p14="http://schemas.microsoft.com/office/powerpoint/2010/main" val="2254029045"/>
              </p:ext>
            </p:extLst>
          </p:nvPr>
        </p:nvGraphicFramePr>
        <p:xfrm>
          <a:off x="1579796" y="2338967"/>
          <a:ext cx="9282168" cy="3771900"/>
        </p:xfrm>
        <a:graphic>
          <a:graphicData uri="http://schemas.openxmlformats.org/drawingml/2006/table">
            <a:tbl>
              <a:tblPr bandRow="1">
                <a:tableStyleId>{C7B018BB-80A7-4F77-B60F-C8B233D01FF8}</a:tableStyleId>
              </a:tblPr>
              <a:tblGrid>
                <a:gridCol w="4641084">
                  <a:extLst>
                    <a:ext uri="{9D8B030D-6E8A-4147-A177-3AD203B41FA5}">
                      <a16:colId xmlns:a16="http://schemas.microsoft.com/office/drawing/2014/main" val="20000"/>
                    </a:ext>
                  </a:extLst>
                </a:gridCol>
                <a:gridCol w="4641084">
                  <a:extLst>
                    <a:ext uri="{9D8B030D-6E8A-4147-A177-3AD203B41FA5}">
                      <a16:colId xmlns:a16="http://schemas.microsoft.com/office/drawing/2014/main" val="20001"/>
                    </a:ext>
                  </a:extLst>
                </a:gridCol>
              </a:tblGrid>
              <a:tr h="3771900">
                <a:tc>
                  <a:txBody>
                    <a:bodyPr/>
                    <a:lstStyle/>
                    <a:p>
                      <a:pPr algn="ctr">
                        <a:defRPr sz="3500">
                          <a:solidFill>
                            <a:srgbClr val="0433FF"/>
                          </a:solidFill>
                        </a:defRPr>
                      </a:pPr>
                      <a:r>
                        <a:rPr dirty="0"/>
                        <a:t>Blue Ocean Strategy</a:t>
                      </a:r>
                      <a:endParaRPr lang="en-US" dirty="0"/>
                    </a:p>
                    <a:p>
                      <a:pPr algn="ctr">
                        <a:defRPr sz="3500">
                          <a:solidFill>
                            <a:srgbClr val="0433FF"/>
                          </a:solidFill>
                        </a:defRPr>
                      </a:pPr>
                      <a:endParaRPr lang="en-US" dirty="0"/>
                    </a:p>
                    <a:p>
                      <a:pPr marL="457200" indent="-457200" algn="l">
                        <a:buFont typeface="Arial" panose="020B0604020202020204" pitchFamily="34" charset="0"/>
                        <a:buChar char="•"/>
                        <a:defRPr sz="3500">
                          <a:solidFill>
                            <a:srgbClr val="0433FF"/>
                          </a:solidFill>
                        </a:defRPr>
                      </a:pPr>
                      <a:r>
                        <a:rPr lang="en-US" sz="2400" dirty="0"/>
                        <a:t>Yellowtail wines opened up a new market to casual wine drinkers in the United States</a:t>
                      </a:r>
                    </a:p>
                    <a:p>
                      <a:pPr marL="457200" indent="-457200" algn="l">
                        <a:buFont typeface="Arial" panose="020B0604020202020204" pitchFamily="34" charset="0"/>
                        <a:buChar char="•"/>
                        <a:defRPr sz="3500">
                          <a:solidFill>
                            <a:srgbClr val="0433FF"/>
                          </a:solidFill>
                        </a:defRPr>
                      </a:pPr>
                      <a:endParaRPr lang="en-US" sz="2400" dirty="0"/>
                    </a:p>
                  </a:txBody>
                  <a:tcPr marL="0" marR="0" marT="0" marB="0" horzOverflow="overflow"/>
                </a:tc>
                <a:tc>
                  <a:txBody>
                    <a:bodyPr/>
                    <a:lstStyle/>
                    <a:p>
                      <a:pPr algn="ctr">
                        <a:defRPr sz="3500">
                          <a:solidFill>
                            <a:srgbClr val="FF2600"/>
                          </a:solidFill>
                        </a:defRPr>
                      </a:pPr>
                      <a:r>
                        <a:rPr dirty="0"/>
                        <a:t> Red Ocean Strategy</a:t>
                      </a:r>
                      <a:endParaRPr lang="en-US" dirty="0"/>
                    </a:p>
                    <a:p>
                      <a:pPr algn="ctr">
                        <a:defRPr sz="3500">
                          <a:solidFill>
                            <a:srgbClr val="FF2600"/>
                          </a:solidFill>
                        </a:defRPr>
                      </a:pPr>
                      <a:endParaRPr lang="en-US" dirty="0"/>
                    </a:p>
                    <a:p>
                      <a:pPr marL="342900" indent="-342900" algn="l">
                        <a:buFont typeface="Arial" panose="020B0604020202020204" pitchFamily="34" charset="0"/>
                        <a:buChar char="•"/>
                        <a:defRPr sz="3500">
                          <a:solidFill>
                            <a:srgbClr val="FF2600"/>
                          </a:solidFill>
                        </a:defRPr>
                      </a:pPr>
                      <a:r>
                        <a:rPr lang="en-US" sz="2400" dirty="0"/>
                        <a:t>Legacy wine brands from  California, France, and Italy  competed heavily in the market of experienced wine drinkers, leaving the market saturated.</a:t>
                      </a:r>
                      <a:endParaRPr sz="2400" dirty="0"/>
                    </a:p>
                  </a:txBody>
                  <a:tcPr marL="0" marR="0" marT="0" marB="0" horzOverflow="overflow"/>
                </a:tc>
                <a:extLst>
                  <a:ext uri="{0D108BD9-81ED-4DB2-BD59-A6C34878D82A}">
                    <a16:rowId xmlns:a16="http://schemas.microsoft.com/office/drawing/2014/main" val="10000"/>
                  </a:ext>
                </a:extLst>
              </a:tr>
            </a:tbl>
          </a:graphicData>
        </a:graphic>
      </p:graphicFrame>
      <p:pic>
        <p:nvPicPr>
          <p:cNvPr id="9" name="Picture 8">
            <a:extLst>
              <a:ext uri="{FF2B5EF4-FFF2-40B4-BE49-F238E27FC236}">
                <a16:creationId xmlns:a16="http://schemas.microsoft.com/office/drawing/2014/main" id="{3DE6BC92-67FC-FE55-7E71-963870382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773" y="349549"/>
            <a:ext cx="1746793" cy="1746793"/>
          </a:xfrm>
          <a:prstGeom prst="rect">
            <a:avLst/>
          </a:prstGeom>
        </p:spPr>
      </p:pic>
      <p:sp>
        <p:nvSpPr>
          <p:cNvPr id="10" name="Rectangle 9">
            <a:extLst>
              <a:ext uri="{FF2B5EF4-FFF2-40B4-BE49-F238E27FC236}">
                <a16:creationId xmlns:a16="http://schemas.microsoft.com/office/drawing/2014/main" id="{FA5A12E2-3AC7-8265-1CE1-7EB40C1BA799}"/>
              </a:ext>
            </a:extLst>
          </p:cNvPr>
          <p:cNvSpPr/>
          <p:nvPr/>
        </p:nvSpPr>
        <p:spPr>
          <a:xfrm>
            <a:off x="4347621" y="349549"/>
            <a:ext cx="3482043" cy="1754326"/>
          </a:xfrm>
          <a:prstGeom prst="rect">
            <a:avLst/>
          </a:prstGeom>
          <a:noFill/>
        </p:spPr>
        <p:txBody>
          <a:bodyPr wrap="none" lIns="91440" tIns="45720" rIns="91440" bIns="45720">
            <a:spAutoFit/>
          </a:bodyPr>
          <a:lstStyle/>
          <a:p>
            <a:pPr algn="ctr">
              <a:defRPr sz="6000" b="1">
                <a:solidFill>
                  <a:srgbClr val="FFFFFF"/>
                </a:solidFill>
              </a:defRPr>
            </a:pP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vs.</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Red</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defRPr sz="6000" b="1">
                <a:solidFill>
                  <a:srgbClr val="FFFFFF"/>
                </a:solidFill>
              </a:defRPr>
            </a:pP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Example</a:t>
            </a:r>
          </a:p>
        </p:txBody>
      </p:sp>
    </p:spTree>
    <p:extLst>
      <p:ext uri="{BB962C8B-B14F-4D97-AF65-F5344CB8AC3E}">
        <p14:creationId xmlns:p14="http://schemas.microsoft.com/office/powerpoint/2010/main" val="223187701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700"/>
            </a:lvl1pPr>
          </a:lstStyle>
          <a:p>
            <a:fld id="{86CB4B4D-7CA3-9044-876B-883B54F8677D}" type="slidenum">
              <a:rPr>
                <a:solidFill>
                  <a:schemeClr val="bg1"/>
                </a:solidFill>
              </a:rPr>
              <a:t>23</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9" name="Picture 8">
            <a:extLst>
              <a:ext uri="{FF2B5EF4-FFF2-40B4-BE49-F238E27FC236}">
                <a16:creationId xmlns:a16="http://schemas.microsoft.com/office/drawing/2014/main" id="{3DE6BC92-67FC-FE55-7E71-963870382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773" y="349549"/>
            <a:ext cx="1746793" cy="1746793"/>
          </a:xfrm>
          <a:prstGeom prst="rect">
            <a:avLst/>
          </a:prstGeom>
        </p:spPr>
      </p:pic>
      <p:sp>
        <p:nvSpPr>
          <p:cNvPr id="3" name="TextBox 2">
            <a:extLst>
              <a:ext uri="{FF2B5EF4-FFF2-40B4-BE49-F238E27FC236}">
                <a16:creationId xmlns:a16="http://schemas.microsoft.com/office/drawing/2014/main" id="{A7081559-1651-0A44-4F1B-CC29DF725D38}"/>
              </a:ext>
            </a:extLst>
          </p:cNvPr>
          <p:cNvSpPr txBox="1"/>
          <p:nvPr/>
        </p:nvSpPr>
        <p:spPr>
          <a:xfrm>
            <a:off x="1034321" y="2669419"/>
            <a:ext cx="9218950"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742950" lvl="1" indent="-285750" algn="l">
              <a:buFont typeface="Arial" panose="020B0604020202020204" pitchFamily="34" charset="0"/>
              <a:buChar char="•"/>
            </a:pPr>
            <a:r>
              <a:rPr lang="en-US" sz="2400" b="1" i="0" dirty="0">
                <a:solidFill>
                  <a:schemeClr val="bg1"/>
                </a:solidFill>
                <a:effectLst/>
                <a:latin typeface="Georgia" panose="02040502050405020303" pitchFamily="18" charset="0"/>
              </a:rPr>
              <a:t>Yellow Tail</a:t>
            </a:r>
            <a:r>
              <a:rPr lang="en-US" sz="2400" b="0" i="0" dirty="0">
                <a:solidFill>
                  <a:schemeClr val="bg1"/>
                </a:solidFill>
                <a:effectLst/>
                <a:latin typeface="Georgia" panose="02040502050405020303" pitchFamily="18" charset="0"/>
              </a:rPr>
              <a:t> was founded in 2001 by the Casella family, who immigrated from Sicily to New South Wales, Australia.</a:t>
            </a:r>
          </a:p>
          <a:p>
            <a:pPr marL="742950" lvl="1" indent="-285750" algn="l">
              <a:buFont typeface="Arial" panose="020B0604020202020204" pitchFamily="34" charset="0"/>
              <a:buChar char="•"/>
            </a:pPr>
            <a:endParaRPr lang="en-US" sz="2400" b="0" i="0" dirty="0">
              <a:solidFill>
                <a:schemeClr val="bg1"/>
              </a:solidFill>
              <a:effectLst/>
              <a:latin typeface="Georgia" panose="02040502050405020303" pitchFamily="18" charset="0"/>
            </a:endParaRPr>
          </a:p>
          <a:p>
            <a:pPr marL="742950" lvl="1" indent="-285750" algn="l">
              <a:buFont typeface="Arial" panose="020B0604020202020204" pitchFamily="34" charset="0"/>
              <a:buChar char="•"/>
            </a:pPr>
            <a:r>
              <a:rPr lang="en-US" sz="2400" b="0" i="0" dirty="0">
                <a:solidFill>
                  <a:schemeClr val="bg1"/>
                </a:solidFill>
                <a:effectLst/>
                <a:latin typeface="Georgia" panose="02040502050405020303" pitchFamily="18" charset="0"/>
              </a:rPr>
              <a:t>Rather than competing head-on with French or Italian wines, Yellow Tail took a different approach.</a:t>
            </a:r>
          </a:p>
        </p:txBody>
      </p:sp>
      <p:sp>
        <p:nvSpPr>
          <p:cNvPr id="5" name="TextBox 4">
            <a:extLst>
              <a:ext uri="{FF2B5EF4-FFF2-40B4-BE49-F238E27FC236}">
                <a16:creationId xmlns:a16="http://schemas.microsoft.com/office/drawing/2014/main" id="{CA58C031-4458-8593-7BEB-6D36410D9033}"/>
              </a:ext>
            </a:extLst>
          </p:cNvPr>
          <p:cNvSpPr txBox="1"/>
          <p:nvPr/>
        </p:nvSpPr>
        <p:spPr>
          <a:xfrm>
            <a:off x="3956207" y="989566"/>
            <a:ext cx="652941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chemeClr val="bg1"/>
                </a:solidFill>
              </a:rPr>
              <a:t>yellow tail wine Blue Ocean Strategy</a:t>
            </a:r>
          </a:p>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Background</a:t>
            </a:r>
          </a:p>
        </p:txBody>
      </p:sp>
    </p:spTree>
    <p:extLst>
      <p:ext uri="{BB962C8B-B14F-4D97-AF65-F5344CB8AC3E}">
        <p14:creationId xmlns:p14="http://schemas.microsoft.com/office/powerpoint/2010/main" val="211264113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24</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9" name="Picture 8">
            <a:extLst>
              <a:ext uri="{FF2B5EF4-FFF2-40B4-BE49-F238E27FC236}">
                <a16:creationId xmlns:a16="http://schemas.microsoft.com/office/drawing/2014/main" id="{3DE6BC92-67FC-FE55-7E71-963870382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773" y="349549"/>
            <a:ext cx="1746793" cy="1746793"/>
          </a:xfrm>
          <a:prstGeom prst="rect">
            <a:avLst/>
          </a:prstGeom>
        </p:spPr>
      </p:pic>
      <p:sp>
        <p:nvSpPr>
          <p:cNvPr id="3" name="TextBox 2">
            <a:extLst>
              <a:ext uri="{FF2B5EF4-FFF2-40B4-BE49-F238E27FC236}">
                <a16:creationId xmlns:a16="http://schemas.microsoft.com/office/drawing/2014/main" id="{A7081559-1651-0A44-4F1B-CC29DF725D38}"/>
              </a:ext>
            </a:extLst>
          </p:cNvPr>
          <p:cNvSpPr txBox="1"/>
          <p:nvPr/>
        </p:nvSpPr>
        <p:spPr>
          <a:xfrm>
            <a:off x="1034321" y="2669419"/>
            <a:ext cx="9218950" cy="3231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buFont typeface="Arial" panose="020B0604020202020204" pitchFamily="34" charset="0"/>
              <a:buChar char="•"/>
            </a:pPr>
            <a:r>
              <a:rPr lang="en-US" b="0" i="0" dirty="0">
                <a:solidFill>
                  <a:schemeClr val="bg1"/>
                </a:solidFill>
                <a:effectLst/>
                <a:latin typeface="Georgia" panose="02040502050405020303" pitchFamily="18" charset="0"/>
              </a:rPr>
              <a:t>By identifying and answering the needs of a specific and new market in the US, Yellow Tail applied the four actions framework of Blue Ocean Strategy:</a:t>
            </a:r>
          </a:p>
          <a:p>
            <a:pPr marL="742950" lvl="1" indent="-285750" algn="l">
              <a:buFont typeface="Arial" panose="020B0604020202020204" pitchFamily="34" charset="0"/>
              <a:buChar char="•"/>
            </a:pPr>
            <a:r>
              <a:rPr lang="en-US" sz="2400" b="1" i="0" dirty="0">
                <a:solidFill>
                  <a:schemeClr val="bg1"/>
                </a:solidFill>
                <a:effectLst/>
                <a:latin typeface="Georgia" panose="02040502050405020303" pitchFamily="18" charset="0"/>
              </a:rPr>
              <a:t>Reduce</a:t>
            </a:r>
            <a:r>
              <a:rPr lang="en-US" sz="2400" b="0" i="0" dirty="0">
                <a:solidFill>
                  <a:schemeClr val="bg1"/>
                </a:solidFill>
                <a:effectLst/>
                <a:latin typeface="Georgia" panose="02040502050405020303" pitchFamily="18" charset="0"/>
              </a:rPr>
              <a:t>: Reduced complexity and vineyard prestige.</a:t>
            </a:r>
          </a:p>
          <a:p>
            <a:pPr marL="742950" lvl="1" indent="-285750" algn="l">
              <a:buFont typeface="Arial" panose="020B0604020202020204" pitchFamily="34" charset="0"/>
              <a:buChar char="•"/>
            </a:pPr>
            <a:r>
              <a:rPr lang="en-US" sz="2400" b="1" i="0" dirty="0">
                <a:solidFill>
                  <a:schemeClr val="bg1"/>
                </a:solidFill>
                <a:effectLst/>
                <a:latin typeface="Georgia" panose="02040502050405020303" pitchFamily="18" charset="0"/>
              </a:rPr>
              <a:t>Create</a:t>
            </a:r>
            <a:r>
              <a:rPr lang="en-US" sz="2400" b="0" i="0" dirty="0">
                <a:solidFill>
                  <a:schemeClr val="bg1"/>
                </a:solidFill>
                <a:effectLst/>
                <a:latin typeface="Georgia" panose="02040502050405020303" pitchFamily="18" charset="0"/>
              </a:rPr>
              <a:t>: Created an easy-drinking wine.</a:t>
            </a:r>
          </a:p>
          <a:p>
            <a:pPr marL="742950" lvl="1" indent="-285750" algn="l">
              <a:buFont typeface="Arial" panose="020B0604020202020204" pitchFamily="34" charset="0"/>
              <a:buChar char="•"/>
            </a:pPr>
            <a:r>
              <a:rPr lang="en-US" sz="2400" b="1" i="0" dirty="0">
                <a:solidFill>
                  <a:schemeClr val="bg1"/>
                </a:solidFill>
                <a:effectLst/>
                <a:latin typeface="Georgia" panose="02040502050405020303" pitchFamily="18" charset="0"/>
              </a:rPr>
              <a:t>Raise</a:t>
            </a:r>
            <a:r>
              <a:rPr lang="en-US" sz="2400" b="0" i="0" dirty="0">
                <a:solidFill>
                  <a:schemeClr val="bg1"/>
                </a:solidFill>
                <a:effectLst/>
                <a:latin typeface="Georgia" panose="02040502050405020303" pitchFamily="18" charset="0"/>
              </a:rPr>
              <a:t>: Elevated price versus budget wines.</a:t>
            </a:r>
          </a:p>
          <a:p>
            <a:pPr marL="742950" lvl="1" indent="-285750" algn="l">
              <a:buFont typeface="Arial" panose="020B0604020202020204" pitchFamily="34" charset="0"/>
              <a:buChar char="•"/>
            </a:pPr>
            <a:r>
              <a:rPr lang="en-US" sz="2400" b="1" i="0" dirty="0">
                <a:solidFill>
                  <a:schemeClr val="bg1"/>
                </a:solidFill>
                <a:effectLst/>
                <a:latin typeface="Georgia" panose="02040502050405020303" pitchFamily="18" charset="0"/>
              </a:rPr>
              <a:t>Eliminate</a:t>
            </a:r>
            <a:r>
              <a:rPr lang="en-US" sz="2400" b="0" i="0" dirty="0">
                <a:solidFill>
                  <a:schemeClr val="bg1"/>
                </a:solidFill>
                <a:effectLst/>
                <a:latin typeface="Georgia" panose="02040502050405020303" pitchFamily="18" charset="0"/>
              </a:rPr>
              <a:t>: Eliminated aging qualities.</a:t>
            </a:r>
          </a:p>
          <a:p>
            <a:pPr marL="742950" lvl="1" indent="-285750" algn="l">
              <a:buFont typeface="Arial" panose="020B0604020202020204" pitchFamily="34" charset="0"/>
              <a:buChar char="•"/>
            </a:pPr>
            <a:endParaRPr lang="en-US" b="0" i="0" dirty="0">
              <a:solidFill>
                <a:schemeClr val="bg1"/>
              </a:solidFill>
              <a:effectLst/>
              <a:latin typeface="Georgia" panose="02040502050405020303" pitchFamily="18" charset="0"/>
            </a:endParaRPr>
          </a:p>
          <a:p>
            <a:pPr algn="l">
              <a:buFont typeface="Arial" panose="020B0604020202020204" pitchFamily="34" charset="0"/>
              <a:buChar char="•"/>
            </a:pPr>
            <a:r>
              <a:rPr lang="en-US" b="0" i="0" dirty="0">
                <a:solidFill>
                  <a:schemeClr val="bg1"/>
                </a:solidFill>
                <a:effectLst/>
                <a:latin typeface="Georgia" panose="02040502050405020303" pitchFamily="18" charset="0"/>
              </a:rPr>
              <a:t>Yellow Tail’s brand positioning in the US focused on being fun, approachable, and easy to drink, appealing to beer and cocktail drinkers as well as non-wine consumers.</a:t>
            </a:r>
          </a:p>
          <a:p>
            <a:pPr algn="l"/>
            <a:endParaRPr lang="en-US" b="0" i="0" dirty="0">
              <a:solidFill>
                <a:schemeClr val="bg1"/>
              </a:solidFill>
              <a:effectLst/>
              <a:latin typeface="-apple-system"/>
            </a:endParaRPr>
          </a:p>
        </p:txBody>
      </p:sp>
      <p:sp>
        <p:nvSpPr>
          <p:cNvPr id="5" name="TextBox 4">
            <a:extLst>
              <a:ext uri="{FF2B5EF4-FFF2-40B4-BE49-F238E27FC236}">
                <a16:creationId xmlns:a16="http://schemas.microsoft.com/office/drawing/2014/main" id="{CA58C031-4458-8593-7BEB-6D36410D9033}"/>
              </a:ext>
            </a:extLst>
          </p:cNvPr>
          <p:cNvSpPr txBox="1"/>
          <p:nvPr/>
        </p:nvSpPr>
        <p:spPr>
          <a:xfrm>
            <a:off x="3956207" y="989566"/>
            <a:ext cx="728516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chemeClr val="bg1"/>
                </a:solidFill>
              </a:rPr>
              <a:t>yellow tail wine Blue Ocean Strategy</a:t>
            </a:r>
            <a:endParaRPr kumimoji="0" lang="en-US" sz="36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223346564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700"/>
            </a:lvl1pPr>
          </a:lstStyle>
          <a:p>
            <a:fld id="{86CB4B4D-7CA3-9044-876B-883B54F8677D}" type="slidenum">
              <a:rPr>
                <a:solidFill>
                  <a:schemeClr val="bg1"/>
                </a:solidFill>
              </a:rPr>
              <a:t>25</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9" name="Picture 8">
            <a:extLst>
              <a:ext uri="{FF2B5EF4-FFF2-40B4-BE49-F238E27FC236}">
                <a16:creationId xmlns:a16="http://schemas.microsoft.com/office/drawing/2014/main" id="{3DE6BC92-67FC-FE55-7E71-963870382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773" y="349549"/>
            <a:ext cx="1746793" cy="1746793"/>
          </a:xfrm>
          <a:prstGeom prst="rect">
            <a:avLst/>
          </a:prstGeom>
        </p:spPr>
      </p:pic>
      <p:sp>
        <p:nvSpPr>
          <p:cNvPr id="3" name="TextBox 2">
            <a:extLst>
              <a:ext uri="{FF2B5EF4-FFF2-40B4-BE49-F238E27FC236}">
                <a16:creationId xmlns:a16="http://schemas.microsoft.com/office/drawing/2014/main" id="{A7081559-1651-0A44-4F1B-CC29DF725D38}"/>
              </a:ext>
            </a:extLst>
          </p:cNvPr>
          <p:cNvSpPr txBox="1"/>
          <p:nvPr/>
        </p:nvSpPr>
        <p:spPr>
          <a:xfrm>
            <a:off x="1034321" y="2669419"/>
            <a:ext cx="9218950" cy="34470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742950" lvl="1" indent="-285750" algn="l">
              <a:buFont typeface="Arial" panose="020B0604020202020204" pitchFamily="34" charset="0"/>
              <a:buChar char="•"/>
            </a:pPr>
            <a:r>
              <a:rPr lang="en-US" sz="2000" b="0" i="0" dirty="0">
                <a:solidFill>
                  <a:schemeClr val="bg1"/>
                </a:solidFill>
                <a:effectLst/>
                <a:latin typeface="Georgia" panose="02040502050405020303" pitchFamily="18" charset="0"/>
              </a:rPr>
              <a:t>Yellow Tail’s clever marketing mix led to unexpected success:</a:t>
            </a:r>
          </a:p>
          <a:p>
            <a:pPr marL="742950" lvl="1" indent="-285750" algn="l">
              <a:buFont typeface="Arial" panose="020B0604020202020204" pitchFamily="34" charset="0"/>
              <a:buChar char="•"/>
            </a:pPr>
            <a:endParaRPr lang="en-US" sz="2000" b="0" i="0" dirty="0">
              <a:solidFill>
                <a:schemeClr val="bg1"/>
              </a:solidFill>
              <a:effectLst/>
              <a:latin typeface="Georgia" panose="02040502050405020303" pitchFamily="18" charset="0"/>
            </a:endParaRPr>
          </a:p>
          <a:p>
            <a:pPr marL="1200150" lvl="2" indent="-285750" algn="l">
              <a:buFont typeface="Arial" panose="020B0604020202020204" pitchFamily="34" charset="0"/>
              <a:buChar char="•"/>
            </a:pPr>
            <a:r>
              <a:rPr lang="en-US" sz="2000" b="0" i="0" dirty="0">
                <a:solidFill>
                  <a:schemeClr val="bg1"/>
                </a:solidFill>
                <a:effectLst/>
                <a:latin typeface="Georgia" panose="02040502050405020303" pitchFamily="18" charset="0"/>
              </a:rPr>
              <a:t>They sold </a:t>
            </a:r>
            <a:r>
              <a:rPr lang="en-US" sz="2000" b="1" i="0" dirty="0">
                <a:solidFill>
                  <a:schemeClr val="bg1"/>
                </a:solidFill>
                <a:effectLst/>
                <a:latin typeface="Georgia" panose="02040502050405020303" pitchFamily="18" charset="0"/>
              </a:rPr>
              <a:t>1 million bottles</a:t>
            </a:r>
            <a:r>
              <a:rPr lang="en-US" sz="2000" b="0" i="0" dirty="0">
                <a:solidFill>
                  <a:schemeClr val="bg1"/>
                </a:solidFill>
                <a:effectLst/>
                <a:latin typeface="Georgia" panose="02040502050405020303" pitchFamily="18" charset="0"/>
              </a:rPr>
              <a:t> in the US within a year, far exceeding the predicted 25,000 sales.</a:t>
            </a:r>
          </a:p>
          <a:p>
            <a:pPr marL="1200150" lvl="2" indent="-285750" algn="l">
              <a:buFont typeface="Arial" panose="020B0604020202020204" pitchFamily="34" charset="0"/>
              <a:buChar char="•"/>
            </a:pPr>
            <a:endParaRPr lang="en-US" sz="2000" b="0" i="0" dirty="0">
              <a:solidFill>
                <a:schemeClr val="bg1"/>
              </a:solidFill>
              <a:effectLst/>
              <a:latin typeface="Georgia" panose="02040502050405020303" pitchFamily="18" charset="0"/>
            </a:endParaRPr>
          </a:p>
          <a:p>
            <a:pPr marL="1200150" lvl="2" indent="-285750" algn="l">
              <a:buFont typeface="Arial" panose="020B0604020202020204" pitchFamily="34" charset="0"/>
              <a:buChar char="•"/>
            </a:pPr>
            <a:r>
              <a:rPr lang="en-US" sz="2000" b="0" i="0" dirty="0">
                <a:solidFill>
                  <a:schemeClr val="bg1"/>
                </a:solidFill>
                <a:effectLst/>
                <a:latin typeface="Georgia" panose="02040502050405020303" pitchFamily="18" charset="0"/>
              </a:rPr>
              <a:t>By 2003, Yellow Tail became the </a:t>
            </a:r>
            <a:r>
              <a:rPr lang="en-US" sz="2000" b="1" i="0" dirty="0">
                <a:solidFill>
                  <a:schemeClr val="bg1"/>
                </a:solidFill>
                <a:effectLst/>
                <a:latin typeface="Georgia" panose="02040502050405020303" pitchFamily="18" charset="0"/>
              </a:rPr>
              <a:t>fastest-growing wine brand</a:t>
            </a:r>
            <a:r>
              <a:rPr lang="en-US" sz="2000" b="0" i="0" dirty="0">
                <a:solidFill>
                  <a:schemeClr val="bg1"/>
                </a:solidFill>
                <a:effectLst/>
                <a:latin typeface="Georgia" panose="02040502050405020303" pitchFamily="18" charset="0"/>
              </a:rPr>
              <a:t> in the US.</a:t>
            </a:r>
          </a:p>
          <a:p>
            <a:pPr marL="1200150" lvl="2" indent="-285750" algn="l">
              <a:buFont typeface="Arial" panose="020B0604020202020204" pitchFamily="34" charset="0"/>
              <a:buChar char="•"/>
            </a:pPr>
            <a:endParaRPr lang="en-US" sz="2000" b="0" i="0" dirty="0">
              <a:solidFill>
                <a:schemeClr val="bg1"/>
              </a:solidFill>
              <a:effectLst/>
              <a:latin typeface="Georgia" panose="02040502050405020303" pitchFamily="18" charset="0"/>
            </a:endParaRPr>
          </a:p>
          <a:p>
            <a:pPr marL="1200150" lvl="2" indent="-285750" algn="l">
              <a:buFont typeface="Arial" panose="020B0604020202020204" pitchFamily="34" charset="0"/>
              <a:buChar char="•"/>
            </a:pPr>
            <a:r>
              <a:rPr lang="en-US" sz="2000" b="0" i="0" dirty="0">
                <a:solidFill>
                  <a:schemeClr val="bg1"/>
                </a:solidFill>
                <a:effectLst/>
                <a:latin typeface="Georgia" panose="02040502050405020303" pitchFamily="18" charset="0"/>
              </a:rPr>
              <a:t>It even surpassed Californian, French, and Italian brands, emerging as the </a:t>
            </a:r>
            <a:r>
              <a:rPr lang="en-US" sz="2000" b="1" i="0" dirty="0">
                <a:solidFill>
                  <a:schemeClr val="bg1"/>
                </a:solidFill>
                <a:effectLst/>
                <a:latin typeface="Georgia" panose="02040502050405020303" pitchFamily="18" charset="0"/>
              </a:rPr>
              <a:t>number one red wine</a:t>
            </a:r>
            <a:r>
              <a:rPr lang="en-US" sz="2000" b="0" i="0" dirty="0">
                <a:solidFill>
                  <a:schemeClr val="bg1"/>
                </a:solidFill>
                <a:effectLst/>
                <a:latin typeface="Georgia" panose="02040502050405020303" pitchFamily="18" charset="0"/>
              </a:rPr>
              <a:t> in 750ml bottles.</a:t>
            </a:r>
          </a:p>
          <a:p>
            <a:pPr algn="l"/>
            <a:endParaRPr lang="en-US" b="0" i="0" dirty="0">
              <a:solidFill>
                <a:schemeClr val="bg1"/>
              </a:solidFill>
              <a:effectLst/>
              <a:latin typeface="-apple-system"/>
            </a:endParaRPr>
          </a:p>
        </p:txBody>
      </p:sp>
      <p:sp>
        <p:nvSpPr>
          <p:cNvPr id="5" name="TextBox 4">
            <a:extLst>
              <a:ext uri="{FF2B5EF4-FFF2-40B4-BE49-F238E27FC236}">
                <a16:creationId xmlns:a16="http://schemas.microsoft.com/office/drawing/2014/main" id="{CA58C031-4458-8593-7BEB-6D36410D9033}"/>
              </a:ext>
            </a:extLst>
          </p:cNvPr>
          <p:cNvSpPr txBox="1"/>
          <p:nvPr/>
        </p:nvSpPr>
        <p:spPr>
          <a:xfrm>
            <a:off x="3956207" y="989566"/>
            <a:ext cx="728516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chemeClr val="bg1"/>
                </a:solidFill>
              </a:rPr>
              <a:t>yellow tail wine Blue Ocean Strategy</a:t>
            </a:r>
          </a:p>
          <a:p>
            <a:pPr marL="0" marR="0" indent="0" algn="ctr" defTabSz="914400" rtl="0" fontAlgn="auto" latinLnBrk="0" hangingPunct="0">
              <a:lnSpc>
                <a:spcPct val="100000"/>
              </a:lnSpc>
              <a:spcBef>
                <a:spcPts val="0"/>
              </a:spcBef>
              <a:spcAft>
                <a:spcPts val="0"/>
              </a:spcAft>
              <a:buClrTx/>
              <a:buSzTx/>
              <a:buFontTx/>
              <a:buNone/>
              <a:tabLst/>
            </a:pPr>
            <a:r>
              <a:rPr lang="en-US" sz="3600" dirty="0">
                <a:solidFill>
                  <a:schemeClr val="bg1"/>
                </a:solidFill>
              </a:rPr>
              <a:t>R</a:t>
            </a:r>
            <a:r>
              <a:rPr kumimoji="0" lang="en-US" sz="36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esults</a:t>
            </a:r>
          </a:p>
        </p:txBody>
      </p:sp>
    </p:spTree>
    <p:extLst>
      <p:ext uri="{BB962C8B-B14F-4D97-AF65-F5344CB8AC3E}">
        <p14:creationId xmlns:p14="http://schemas.microsoft.com/office/powerpoint/2010/main" val="48587164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26</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9" name="Picture 8">
            <a:extLst>
              <a:ext uri="{FF2B5EF4-FFF2-40B4-BE49-F238E27FC236}">
                <a16:creationId xmlns:a16="http://schemas.microsoft.com/office/drawing/2014/main" id="{3DE6BC92-67FC-FE55-7E71-963870382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773" y="349549"/>
            <a:ext cx="1746793" cy="1746793"/>
          </a:xfrm>
          <a:prstGeom prst="rect">
            <a:avLst/>
          </a:prstGeom>
        </p:spPr>
      </p:pic>
      <p:sp>
        <p:nvSpPr>
          <p:cNvPr id="3" name="TextBox 2">
            <a:extLst>
              <a:ext uri="{FF2B5EF4-FFF2-40B4-BE49-F238E27FC236}">
                <a16:creationId xmlns:a16="http://schemas.microsoft.com/office/drawing/2014/main" id="{A7081559-1651-0A44-4F1B-CC29DF725D38}"/>
              </a:ext>
            </a:extLst>
          </p:cNvPr>
          <p:cNvSpPr txBox="1"/>
          <p:nvPr/>
        </p:nvSpPr>
        <p:spPr>
          <a:xfrm>
            <a:off x="860159" y="2654057"/>
            <a:ext cx="9218950" cy="2954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742950" lvl="1" indent="-285750" algn="l">
              <a:buFont typeface="Arial" panose="020B0604020202020204" pitchFamily="34" charset="0"/>
              <a:buChar char="•"/>
            </a:pPr>
            <a:r>
              <a:rPr lang="en-US" sz="2400" b="0" i="0" dirty="0">
                <a:solidFill>
                  <a:schemeClr val="bg1"/>
                </a:solidFill>
                <a:effectLst/>
                <a:latin typeface="Georgia" panose="02040502050405020303" pitchFamily="18" charset="0"/>
              </a:rPr>
              <a:t>Yellow Tail’s strategic move exemplifies how a blue ocean approach can transform a small brand into a global success story.</a:t>
            </a:r>
          </a:p>
          <a:p>
            <a:pPr marL="742950" lvl="1" indent="-285750" algn="l">
              <a:buFont typeface="Arial" panose="020B0604020202020204" pitchFamily="34" charset="0"/>
              <a:buChar char="•"/>
            </a:pPr>
            <a:endParaRPr lang="en-US" sz="2400" b="0" i="0" dirty="0">
              <a:solidFill>
                <a:schemeClr val="bg1"/>
              </a:solidFill>
              <a:effectLst/>
              <a:latin typeface="Georgia" panose="02040502050405020303" pitchFamily="18" charset="0"/>
            </a:endParaRPr>
          </a:p>
          <a:p>
            <a:pPr marL="742950" lvl="1" indent="-285750" algn="l">
              <a:buFont typeface="Arial" panose="020B0604020202020204" pitchFamily="34" charset="0"/>
              <a:buChar char="•"/>
            </a:pPr>
            <a:r>
              <a:rPr lang="en-US" sz="2400" b="0" i="0" dirty="0">
                <a:solidFill>
                  <a:schemeClr val="bg1"/>
                </a:solidFill>
                <a:effectLst/>
                <a:latin typeface="Georgia" panose="02040502050405020303" pitchFamily="18" charset="0"/>
              </a:rPr>
              <a:t>Their focus on simplicity, accessibility, and enjoyment disrupted the traditional wine industry and created a new market.</a:t>
            </a:r>
          </a:p>
          <a:p>
            <a:pPr algn="l"/>
            <a:endParaRPr lang="en-US" b="0" i="0" dirty="0">
              <a:solidFill>
                <a:schemeClr val="bg1"/>
              </a:solidFill>
              <a:effectLst/>
              <a:latin typeface="-apple-system"/>
            </a:endParaRPr>
          </a:p>
        </p:txBody>
      </p:sp>
      <p:sp>
        <p:nvSpPr>
          <p:cNvPr id="5" name="TextBox 4">
            <a:extLst>
              <a:ext uri="{FF2B5EF4-FFF2-40B4-BE49-F238E27FC236}">
                <a16:creationId xmlns:a16="http://schemas.microsoft.com/office/drawing/2014/main" id="{CA58C031-4458-8593-7BEB-6D36410D9033}"/>
              </a:ext>
            </a:extLst>
          </p:cNvPr>
          <p:cNvSpPr txBox="1"/>
          <p:nvPr/>
        </p:nvSpPr>
        <p:spPr>
          <a:xfrm>
            <a:off x="3956207" y="989566"/>
            <a:ext cx="728516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chemeClr val="bg1"/>
                </a:solidFill>
              </a:rPr>
              <a:t>yellow tail wine Blue Ocean Strategy</a:t>
            </a:r>
          </a:p>
          <a:p>
            <a:pPr marL="0" marR="0" indent="0" algn="ctr" defTabSz="914400" rtl="0" fontAlgn="auto" latinLnBrk="0" hangingPunct="0">
              <a:lnSpc>
                <a:spcPct val="100000"/>
              </a:lnSpc>
              <a:spcBef>
                <a:spcPts val="0"/>
              </a:spcBef>
              <a:spcAft>
                <a:spcPts val="0"/>
              </a:spcAft>
              <a:buClrTx/>
              <a:buSzTx/>
              <a:buFontTx/>
              <a:buNone/>
              <a:tabLst/>
            </a:pPr>
            <a:r>
              <a:rPr lang="en-US" sz="3600" dirty="0">
                <a:solidFill>
                  <a:schemeClr val="bg1"/>
                </a:solidFill>
              </a:rPr>
              <a:t>Conclusion</a:t>
            </a:r>
            <a:endParaRPr kumimoji="0" lang="en-US" sz="36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246198047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27</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graphicFrame>
        <p:nvGraphicFramePr>
          <p:cNvPr id="289" name="Table 1"/>
          <p:cNvGraphicFramePr/>
          <p:nvPr>
            <p:extLst>
              <p:ext uri="{D42A27DB-BD31-4B8C-83A1-F6EECF244321}">
                <p14:modId xmlns:p14="http://schemas.microsoft.com/office/powerpoint/2010/main" val="3985778724"/>
              </p:ext>
            </p:extLst>
          </p:nvPr>
        </p:nvGraphicFramePr>
        <p:xfrm>
          <a:off x="1579797" y="2338967"/>
          <a:ext cx="9032404" cy="3810000"/>
        </p:xfrm>
        <a:graphic>
          <a:graphicData uri="http://schemas.openxmlformats.org/drawingml/2006/table">
            <a:tbl>
              <a:tblPr bandRow="1">
                <a:tableStyleId>{C7B018BB-80A7-4F77-B60F-C8B233D01FF8}</a:tableStyleId>
              </a:tblPr>
              <a:tblGrid>
                <a:gridCol w="4516202">
                  <a:extLst>
                    <a:ext uri="{9D8B030D-6E8A-4147-A177-3AD203B41FA5}">
                      <a16:colId xmlns:a16="http://schemas.microsoft.com/office/drawing/2014/main" val="20000"/>
                    </a:ext>
                  </a:extLst>
                </a:gridCol>
                <a:gridCol w="4516202">
                  <a:extLst>
                    <a:ext uri="{9D8B030D-6E8A-4147-A177-3AD203B41FA5}">
                      <a16:colId xmlns:a16="http://schemas.microsoft.com/office/drawing/2014/main" val="20001"/>
                    </a:ext>
                  </a:extLst>
                </a:gridCol>
              </a:tblGrid>
              <a:tr h="3771900">
                <a:tc>
                  <a:txBody>
                    <a:bodyPr/>
                    <a:lstStyle/>
                    <a:p>
                      <a:pPr algn="ctr">
                        <a:defRPr sz="3500">
                          <a:solidFill>
                            <a:srgbClr val="0433FF"/>
                          </a:solidFill>
                        </a:defRPr>
                      </a:pPr>
                      <a:r>
                        <a:rPr dirty="0"/>
                        <a:t>Blue Ocean Strategy</a:t>
                      </a:r>
                      <a:endParaRPr lang="en-US" dirty="0"/>
                    </a:p>
                    <a:p>
                      <a:pPr algn="ctr">
                        <a:defRPr sz="3500">
                          <a:solidFill>
                            <a:srgbClr val="0433FF"/>
                          </a:solidFill>
                        </a:defRPr>
                      </a:pPr>
                      <a:endParaRPr lang="en-US" dirty="0"/>
                    </a:p>
                    <a:p>
                      <a:pPr marL="285750" indent="-285750" algn="l">
                        <a:buFont typeface="Arial" panose="020B0604020202020204" pitchFamily="34" charset="0"/>
                        <a:buChar char="•"/>
                        <a:defRPr sz="3500">
                          <a:solidFill>
                            <a:srgbClr val="0433FF"/>
                          </a:solidFill>
                        </a:defRPr>
                      </a:pPr>
                      <a:r>
                        <a:rPr lang="en-US" sz="2400" dirty="0"/>
                        <a:t>Airbnb turned private homes into temporary lodging options for travelers</a:t>
                      </a:r>
                    </a:p>
                    <a:p>
                      <a:pPr marL="285750" indent="-285750" algn="l">
                        <a:buFont typeface="Arial" panose="020B0604020202020204" pitchFamily="34" charset="0"/>
                        <a:buChar char="•"/>
                        <a:defRPr sz="3500">
                          <a:solidFill>
                            <a:srgbClr val="0433FF"/>
                          </a:solidFill>
                        </a:defRPr>
                      </a:pPr>
                      <a:endParaRPr lang="en-US" sz="2400" dirty="0"/>
                    </a:p>
                    <a:p>
                      <a:pPr marL="285750" indent="-285750" algn="l">
                        <a:buFont typeface="Arial" panose="020B0604020202020204" pitchFamily="34" charset="0"/>
                        <a:buChar char="•"/>
                        <a:defRPr sz="3500">
                          <a:solidFill>
                            <a:srgbClr val="0433FF"/>
                          </a:solidFill>
                        </a:defRPr>
                      </a:pPr>
                      <a:r>
                        <a:rPr lang="en-US" sz="2400" dirty="0"/>
                        <a:t>Distinguished itself from traditional hotel accommodations</a:t>
                      </a:r>
                    </a:p>
                    <a:p>
                      <a:pPr marL="285750" indent="-285750" algn="l">
                        <a:buFont typeface="Arial" panose="020B0604020202020204" pitchFamily="34" charset="0"/>
                        <a:buChar char="•"/>
                        <a:defRPr sz="3500">
                          <a:solidFill>
                            <a:srgbClr val="0433FF"/>
                          </a:solidFill>
                        </a:defRPr>
                      </a:pPr>
                      <a:endParaRPr lang="en-US" sz="1800" dirty="0"/>
                    </a:p>
                    <a:p>
                      <a:pPr marL="0" indent="0" algn="l">
                        <a:buFont typeface="Arial" panose="020B0604020202020204" pitchFamily="34" charset="0"/>
                        <a:buNone/>
                        <a:defRPr sz="3500">
                          <a:solidFill>
                            <a:srgbClr val="0433FF"/>
                          </a:solidFill>
                        </a:defRPr>
                      </a:pPr>
                      <a:endParaRPr lang="en-US" sz="1800" dirty="0"/>
                    </a:p>
                  </a:txBody>
                  <a:tcPr marL="0" marR="0" marT="0" marB="0" horzOverflow="overflow"/>
                </a:tc>
                <a:tc>
                  <a:txBody>
                    <a:bodyPr/>
                    <a:lstStyle/>
                    <a:p>
                      <a:pPr algn="ctr">
                        <a:defRPr sz="3500">
                          <a:solidFill>
                            <a:srgbClr val="FF2600"/>
                          </a:solidFill>
                        </a:defRPr>
                      </a:pPr>
                      <a:r>
                        <a:rPr dirty="0"/>
                        <a:t> Red Ocean Strategy</a:t>
                      </a:r>
                      <a:endParaRPr lang="en-US" dirty="0"/>
                    </a:p>
                    <a:p>
                      <a:pPr algn="ctr">
                        <a:defRPr sz="3500">
                          <a:solidFill>
                            <a:srgbClr val="FF2600"/>
                          </a:solidFill>
                        </a:defRPr>
                      </a:pPr>
                      <a:endParaRPr lang="en-US" dirty="0"/>
                    </a:p>
                    <a:p>
                      <a:pPr marL="342900" indent="-342900" algn="l">
                        <a:buFont typeface="Arial" panose="020B0604020202020204" pitchFamily="34" charset="0"/>
                        <a:buChar char="•"/>
                        <a:defRPr sz="3500">
                          <a:solidFill>
                            <a:srgbClr val="FF2600"/>
                          </a:solidFill>
                        </a:defRPr>
                      </a:pPr>
                      <a:r>
                        <a:rPr lang="en-US" sz="2400" dirty="0"/>
                        <a:t>By contrast, chains like Hilton and Marriott directly compete within the established short-term lodging market. </a:t>
                      </a:r>
                      <a:endParaRPr sz="2400" dirty="0"/>
                    </a:p>
                  </a:txBody>
                  <a:tcPr marL="0" marR="0" marT="0" marB="0" horzOverflow="overflow"/>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ADE723F0-3554-14E1-5027-C00C76E4172E}"/>
              </a:ext>
            </a:extLst>
          </p:cNvPr>
          <p:cNvPicPr>
            <a:picLocks noChangeAspect="1"/>
          </p:cNvPicPr>
          <p:nvPr/>
        </p:nvPicPr>
        <p:blipFill>
          <a:blip r:embed="rId2"/>
          <a:stretch>
            <a:fillRect/>
          </a:stretch>
        </p:blipFill>
        <p:spPr>
          <a:xfrm>
            <a:off x="860160" y="545461"/>
            <a:ext cx="2621950" cy="1474847"/>
          </a:xfrm>
          <a:prstGeom prst="rect">
            <a:avLst/>
          </a:prstGeom>
        </p:spPr>
      </p:pic>
      <p:pic>
        <p:nvPicPr>
          <p:cNvPr id="4" name="Picture 3">
            <a:extLst>
              <a:ext uri="{FF2B5EF4-FFF2-40B4-BE49-F238E27FC236}">
                <a16:creationId xmlns:a16="http://schemas.microsoft.com/office/drawing/2014/main" id="{A7D3FEB9-6A45-DC5E-0C65-2A3EDD452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138" y="672376"/>
            <a:ext cx="2725306" cy="1132669"/>
          </a:xfrm>
          <a:prstGeom prst="rect">
            <a:avLst/>
          </a:prstGeom>
        </p:spPr>
      </p:pic>
      <p:sp>
        <p:nvSpPr>
          <p:cNvPr id="3" name="Rectangle 2">
            <a:extLst>
              <a:ext uri="{FF2B5EF4-FFF2-40B4-BE49-F238E27FC236}">
                <a16:creationId xmlns:a16="http://schemas.microsoft.com/office/drawing/2014/main" id="{6A325BED-927E-8DAE-9C74-FCFA025BEB63}"/>
              </a:ext>
            </a:extLst>
          </p:cNvPr>
          <p:cNvSpPr/>
          <p:nvPr/>
        </p:nvSpPr>
        <p:spPr>
          <a:xfrm>
            <a:off x="4028507" y="361547"/>
            <a:ext cx="3672800" cy="1754326"/>
          </a:xfrm>
          <a:prstGeom prst="rect">
            <a:avLst/>
          </a:prstGeom>
          <a:noFill/>
        </p:spPr>
        <p:txBody>
          <a:bodyPr wrap="none" lIns="91440" tIns="45720" rIns="91440" bIns="45720">
            <a:spAutoFit/>
          </a:bodyPr>
          <a:lstStyle/>
          <a:p>
            <a:pPr algn="ctr">
              <a:defRPr sz="6000" b="1">
                <a:solidFill>
                  <a:srgbClr val="FFFFFF"/>
                </a:solidFill>
              </a:defRPr>
            </a:pP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vs.</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Red</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defRPr sz="6000" b="1">
                <a:solidFill>
                  <a:srgbClr val="FFFFFF"/>
                </a:solidFill>
              </a:defRPr>
            </a:pP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Example # 2</a:t>
            </a:r>
          </a:p>
        </p:txBody>
      </p:sp>
    </p:spTree>
    <p:extLst>
      <p:ext uri="{BB962C8B-B14F-4D97-AF65-F5344CB8AC3E}">
        <p14:creationId xmlns:p14="http://schemas.microsoft.com/office/powerpoint/2010/main" val="123898763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28</a:t>
            </a:fld>
            <a:endParaRPr dirty="0">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dirty="0">
                <a:solidFill>
                  <a:schemeClr val="bg1"/>
                </a:solidFill>
              </a:rPr>
              <a:t>Long Island Housing Services, Inc. </a:t>
            </a:r>
          </a:p>
          <a:p>
            <a:pPr algn="ctr">
              <a:defRPr>
                <a:solidFill>
                  <a:srgbClr val="FFFFFF"/>
                </a:solidFill>
              </a:defRPr>
            </a:pPr>
            <a:r>
              <a:rPr dirty="0">
                <a:solidFill>
                  <a:schemeClr val="bg1"/>
                </a:solidFill>
              </a:rPr>
              <a:t>LIFairHousing.org</a:t>
            </a:r>
          </a:p>
        </p:txBody>
      </p:sp>
      <p:graphicFrame>
        <p:nvGraphicFramePr>
          <p:cNvPr id="289" name="Table 1"/>
          <p:cNvGraphicFramePr/>
          <p:nvPr>
            <p:extLst>
              <p:ext uri="{D42A27DB-BD31-4B8C-83A1-F6EECF244321}">
                <p14:modId xmlns:p14="http://schemas.microsoft.com/office/powerpoint/2010/main" val="3787279991"/>
              </p:ext>
            </p:extLst>
          </p:nvPr>
        </p:nvGraphicFramePr>
        <p:xfrm>
          <a:off x="1579797" y="2338967"/>
          <a:ext cx="9032404" cy="3771900"/>
        </p:xfrm>
        <a:graphic>
          <a:graphicData uri="http://schemas.openxmlformats.org/drawingml/2006/table">
            <a:tbl>
              <a:tblPr bandRow="1">
                <a:tableStyleId>{C7B018BB-80A7-4F77-B60F-C8B233D01FF8}</a:tableStyleId>
              </a:tblPr>
              <a:tblGrid>
                <a:gridCol w="4700930">
                  <a:extLst>
                    <a:ext uri="{9D8B030D-6E8A-4147-A177-3AD203B41FA5}">
                      <a16:colId xmlns:a16="http://schemas.microsoft.com/office/drawing/2014/main" val="20000"/>
                    </a:ext>
                  </a:extLst>
                </a:gridCol>
                <a:gridCol w="4331474">
                  <a:extLst>
                    <a:ext uri="{9D8B030D-6E8A-4147-A177-3AD203B41FA5}">
                      <a16:colId xmlns:a16="http://schemas.microsoft.com/office/drawing/2014/main" val="20001"/>
                    </a:ext>
                  </a:extLst>
                </a:gridCol>
              </a:tblGrid>
              <a:tr h="3771900">
                <a:tc>
                  <a:txBody>
                    <a:bodyPr/>
                    <a:lstStyle/>
                    <a:p>
                      <a:pPr algn="ctr">
                        <a:defRPr sz="3500">
                          <a:solidFill>
                            <a:srgbClr val="0433FF"/>
                          </a:solidFill>
                        </a:defRPr>
                      </a:pPr>
                      <a:r>
                        <a:rPr dirty="0"/>
                        <a:t>Blue Ocean Strategy</a:t>
                      </a:r>
                      <a:endParaRPr lang="en-US" dirty="0"/>
                    </a:p>
                    <a:p>
                      <a:pPr algn="ctr">
                        <a:defRPr sz="3500">
                          <a:solidFill>
                            <a:srgbClr val="0433FF"/>
                          </a:solidFill>
                        </a:defRPr>
                      </a:pPr>
                      <a:endParaRPr lang="en-US" dirty="0"/>
                    </a:p>
                    <a:p>
                      <a:pPr marL="457200" indent="-457200" algn="l">
                        <a:buFont typeface="Arial" panose="020B0604020202020204" pitchFamily="34" charset="0"/>
                        <a:buChar char="•"/>
                        <a:defRPr sz="3500">
                          <a:solidFill>
                            <a:srgbClr val="0433FF"/>
                          </a:solidFill>
                        </a:defRPr>
                      </a:pPr>
                      <a:r>
                        <a:rPr lang="en-US" dirty="0"/>
                        <a:t>Netflix pioneered the streaming industry, moving away from traditional DVD Rental</a:t>
                      </a:r>
                    </a:p>
                    <a:p>
                      <a:pPr algn="l">
                        <a:defRPr sz="3500">
                          <a:solidFill>
                            <a:srgbClr val="0433FF"/>
                          </a:solidFill>
                        </a:defRPr>
                      </a:pPr>
                      <a:endParaRPr dirty="0"/>
                    </a:p>
                  </a:txBody>
                  <a:tcPr marL="0" marR="0" marT="0" marB="0" horzOverflow="overflow"/>
                </a:tc>
                <a:tc>
                  <a:txBody>
                    <a:bodyPr/>
                    <a:lstStyle/>
                    <a:p>
                      <a:pPr algn="ctr">
                        <a:defRPr sz="3500">
                          <a:solidFill>
                            <a:srgbClr val="FF2600"/>
                          </a:solidFill>
                        </a:defRPr>
                      </a:pPr>
                      <a:r>
                        <a:rPr dirty="0"/>
                        <a:t> Red Ocean Strategy</a:t>
                      </a:r>
                      <a:endParaRPr lang="en-US" dirty="0"/>
                    </a:p>
                    <a:p>
                      <a:pPr algn="ctr">
                        <a:defRPr sz="3500">
                          <a:solidFill>
                            <a:srgbClr val="FF2600"/>
                          </a:solidFill>
                        </a:defRPr>
                      </a:pPr>
                      <a:endParaRPr lang="en-US" dirty="0"/>
                    </a:p>
                    <a:p>
                      <a:pPr marL="457200" indent="-457200" algn="l">
                        <a:buFont typeface="Arial" panose="020B0604020202020204" pitchFamily="34" charset="0"/>
                        <a:buChar char="•"/>
                        <a:defRPr sz="3500">
                          <a:solidFill>
                            <a:srgbClr val="FF2600"/>
                          </a:solidFill>
                        </a:defRPr>
                      </a:pPr>
                      <a:r>
                        <a:rPr lang="en-US" sz="2800" dirty="0"/>
                        <a:t>Cable and Satellite TV providers compete over existing market share through pricing and bundle packages</a:t>
                      </a:r>
                      <a:endParaRPr sz="2800" dirty="0"/>
                    </a:p>
                  </a:txBody>
                  <a:tcPr marL="0" marR="0" marT="0" marB="0" horzOverflow="overflow"/>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06B93F6B-08C9-5C06-2BE6-44B712B86643}"/>
              </a:ext>
            </a:extLst>
          </p:cNvPr>
          <p:cNvPicPr>
            <a:picLocks noChangeAspect="1"/>
          </p:cNvPicPr>
          <p:nvPr/>
        </p:nvPicPr>
        <p:blipFill>
          <a:blip r:embed="rId2"/>
          <a:stretch>
            <a:fillRect/>
          </a:stretch>
        </p:blipFill>
        <p:spPr>
          <a:xfrm>
            <a:off x="8419905" y="550555"/>
            <a:ext cx="3484401" cy="1337892"/>
          </a:xfrm>
          <a:prstGeom prst="rect">
            <a:avLst/>
          </a:prstGeom>
        </p:spPr>
      </p:pic>
      <p:pic>
        <p:nvPicPr>
          <p:cNvPr id="6" name="Picture 5">
            <a:extLst>
              <a:ext uri="{FF2B5EF4-FFF2-40B4-BE49-F238E27FC236}">
                <a16:creationId xmlns:a16="http://schemas.microsoft.com/office/drawing/2014/main" id="{39916530-C21A-AD21-7CBC-583A904B0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19" y="457174"/>
            <a:ext cx="2856096" cy="1602788"/>
          </a:xfrm>
          <a:prstGeom prst="rect">
            <a:avLst/>
          </a:prstGeom>
        </p:spPr>
      </p:pic>
      <p:sp>
        <p:nvSpPr>
          <p:cNvPr id="2" name="Rectangle 1">
            <a:extLst>
              <a:ext uri="{FF2B5EF4-FFF2-40B4-BE49-F238E27FC236}">
                <a16:creationId xmlns:a16="http://schemas.microsoft.com/office/drawing/2014/main" id="{C35BA079-9C56-7376-9292-99C5D110E5CA}"/>
              </a:ext>
            </a:extLst>
          </p:cNvPr>
          <p:cNvSpPr/>
          <p:nvPr/>
        </p:nvSpPr>
        <p:spPr>
          <a:xfrm>
            <a:off x="4006410" y="359381"/>
            <a:ext cx="3672800" cy="1754326"/>
          </a:xfrm>
          <a:prstGeom prst="rect">
            <a:avLst/>
          </a:prstGeom>
          <a:noFill/>
        </p:spPr>
        <p:txBody>
          <a:bodyPr wrap="none" lIns="91440" tIns="45720" rIns="91440" bIns="45720">
            <a:spAutoFit/>
          </a:bodyPr>
          <a:lstStyle/>
          <a:p>
            <a:pPr algn="ctr">
              <a:defRPr sz="6000" b="1">
                <a:solidFill>
                  <a:srgbClr val="FFFFFF"/>
                </a:solidFill>
              </a:defRPr>
            </a:pP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vs.</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Red</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defRPr sz="6000" b="1">
                <a:solidFill>
                  <a:srgbClr val="FFFFFF"/>
                </a:solidFill>
              </a:defRPr>
            </a:pP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Example # 3</a:t>
            </a:r>
          </a:p>
        </p:txBody>
      </p:sp>
    </p:spTree>
    <p:extLst>
      <p:ext uri="{BB962C8B-B14F-4D97-AF65-F5344CB8AC3E}">
        <p14:creationId xmlns:p14="http://schemas.microsoft.com/office/powerpoint/2010/main" val="301274452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59BD52-390E-5E1D-BDCA-AA3615166263}"/>
              </a:ext>
            </a:extLst>
          </p:cNvPr>
          <p:cNvSpPr/>
          <p:nvPr/>
        </p:nvSpPr>
        <p:spPr>
          <a:xfrm>
            <a:off x="426019" y="133667"/>
            <a:ext cx="11339964" cy="5025350"/>
          </a:xfrm>
          <a:prstGeom prst="rect">
            <a:avLst/>
          </a:prstGeom>
          <a:noFill/>
        </p:spPr>
        <p:txBody>
          <a:bodyPr wrap="none" lIns="91440" tIns="45720" rIns="91440" bIns="45720">
            <a:spAutoFit/>
          </a:bodyPr>
          <a:lstStyle/>
          <a:p>
            <a:pPr algn="ctr">
              <a:lnSpc>
                <a:spcPct val="150000"/>
              </a:lnSpc>
            </a:pPr>
            <a:r>
              <a:rPr kumimoji="0" lang="en-US" sz="600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How</a:t>
            </a:r>
            <a:r>
              <a:rPr kumimoji="0" lang="en-US" sz="4800" b="1" i="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 do you apply Blue Ocean Strategy to </a:t>
            </a:r>
          </a:p>
          <a:p>
            <a:pPr algn="ctr"/>
            <a:r>
              <a:rPr kumimoji="0" lang="en-US" sz="16600" b="1" i="1"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F</a:t>
            </a:r>
            <a:r>
              <a:rPr kumimoji="0" lang="en-US" sz="8800" b="1" i="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air </a:t>
            </a:r>
            <a:r>
              <a:rPr kumimoji="0" lang="en-US" sz="16600" b="1" i="1"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H</a:t>
            </a:r>
            <a:r>
              <a:rPr kumimoji="0" lang="en-US" sz="8800" b="1" i="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ousing </a:t>
            </a:r>
          </a:p>
          <a:p>
            <a:pPr algn="ctr">
              <a:lnSpc>
                <a:spcPct val="150000"/>
              </a:lnSpc>
            </a:pPr>
            <a:r>
              <a:rPr kumimoji="0" lang="en-US" sz="4800" b="1" i="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in </a:t>
            </a: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ro Light" panose="020F0502020204030204" pitchFamily="18" charset="0"/>
              </a:rPr>
              <a:t>Real Estate</a:t>
            </a:r>
          </a:p>
        </p:txBody>
      </p:sp>
      <p:sp>
        <p:nvSpPr>
          <p:cNvPr id="6" name="TextBox 5">
            <a:extLst>
              <a:ext uri="{FF2B5EF4-FFF2-40B4-BE49-F238E27FC236}">
                <a16:creationId xmlns:a16="http://schemas.microsoft.com/office/drawing/2014/main" id="{A1349DA1-CF81-7732-0882-C738BDAAC618}"/>
              </a:ext>
            </a:extLst>
          </p:cNvPr>
          <p:cNvSpPr txBox="1"/>
          <p:nvPr/>
        </p:nvSpPr>
        <p:spPr>
          <a:xfrm>
            <a:off x="7712764" y="4010891"/>
            <a:ext cx="766619"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800" b="1" i="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Cond Light" panose="02040306050405020303" pitchFamily="18" charset="0"/>
                <a:sym typeface="Georgia Pro Cond Light"/>
              </a:rPr>
              <a:t>?</a:t>
            </a:r>
            <a:endParaRPr kumimoji="0" lang="en-US" sz="8800" b="0" i="0" u="none" strike="noStrike" cap="none" spc="0" normalizeH="0" baseline="0" dirty="0">
              <a:ln>
                <a:noFill/>
              </a:ln>
              <a:solidFill>
                <a:srgbClr val="000000"/>
              </a:solidFill>
              <a:effectLst/>
              <a:uFillTx/>
              <a:latin typeface="Georgia Pro Cond Light" panose="02040306050405020303" pitchFamily="18" charset="0"/>
              <a:sym typeface="Georgia Pro Cond Light"/>
            </a:endParaRPr>
          </a:p>
        </p:txBody>
      </p:sp>
      <p:sp>
        <p:nvSpPr>
          <p:cNvPr id="10" name="Mar-24">
            <a:extLst>
              <a:ext uri="{FF2B5EF4-FFF2-40B4-BE49-F238E27FC236}">
                <a16:creationId xmlns:a16="http://schemas.microsoft.com/office/drawing/2014/main" id="{A53826E1-2B3E-D433-B23B-D181A0EEA869}"/>
              </a:ext>
            </a:extLst>
          </p:cNvPr>
          <p:cNvSpPr txBox="1"/>
          <p:nvPr/>
        </p:nvSpPr>
        <p:spPr>
          <a:xfrm>
            <a:off x="860159" y="6353492"/>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t>Mar-24</a:t>
            </a:r>
          </a:p>
        </p:txBody>
      </p:sp>
      <p:sp>
        <p:nvSpPr>
          <p:cNvPr id="12" name="TextBox 11">
            <a:extLst>
              <a:ext uri="{FF2B5EF4-FFF2-40B4-BE49-F238E27FC236}">
                <a16:creationId xmlns:a16="http://schemas.microsoft.com/office/drawing/2014/main" id="{47EA4B7D-9AB9-E5AC-C818-8DD8EBBA41E1}"/>
              </a:ext>
            </a:extLst>
          </p:cNvPr>
          <p:cNvSpPr txBox="1"/>
          <p:nvPr/>
        </p:nvSpPr>
        <p:spPr>
          <a:xfrm>
            <a:off x="2810164" y="6078002"/>
            <a:ext cx="622992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a:solidFill>
                  <a:srgbClr val="FFFFFF"/>
                </a:solidFill>
              </a:defRPr>
            </a:pPr>
            <a:r>
              <a:rPr lang="en-US" dirty="0"/>
              <a:t>Long Island Housing Services, Inc. </a:t>
            </a:r>
          </a:p>
          <a:p>
            <a:pPr algn="ctr">
              <a:defRPr>
                <a:solidFill>
                  <a:srgbClr val="FFFFFF"/>
                </a:solidFill>
              </a:defRPr>
            </a:pPr>
            <a:r>
              <a:rPr lang="en-US" dirty="0"/>
              <a:t>LIFairHousing.org</a:t>
            </a:r>
          </a:p>
        </p:txBody>
      </p:sp>
      <p:sp>
        <p:nvSpPr>
          <p:cNvPr id="13" name="Slide Number">
            <a:extLst>
              <a:ext uri="{FF2B5EF4-FFF2-40B4-BE49-F238E27FC236}">
                <a16:creationId xmlns:a16="http://schemas.microsoft.com/office/drawing/2014/main" id="{298ADAE2-818C-F938-C7EE-92F59AAFE499}"/>
              </a:ext>
            </a:extLst>
          </p:cNvPr>
          <p:cNvSpPr txBox="1">
            <a:spLocks noGrp="1"/>
          </p:cNvSpPr>
          <p:nvPr>
            <p:ph type="sldNum" sz="quarter" idx="2"/>
          </p:nvPr>
        </p:nvSpPr>
        <p:spPr>
          <a:xfrm>
            <a:off x="11009513" y="6366192"/>
            <a:ext cx="344288"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t>29</a:t>
            </a:fld>
            <a:endParaRPr dirty="0"/>
          </a:p>
        </p:txBody>
      </p:sp>
    </p:spTree>
    <p:extLst>
      <p:ext uri="{BB962C8B-B14F-4D97-AF65-F5344CB8AC3E}">
        <p14:creationId xmlns:p14="http://schemas.microsoft.com/office/powerpoint/2010/main" val="78698871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06" name="Footer Placeholder 4"/>
          <p:cNvSpPr txBox="1"/>
          <p:nvPr/>
        </p:nvSpPr>
        <p:spPr>
          <a:xfrm>
            <a:off x="4084320" y="6231136"/>
            <a:ext cx="4023360"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700">
                <a:solidFill>
                  <a:srgbClr val="FFFFFF"/>
                </a:solidFill>
              </a:defRPr>
            </a:pPr>
            <a:r>
              <a:rPr dirty="0">
                <a:solidFill>
                  <a:schemeClr val="bg1"/>
                </a:solidFill>
              </a:rPr>
              <a:t>Long Island Housing Services, Inc.</a:t>
            </a:r>
          </a:p>
          <a:p>
            <a:pPr algn="ctr">
              <a:defRPr sz="1700">
                <a:solidFill>
                  <a:srgbClr val="FFFFFF"/>
                </a:solidFill>
              </a:defRPr>
            </a:pPr>
            <a:r>
              <a:rPr dirty="0">
                <a:solidFill>
                  <a:schemeClr val="bg1"/>
                </a:solidFill>
              </a:rPr>
              <a:t>LIFairHousing.org</a:t>
            </a:r>
          </a:p>
        </p:txBody>
      </p:sp>
      <p:sp>
        <p:nvSpPr>
          <p:cNvPr id="208" name="Subtitle 2"/>
          <p:cNvSpPr txBox="1">
            <a:spLocks noGrp="1"/>
          </p:cNvSpPr>
          <p:nvPr>
            <p:ph type="body" idx="1"/>
          </p:nvPr>
        </p:nvSpPr>
        <p:spPr>
          <a:xfrm>
            <a:off x="960582" y="1761508"/>
            <a:ext cx="10393219" cy="3743902"/>
          </a:xfrm>
          <a:prstGeom prst="rect">
            <a:avLst/>
          </a:prstGeom>
        </p:spPr>
        <p:txBody>
          <a:bodyPr>
            <a:normAutofit lnSpcReduction="10000"/>
          </a:bodyPr>
          <a:lstStyle/>
          <a:p>
            <a:pPr defTabSz="868680">
              <a:spcBef>
                <a:spcPts val="900"/>
              </a:spcBef>
              <a:defRPr sz="2280"/>
            </a:pPr>
            <a:r>
              <a:rPr lang="en-US" dirty="0">
                <a:solidFill>
                  <a:schemeClr val="bg1"/>
                </a:solidFill>
              </a:rPr>
              <a:t>BBA, Management, Hofstra University 1987</a:t>
            </a:r>
          </a:p>
          <a:p>
            <a:pPr defTabSz="868680">
              <a:spcBef>
                <a:spcPts val="900"/>
              </a:spcBef>
              <a:defRPr sz="2280"/>
            </a:pPr>
            <a:r>
              <a:rPr lang="en-US" dirty="0">
                <a:solidFill>
                  <a:schemeClr val="bg1"/>
                </a:solidFill>
              </a:rPr>
              <a:t>JD, George Washington University, 1993</a:t>
            </a:r>
          </a:p>
          <a:p>
            <a:pPr defTabSz="868680">
              <a:spcBef>
                <a:spcPts val="900"/>
              </a:spcBef>
              <a:defRPr sz="2280"/>
            </a:pPr>
            <a:r>
              <a:rPr lang="en-US" dirty="0">
                <a:solidFill>
                  <a:schemeClr val="bg1"/>
                </a:solidFill>
              </a:rPr>
              <a:t>Real Estate Attorney 1994 - 2008 (14 years)</a:t>
            </a:r>
          </a:p>
          <a:p>
            <a:pPr defTabSz="868680">
              <a:spcBef>
                <a:spcPts val="900"/>
              </a:spcBef>
              <a:defRPr sz="2280"/>
            </a:pPr>
            <a:r>
              <a:rPr lang="en-US" dirty="0">
                <a:solidFill>
                  <a:schemeClr val="bg1"/>
                </a:solidFill>
              </a:rPr>
              <a:t>Co-op Board Member and Treasurer 2005-2011</a:t>
            </a:r>
          </a:p>
          <a:p>
            <a:pPr defTabSz="868680">
              <a:spcBef>
                <a:spcPts val="900"/>
              </a:spcBef>
              <a:defRPr sz="2280"/>
            </a:pPr>
            <a:r>
              <a:rPr lang="en-US" dirty="0">
                <a:solidFill>
                  <a:schemeClr val="bg1"/>
                </a:solidFill>
              </a:rPr>
              <a:t>Long Island Housing Services Executive Director 2018-Present</a:t>
            </a:r>
          </a:p>
          <a:p>
            <a:pPr defTabSz="868680">
              <a:spcBef>
                <a:spcPts val="900"/>
              </a:spcBef>
              <a:defRPr sz="2280"/>
            </a:pPr>
            <a:r>
              <a:rPr lang="en-US" i="1" dirty="0">
                <a:solidFill>
                  <a:schemeClr val="bg1"/>
                </a:solidFill>
              </a:rPr>
              <a:t>City &amp; State </a:t>
            </a:r>
            <a:r>
              <a:rPr lang="en-US" dirty="0">
                <a:solidFill>
                  <a:schemeClr val="bg1"/>
                </a:solidFill>
              </a:rPr>
              <a:t>magazine Long Island Power 100 in 2022, 2021, and 2020</a:t>
            </a:r>
          </a:p>
          <a:p>
            <a:pPr defTabSz="868680">
              <a:spcBef>
                <a:spcPts val="900"/>
              </a:spcBef>
              <a:defRPr sz="2280"/>
            </a:pPr>
            <a:r>
              <a:rPr lang="en-US" dirty="0">
                <a:solidFill>
                  <a:schemeClr val="bg1"/>
                </a:solidFill>
              </a:rPr>
              <a:t>Touro Podcast with LIBOR Assoc. General Counsel 2022</a:t>
            </a:r>
          </a:p>
          <a:p>
            <a:pPr defTabSz="868680">
              <a:spcBef>
                <a:spcPts val="900"/>
              </a:spcBef>
              <a:defRPr sz="2280"/>
            </a:pPr>
            <a:r>
              <a:rPr lang="en-US" i="1" dirty="0">
                <a:solidFill>
                  <a:schemeClr val="bg1"/>
                </a:solidFill>
              </a:rPr>
              <a:t>Long Island Press </a:t>
            </a:r>
            <a:r>
              <a:rPr lang="en-US" dirty="0">
                <a:solidFill>
                  <a:schemeClr val="bg1"/>
                </a:solidFill>
              </a:rPr>
              <a:t>Real Estate Power Players 2023</a:t>
            </a:r>
          </a:p>
          <a:p>
            <a:pPr defTabSz="868680">
              <a:spcBef>
                <a:spcPts val="900"/>
              </a:spcBef>
              <a:defRPr sz="2280"/>
            </a:pPr>
            <a:r>
              <a:rPr lang="en-US" i="1" dirty="0">
                <a:solidFill>
                  <a:schemeClr val="bg1"/>
                </a:solidFill>
              </a:rPr>
              <a:t>Newsday</a:t>
            </a:r>
            <a:r>
              <a:rPr lang="en-US" dirty="0">
                <a:solidFill>
                  <a:schemeClr val="bg1"/>
                </a:solidFill>
              </a:rPr>
              <a:t> Co-op Transparency Law Op-Ed co-authored with LIBOR CEO 2023</a:t>
            </a:r>
          </a:p>
          <a:p>
            <a:pPr defTabSz="868680">
              <a:spcBef>
                <a:spcPts val="900"/>
              </a:spcBef>
              <a:defRPr sz="2280"/>
            </a:pPr>
            <a:endParaRPr lang="en-US" dirty="0">
              <a:solidFill>
                <a:schemeClr val="bg1"/>
              </a:solidFill>
            </a:endParaRPr>
          </a:p>
          <a:p>
            <a:pPr marL="0" indent="0" defTabSz="868680">
              <a:spcBef>
                <a:spcPts val="900"/>
              </a:spcBef>
              <a:buNone/>
              <a:defRPr sz="2280"/>
            </a:pPr>
            <a:endParaRPr dirty="0"/>
          </a:p>
        </p:txBody>
      </p:sp>
      <p:sp>
        <p:nvSpPr>
          <p:cNvPr id="6" name="Slide Number Placeholder 3">
            <a:extLst>
              <a:ext uri="{FF2B5EF4-FFF2-40B4-BE49-F238E27FC236}">
                <a16:creationId xmlns:a16="http://schemas.microsoft.com/office/drawing/2014/main" id="{F6B6F689-8F6E-0628-47C7-4317B51E8C30}"/>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t>3</a:t>
            </a:fld>
            <a:endParaRPr dirty="0"/>
          </a:p>
        </p:txBody>
      </p:sp>
      <p:sp>
        <p:nvSpPr>
          <p:cNvPr id="209" name="Date Placeholder 3"/>
          <p:cNvSpPr txBox="1"/>
          <p:nvPr/>
        </p:nvSpPr>
        <p:spPr>
          <a:xfrm>
            <a:off x="883919" y="6353492"/>
            <a:ext cx="2651762"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a:solidFill>
                  <a:srgbClr val="FFFFFF"/>
                </a:solidFill>
              </a:defRPr>
            </a:lvl1pPr>
          </a:lstStyle>
          <a:p>
            <a:r>
              <a:t>Mar-24</a:t>
            </a:r>
          </a:p>
        </p:txBody>
      </p:sp>
      <p:sp>
        <p:nvSpPr>
          <p:cNvPr id="3" name="Rectangle 2">
            <a:extLst>
              <a:ext uri="{FF2B5EF4-FFF2-40B4-BE49-F238E27FC236}">
                <a16:creationId xmlns:a16="http://schemas.microsoft.com/office/drawing/2014/main" id="{D768FDFE-C8D8-CE14-5BC3-0A3C94F94D96}"/>
              </a:ext>
            </a:extLst>
          </p:cNvPr>
          <p:cNvSpPr/>
          <p:nvPr/>
        </p:nvSpPr>
        <p:spPr>
          <a:xfrm>
            <a:off x="1" y="362907"/>
            <a:ext cx="12192000" cy="1415772"/>
          </a:xfrm>
          <a:prstGeom prst="rect">
            <a:avLst/>
          </a:prstGeom>
          <a:noFill/>
        </p:spPr>
        <p:txBody>
          <a:bodyPr wrap="square" lIns="91440" tIns="45720" rIns="91440" bIns="45720">
            <a:spAutoFit/>
          </a:bodyPr>
          <a:lstStyle/>
          <a:p>
            <a:pPr algn="ctr"/>
            <a:r>
              <a:rPr lang="en-US"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Who is</a:t>
            </a:r>
          </a:p>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Ian Wilder</a:t>
            </a:r>
          </a:p>
        </p:txBody>
      </p:sp>
      <p:sp>
        <p:nvSpPr>
          <p:cNvPr id="2" name="TextBox 1">
            <a:extLst>
              <a:ext uri="{FF2B5EF4-FFF2-40B4-BE49-F238E27FC236}">
                <a16:creationId xmlns:a16="http://schemas.microsoft.com/office/drawing/2014/main" id="{BBEA2A5B-F7F9-1CE7-508D-8691CBEA6B5B}"/>
              </a:ext>
            </a:extLst>
          </p:cNvPr>
          <p:cNvSpPr txBox="1"/>
          <p:nvPr/>
        </p:nvSpPr>
        <p:spPr>
          <a:xfrm>
            <a:off x="565135" y="5698836"/>
            <a:ext cx="1065183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hlinkClick r:id="rId2"/>
              </a:rPr>
              <a:t>Ian@LIFairHousing.org</a:t>
            </a:r>
            <a:r>
              <a:rPr kumimoji="0" lang="en-US" sz="18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rPr>
              <a:t>							</a:t>
            </a:r>
            <a:r>
              <a:rPr kumimoji="0" lang="en-US" sz="18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631-567-5111 ext</a:t>
            </a:r>
            <a:r>
              <a:rPr lang="en-US" dirty="0">
                <a:solidFill>
                  <a:schemeClr val="bg1"/>
                </a:solidFill>
              </a:rPr>
              <a:t>. 314</a:t>
            </a:r>
            <a:endParaRPr kumimoji="0" lang="en-US" sz="18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endParaRPr>
          </a:p>
        </p:txBody>
      </p:sp>
      <p:sp>
        <p:nvSpPr>
          <p:cNvPr id="4" name="TextBox 3">
            <a:extLst>
              <a:ext uri="{FF2B5EF4-FFF2-40B4-BE49-F238E27FC236}">
                <a16:creationId xmlns:a16="http://schemas.microsoft.com/office/drawing/2014/main" id="{F3EE3318-0D47-A539-97AD-8F6285FB0035}"/>
              </a:ext>
            </a:extLst>
          </p:cNvPr>
          <p:cNvSpPr txBox="1"/>
          <p:nvPr/>
        </p:nvSpPr>
        <p:spPr>
          <a:xfrm>
            <a:off x="7499928" y="936836"/>
            <a:ext cx="341745"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Georgia Pro Cond Light"/>
                <a:ea typeface="Georgia Pro Cond Light"/>
                <a:cs typeface="Georgia Pro Cond Light"/>
                <a:sym typeface="Georgia Pro Cond Light"/>
              </a:rPr>
              <a:t>?</a:t>
            </a:r>
          </a:p>
        </p:txBody>
      </p:sp>
    </p:spTree>
    <p:extLst>
      <p:ext uri="{BB962C8B-B14F-4D97-AF65-F5344CB8AC3E}">
        <p14:creationId xmlns:p14="http://schemas.microsoft.com/office/powerpoint/2010/main" val="34627106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gnifying glass with a green house">
            <a:extLst>
              <a:ext uri="{FF2B5EF4-FFF2-40B4-BE49-F238E27FC236}">
                <a16:creationId xmlns:a16="http://schemas.microsoft.com/office/drawing/2014/main" id="{D2502139-C842-7A2D-9E71-FEFD34B8F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Mar-24">
            <a:extLst>
              <a:ext uri="{FF2B5EF4-FFF2-40B4-BE49-F238E27FC236}">
                <a16:creationId xmlns:a16="http://schemas.microsoft.com/office/drawing/2014/main" id="{A53826E1-2B3E-D433-B23B-D181A0EEA869}"/>
              </a:ext>
            </a:extLst>
          </p:cNvPr>
          <p:cNvSpPr txBox="1"/>
          <p:nvPr/>
        </p:nvSpPr>
        <p:spPr>
          <a:xfrm>
            <a:off x="860159" y="6353492"/>
            <a:ext cx="82822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dirty="0"/>
              <a:t>Mar-24</a:t>
            </a:r>
          </a:p>
        </p:txBody>
      </p:sp>
      <p:sp>
        <p:nvSpPr>
          <p:cNvPr id="12" name="TextBox 11">
            <a:extLst>
              <a:ext uri="{FF2B5EF4-FFF2-40B4-BE49-F238E27FC236}">
                <a16:creationId xmlns:a16="http://schemas.microsoft.com/office/drawing/2014/main" id="{47EA4B7D-9AB9-E5AC-C818-8DD8EBBA41E1}"/>
              </a:ext>
            </a:extLst>
          </p:cNvPr>
          <p:cNvSpPr txBox="1"/>
          <p:nvPr/>
        </p:nvSpPr>
        <p:spPr>
          <a:xfrm>
            <a:off x="2810164" y="6078002"/>
            <a:ext cx="622992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a:solidFill>
                  <a:srgbClr val="FFFFFF"/>
                </a:solidFill>
              </a:defRPr>
            </a:pPr>
            <a:r>
              <a:rPr lang="en-US" dirty="0"/>
              <a:t>Long Island Housing Services, Inc. </a:t>
            </a:r>
          </a:p>
          <a:p>
            <a:pPr algn="ctr">
              <a:defRPr>
                <a:solidFill>
                  <a:srgbClr val="FFFFFF"/>
                </a:solidFill>
              </a:defRPr>
            </a:pPr>
            <a:r>
              <a:rPr lang="en-US" dirty="0"/>
              <a:t>LIFairHousing.org</a:t>
            </a:r>
          </a:p>
        </p:txBody>
      </p:sp>
      <p:sp>
        <p:nvSpPr>
          <p:cNvPr id="13" name="Slide Number">
            <a:extLst>
              <a:ext uri="{FF2B5EF4-FFF2-40B4-BE49-F238E27FC236}">
                <a16:creationId xmlns:a16="http://schemas.microsoft.com/office/drawing/2014/main" id="{298ADAE2-818C-F938-C7EE-92F59AAFE499}"/>
              </a:ext>
            </a:extLst>
          </p:cNvPr>
          <p:cNvSpPr txBox="1">
            <a:spLocks noGrp="1"/>
          </p:cNvSpPr>
          <p:nvPr>
            <p:ph type="sldNum" sz="quarter" idx="2"/>
          </p:nvPr>
        </p:nvSpPr>
        <p:spPr>
          <a:xfrm>
            <a:off x="11009513" y="6366192"/>
            <a:ext cx="344288" cy="345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700"/>
            </a:lvl1pPr>
          </a:lstStyle>
          <a:p>
            <a:fld id="{86CB4B4D-7CA3-9044-876B-883B54F8677D}" type="slidenum">
              <a:rPr/>
              <a:t>30</a:t>
            </a:fld>
            <a:endParaRPr dirty="0"/>
          </a:p>
        </p:txBody>
      </p:sp>
    </p:spTree>
    <p:extLst>
      <p:ext uri="{BB962C8B-B14F-4D97-AF65-F5344CB8AC3E}">
        <p14:creationId xmlns:p14="http://schemas.microsoft.com/office/powerpoint/2010/main" val="133075865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B3627-D2E1-C4F8-2A9D-06093A6979E7}"/>
              </a:ext>
            </a:extLst>
          </p:cNvPr>
          <p:cNvSpPr>
            <a:spLocks noGrp="1"/>
          </p:cNvSpPr>
          <p:nvPr>
            <p:ph type="title"/>
          </p:nvPr>
        </p:nvSpPr>
        <p:spPr>
          <a:xfrm>
            <a:off x="0" y="498764"/>
            <a:ext cx="8312020" cy="4627418"/>
          </a:xfrm>
        </p:spPr>
        <p:txBody>
          <a:bodyPr>
            <a:normAutofit/>
          </a:bodyPr>
          <a:lstStyle/>
          <a:p>
            <a:pPr>
              <a:lnSpc>
                <a:spcPct val="150000"/>
              </a:lnSpc>
            </a:pPr>
            <a:br>
              <a:rPr lang="en-US" sz="4400" dirty="0">
                <a:solidFill>
                  <a:schemeClr val="bg1"/>
                </a:solidFill>
                <a:latin typeface="Georgia Pro Cond Light"/>
                <a:sym typeface="Georgia Pro Cond Light"/>
              </a:rPr>
            </a:br>
            <a:r>
              <a:rPr lang="en-US" sz="4400" dirty="0">
                <a:solidFill>
                  <a:schemeClr val="bg1"/>
                </a:solidFill>
                <a:latin typeface="Georgia Pro Cond Light"/>
                <a:sym typeface="Georgia Pro Cond Light"/>
              </a:rPr>
              <a:t>Using Blue Ocean Strategy</a:t>
            </a:r>
            <a:br>
              <a:rPr lang="en-US" sz="4400" dirty="0">
                <a:solidFill>
                  <a:schemeClr val="bg1"/>
                </a:solidFill>
                <a:latin typeface="Georgia Pro Cond Light"/>
                <a:sym typeface="Georgia Pro Cond Light"/>
              </a:rPr>
            </a:br>
            <a:r>
              <a:rPr lang="en-US" sz="4400" dirty="0">
                <a:solidFill>
                  <a:schemeClr val="bg1"/>
                </a:solidFill>
                <a:latin typeface="Georgia Pro Cond Light"/>
                <a:sym typeface="Georgia Pro Cond Light"/>
              </a:rPr>
              <a:t>apply </a:t>
            </a:r>
            <a:r>
              <a:rPr lang="en-US" sz="4400" u="sng" dirty="0">
                <a:solidFill>
                  <a:schemeClr val="bg1"/>
                </a:solidFill>
                <a:latin typeface="Georgia Pro Cond Light"/>
                <a:sym typeface="Georgia Pro Cond Light"/>
              </a:rPr>
              <a:t>Equal Access</a:t>
            </a:r>
            <a:r>
              <a:rPr lang="en-US" sz="4400" dirty="0">
                <a:solidFill>
                  <a:schemeClr val="bg1"/>
                </a:solidFill>
                <a:latin typeface="Georgia Pro Cond Light"/>
                <a:sym typeface="Georgia Pro Cond Light"/>
              </a:rPr>
              <a:t> lens</a:t>
            </a:r>
            <a:br>
              <a:rPr lang="en-US" sz="4400" u="sng" dirty="0">
                <a:solidFill>
                  <a:schemeClr val="bg1"/>
                </a:solidFill>
                <a:latin typeface="Georgia Pro Cond Light"/>
                <a:sym typeface="Georgia Pro Cond Light"/>
              </a:rPr>
            </a:br>
            <a:r>
              <a:rPr lang="en-US" sz="4400" dirty="0">
                <a:solidFill>
                  <a:schemeClr val="bg1"/>
                </a:solidFill>
                <a:latin typeface="Georgia Pro Cond Light"/>
                <a:sym typeface="Georgia Pro Cond Light"/>
              </a:rPr>
              <a:t>as a core value proposition.</a:t>
            </a:r>
          </a:p>
        </p:txBody>
      </p:sp>
      <p:sp>
        <p:nvSpPr>
          <p:cNvPr id="10" name="Mar-24">
            <a:extLst>
              <a:ext uri="{FF2B5EF4-FFF2-40B4-BE49-F238E27FC236}">
                <a16:creationId xmlns:a16="http://schemas.microsoft.com/office/drawing/2014/main" id="{A53826E1-2B3E-D433-B23B-D181A0EEA869}"/>
              </a:ext>
            </a:extLst>
          </p:cNvPr>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12" name="TextBox 11">
            <a:extLst>
              <a:ext uri="{FF2B5EF4-FFF2-40B4-BE49-F238E27FC236}">
                <a16:creationId xmlns:a16="http://schemas.microsoft.com/office/drawing/2014/main" id="{47EA4B7D-9AB9-E5AC-C818-8DD8EBBA41E1}"/>
              </a:ext>
            </a:extLst>
          </p:cNvPr>
          <p:cNvSpPr txBox="1"/>
          <p:nvPr/>
        </p:nvSpPr>
        <p:spPr>
          <a:xfrm>
            <a:off x="2810164" y="6078002"/>
            <a:ext cx="622992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a:solidFill>
                  <a:srgbClr val="FFFFFF"/>
                </a:solidFill>
              </a:defRPr>
            </a:pPr>
            <a:r>
              <a:rPr lang="en-US" dirty="0">
                <a:solidFill>
                  <a:schemeClr val="bg1"/>
                </a:solidFill>
              </a:rPr>
              <a:t>Long Island Housing Services, Inc. </a:t>
            </a:r>
          </a:p>
          <a:p>
            <a:pPr algn="ctr">
              <a:defRPr>
                <a:solidFill>
                  <a:srgbClr val="FFFFFF"/>
                </a:solidFill>
              </a:defRPr>
            </a:pPr>
            <a:r>
              <a:rPr lang="en-US" dirty="0">
                <a:solidFill>
                  <a:schemeClr val="bg1"/>
                </a:solidFill>
              </a:rPr>
              <a:t>LIFairHousing.org</a:t>
            </a:r>
          </a:p>
        </p:txBody>
      </p:sp>
      <p:sp>
        <p:nvSpPr>
          <p:cNvPr id="13" name="Slide Number">
            <a:extLst>
              <a:ext uri="{FF2B5EF4-FFF2-40B4-BE49-F238E27FC236}">
                <a16:creationId xmlns:a16="http://schemas.microsoft.com/office/drawing/2014/main" id="{298ADAE2-818C-F938-C7EE-92F59AAFE499}"/>
              </a:ext>
            </a:extLst>
          </p:cNvP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31</a:t>
            </a:fld>
            <a:endParaRPr dirty="0">
              <a:solidFill>
                <a:schemeClr val="bg1"/>
              </a:solidFill>
            </a:endParaRPr>
          </a:p>
        </p:txBody>
      </p:sp>
      <p:pic>
        <p:nvPicPr>
          <p:cNvPr id="4" name="Picture 3" descr="A magnifying glass with a green house">
            <a:extLst>
              <a:ext uri="{FF2B5EF4-FFF2-40B4-BE49-F238E27FC236}">
                <a16:creationId xmlns:a16="http://schemas.microsoft.com/office/drawing/2014/main" id="{E6BB89B4-A516-F002-C97F-64BD32E0A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020" y="941614"/>
            <a:ext cx="3879980" cy="3879980"/>
          </a:xfrm>
          <a:prstGeom prst="rect">
            <a:avLst/>
          </a:prstGeom>
        </p:spPr>
      </p:pic>
    </p:spTree>
    <p:extLst>
      <p:ext uri="{BB962C8B-B14F-4D97-AF65-F5344CB8AC3E}">
        <p14:creationId xmlns:p14="http://schemas.microsoft.com/office/powerpoint/2010/main" val="134326764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32</a:t>
            </a:fld>
            <a:endParaRPr>
              <a:solidFill>
                <a:schemeClr val="bg1"/>
              </a:solidFill>
            </a:endParaRP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7" name="Rectangle 6">
            <a:extLst>
              <a:ext uri="{FF2B5EF4-FFF2-40B4-BE49-F238E27FC236}">
                <a16:creationId xmlns:a16="http://schemas.microsoft.com/office/drawing/2014/main" id="{E8950758-687D-66FB-7971-7E6DB6216C41}"/>
              </a:ext>
            </a:extLst>
          </p:cNvPr>
          <p:cNvSpPr/>
          <p:nvPr/>
        </p:nvSpPr>
        <p:spPr>
          <a:xfrm>
            <a:off x="0" y="225924"/>
            <a:ext cx="12191999" cy="1015663"/>
          </a:xfrm>
          <a:prstGeom prst="rect">
            <a:avLst/>
          </a:prstGeom>
          <a:noFill/>
        </p:spPr>
        <p:txBody>
          <a:bodyPr wrap="squar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Oceans vs Red Oceans</a:t>
            </a:r>
          </a:p>
        </p:txBody>
      </p:sp>
      <p:graphicFrame>
        <p:nvGraphicFramePr>
          <p:cNvPr id="3" name="Table 1">
            <a:extLst>
              <a:ext uri="{FF2B5EF4-FFF2-40B4-BE49-F238E27FC236}">
                <a16:creationId xmlns:a16="http://schemas.microsoft.com/office/drawing/2014/main" id="{6CBFFD78-D6F2-BC02-2FCC-D3B7230B6CE1}"/>
              </a:ext>
            </a:extLst>
          </p:cNvPr>
          <p:cNvGraphicFramePr/>
          <p:nvPr>
            <p:extLst>
              <p:ext uri="{D42A27DB-BD31-4B8C-83A1-F6EECF244321}">
                <p14:modId xmlns:p14="http://schemas.microsoft.com/office/powerpoint/2010/main" val="1801715037"/>
              </p:ext>
            </p:extLst>
          </p:nvPr>
        </p:nvGraphicFramePr>
        <p:xfrm>
          <a:off x="1768945" y="1352550"/>
          <a:ext cx="9032404" cy="3771900"/>
        </p:xfrm>
        <a:graphic>
          <a:graphicData uri="http://schemas.openxmlformats.org/drawingml/2006/table">
            <a:tbl>
              <a:tblPr bandRow="1">
                <a:tableStyleId>{C7B018BB-80A7-4F77-B60F-C8B233D01FF8}</a:tableStyleId>
              </a:tblPr>
              <a:tblGrid>
                <a:gridCol w="4700930">
                  <a:extLst>
                    <a:ext uri="{9D8B030D-6E8A-4147-A177-3AD203B41FA5}">
                      <a16:colId xmlns:a16="http://schemas.microsoft.com/office/drawing/2014/main" val="20000"/>
                    </a:ext>
                  </a:extLst>
                </a:gridCol>
                <a:gridCol w="4331474">
                  <a:extLst>
                    <a:ext uri="{9D8B030D-6E8A-4147-A177-3AD203B41FA5}">
                      <a16:colId xmlns:a16="http://schemas.microsoft.com/office/drawing/2014/main" val="20001"/>
                    </a:ext>
                  </a:extLst>
                </a:gridCol>
              </a:tblGrid>
              <a:tr h="3771900">
                <a:tc>
                  <a:txBody>
                    <a:bodyPr/>
                    <a:lstStyle/>
                    <a:p>
                      <a:pPr algn="ctr">
                        <a:defRPr sz="3500">
                          <a:solidFill>
                            <a:srgbClr val="0433FF"/>
                          </a:solidFill>
                        </a:defRPr>
                      </a:pPr>
                      <a:r>
                        <a:rPr dirty="0"/>
                        <a:t>Blue Ocean Strategy</a:t>
                      </a:r>
                      <a:endParaRPr lang="en-US" dirty="0"/>
                    </a:p>
                    <a:p>
                      <a:pPr marL="0" indent="0" algn="ctr">
                        <a:buFont typeface="Arial" panose="020B0604020202020204" pitchFamily="34" charset="0"/>
                        <a:buNone/>
                        <a:defRPr sz="3500">
                          <a:solidFill>
                            <a:srgbClr val="0433FF"/>
                          </a:solidFill>
                        </a:defRPr>
                      </a:pPr>
                      <a:endParaRPr lang="en-US" dirty="0"/>
                    </a:p>
                    <a:p>
                      <a:pPr marL="0" indent="0" algn="l">
                        <a:buFont typeface="Arial" panose="020B0604020202020204" pitchFamily="34" charset="0"/>
                        <a:buNone/>
                        <a:defRPr sz="3500">
                          <a:solidFill>
                            <a:srgbClr val="0433FF"/>
                          </a:solidFill>
                        </a:defRPr>
                      </a:pPr>
                      <a:r>
                        <a:rPr lang="en-US" dirty="0"/>
                        <a:t>View compliance as an opportunity to differentiate and create a new selling point</a:t>
                      </a:r>
                    </a:p>
                    <a:p>
                      <a:pPr algn="l">
                        <a:defRPr sz="3500">
                          <a:solidFill>
                            <a:srgbClr val="0433FF"/>
                          </a:solidFill>
                        </a:defRPr>
                      </a:pPr>
                      <a:endParaRPr dirty="0"/>
                    </a:p>
                  </a:txBody>
                  <a:tcPr marL="0" marR="0" marT="0" marB="0" horzOverflow="overflow"/>
                </a:tc>
                <a:tc>
                  <a:txBody>
                    <a:bodyPr/>
                    <a:lstStyle/>
                    <a:p>
                      <a:pPr algn="ctr">
                        <a:defRPr sz="3500">
                          <a:solidFill>
                            <a:srgbClr val="FF2600"/>
                          </a:solidFill>
                        </a:defRPr>
                      </a:pPr>
                      <a:r>
                        <a:rPr dirty="0"/>
                        <a:t> Red Ocean Strategy</a:t>
                      </a:r>
                      <a:endParaRPr lang="en-US" dirty="0"/>
                    </a:p>
                    <a:p>
                      <a:pPr algn="ctr">
                        <a:defRPr sz="3500">
                          <a:solidFill>
                            <a:srgbClr val="FF2600"/>
                          </a:solidFill>
                        </a:defRPr>
                      </a:pPr>
                      <a:endParaRPr lang="en-US" dirty="0"/>
                    </a:p>
                    <a:p>
                      <a:pPr marL="0" indent="0" algn="l">
                        <a:buFont typeface="Arial" panose="020B0604020202020204" pitchFamily="34" charset="0"/>
                        <a:buNone/>
                        <a:defRPr sz="3500">
                          <a:solidFill>
                            <a:srgbClr val="FF2600"/>
                          </a:solidFill>
                        </a:defRPr>
                      </a:pPr>
                      <a:r>
                        <a:rPr lang="en-US" sz="2800" dirty="0"/>
                        <a:t> View fair housing compliance as a checkbox exercise, simply meeting the minimum requirements</a:t>
                      </a:r>
                      <a:endParaRPr sz="2800" dirty="0"/>
                    </a:p>
                  </a:txBody>
                  <a:tcPr marL="0" marR="0" marT="0" marB="0" horzOverflow="overflow"/>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5043624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33</a:t>
            </a:fld>
            <a:endParaRPr kumimoji="0" sz="1800" b="0" i="0" u="none" strike="noStrike" kern="0" cap="none" spc="0" normalizeH="0" baseline="0" noProof="0">
              <a:ln>
                <a:noFill/>
              </a:ln>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202EC019-F451-FE11-10D8-D381F872D555}"/>
              </a:ext>
            </a:extLst>
          </p:cNvPr>
          <p:cNvSpPr/>
          <p:nvPr/>
        </p:nvSpPr>
        <p:spPr>
          <a:xfrm>
            <a:off x="557465" y="321244"/>
            <a:ext cx="11077070" cy="4597862"/>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t>
            </a: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a:t>
            </a: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enerational </a:t>
            </a: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a:t>
            </a: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hift</a:t>
            </a:r>
          </a:p>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makes Fair Housing into </a:t>
            </a:r>
          </a:p>
          <a:p>
            <a:pPr algn="ctr">
              <a:lnSpc>
                <a:spcPct val="150000"/>
              </a:lnSpc>
            </a:pP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a:t>
            </a:r>
            <a:r>
              <a:rPr lang="en-US" sz="5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Blue Ocean Strategy</a:t>
            </a:r>
          </a:p>
        </p:txBody>
      </p:sp>
      <p:sp>
        <p:nvSpPr>
          <p:cNvPr id="3" name="TextBox 2">
            <a:extLst>
              <a:ext uri="{FF2B5EF4-FFF2-40B4-BE49-F238E27FC236}">
                <a16:creationId xmlns:a16="http://schemas.microsoft.com/office/drawing/2014/main" id="{7C061DC9-B582-4619-1E6A-32345E0719AE}"/>
              </a:ext>
            </a:extLst>
          </p:cNvPr>
          <p:cNvSpPr txBox="1"/>
          <p:nvPr/>
        </p:nvSpPr>
        <p:spPr>
          <a:xfrm>
            <a:off x="8968510" y="3814661"/>
            <a:ext cx="397164"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80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283178447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91" name="Affirmative marketing of fair housing involves actively promoting our commitment to fair housing laws.…"/>
          <p:cNvSpPr txBox="1">
            <a:spLocks noGrp="1"/>
          </p:cNvSpPr>
          <p:nvPr>
            <p:ph type="title"/>
          </p:nvPr>
        </p:nvSpPr>
        <p:spPr>
          <a:xfrm>
            <a:off x="275735" y="1665437"/>
            <a:ext cx="11640530" cy="3811536"/>
          </a:xfrm>
          <a:prstGeom prst="rect">
            <a:avLst/>
          </a:prstGeom>
        </p:spPr>
        <p:txBody>
          <a:bodyPr>
            <a:noAutofit/>
          </a:bodyPr>
          <a:lstStyle/>
          <a:p>
            <a:pPr defTabSz="822959">
              <a:lnSpc>
                <a:spcPct val="150000"/>
              </a:lnSpc>
              <a:buSzPct val="100000"/>
              <a:defRPr sz="3150"/>
            </a:pPr>
            <a:r>
              <a:rPr lang="en-US" sz="3200" b="1" dirty="0">
                <a:solidFill>
                  <a:schemeClr val="bg1"/>
                </a:solidFill>
              </a:rPr>
              <a:t>Silent Generation: </a:t>
            </a:r>
            <a:r>
              <a:rPr lang="en-US" sz="3200" dirty="0">
                <a:solidFill>
                  <a:schemeClr val="bg1"/>
                </a:solidFill>
              </a:rPr>
              <a:t>Born 1928-1945</a:t>
            </a:r>
            <a:br>
              <a:rPr lang="en-US" sz="3200" dirty="0">
                <a:solidFill>
                  <a:schemeClr val="bg1"/>
                </a:solidFill>
              </a:rPr>
            </a:br>
            <a:r>
              <a:rPr lang="en-US" sz="3200" dirty="0">
                <a:solidFill>
                  <a:schemeClr val="bg1"/>
                </a:solidFill>
              </a:rPr>
              <a:t>Boomers: Born 1946-1964</a:t>
            </a:r>
            <a:br>
              <a:rPr lang="en-US" sz="3200" dirty="0">
                <a:solidFill>
                  <a:schemeClr val="bg1"/>
                </a:solidFill>
              </a:rPr>
            </a:br>
            <a:r>
              <a:rPr lang="en-US" sz="3200" dirty="0">
                <a:solidFill>
                  <a:schemeClr val="bg1"/>
                </a:solidFill>
              </a:rPr>
              <a:t>Gen X: Born 1965-1980</a:t>
            </a:r>
            <a:br>
              <a:rPr lang="en-US" sz="3200" dirty="0">
                <a:solidFill>
                  <a:schemeClr val="bg1"/>
                </a:solidFill>
              </a:rPr>
            </a:br>
            <a:r>
              <a:rPr lang="en-US" sz="3200" dirty="0">
                <a:solidFill>
                  <a:schemeClr val="bg1"/>
                </a:solidFill>
              </a:rPr>
              <a:t>Millennials: Born 1981-1996</a:t>
            </a:r>
            <a:br>
              <a:rPr lang="en-US" sz="3200" dirty="0">
                <a:solidFill>
                  <a:schemeClr val="bg1"/>
                </a:solidFill>
              </a:rPr>
            </a:br>
            <a:r>
              <a:rPr lang="en-US" sz="3200" dirty="0">
                <a:solidFill>
                  <a:schemeClr val="bg1"/>
                </a:solidFill>
              </a:rPr>
              <a:t>Gen Z: Born 1997-2012</a:t>
            </a:r>
          </a:p>
        </p:txBody>
      </p:sp>
      <p:sp>
        <p:nvSpPr>
          <p:cNvPr id="292"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34</a:t>
            </a:fld>
            <a:endParaRPr>
              <a:solidFill>
                <a:schemeClr val="bg1"/>
              </a:solidFill>
            </a:endParaRPr>
          </a:p>
        </p:txBody>
      </p:sp>
      <p:sp>
        <p:nvSpPr>
          <p:cNvPr id="294"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95"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Rectangle 1">
            <a:extLst>
              <a:ext uri="{FF2B5EF4-FFF2-40B4-BE49-F238E27FC236}">
                <a16:creationId xmlns:a16="http://schemas.microsoft.com/office/drawing/2014/main" id="{73914006-D0FB-BBEB-E71B-6267799524C6}"/>
              </a:ext>
            </a:extLst>
          </p:cNvPr>
          <p:cNvSpPr/>
          <p:nvPr/>
        </p:nvSpPr>
        <p:spPr>
          <a:xfrm>
            <a:off x="3094260" y="269237"/>
            <a:ext cx="6295313" cy="1015663"/>
          </a:xfrm>
          <a:prstGeom prst="rect">
            <a:avLst/>
          </a:prstGeom>
          <a:noFill/>
        </p:spPr>
        <p:txBody>
          <a:bodyPr wrap="non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Generations Defined</a:t>
            </a:r>
          </a:p>
        </p:txBody>
      </p:sp>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92"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35</a:t>
            </a:fld>
            <a:endParaRPr>
              <a:solidFill>
                <a:schemeClr val="bg1"/>
              </a:solidFill>
            </a:endParaRPr>
          </a:p>
        </p:txBody>
      </p:sp>
      <p:sp>
        <p:nvSpPr>
          <p:cNvPr id="294"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95"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graphicFrame>
        <p:nvGraphicFramePr>
          <p:cNvPr id="5" name="Table 4">
            <a:extLst>
              <a:ext uri="{FF2B5EF4-FFF2-40B4-BE49-F238E27FC236}">
                <a16:creationId xmlns:a16="http://schemas.microsoft.com/office/drawing/2014/main" id="{845BC1EF-520B-C05C-70AF-AA99DE3C6C7E}"/>
              </a:ext>
            </a:extLst>
          </p:cNvPr>
          <p:cNvGraphicFramePr>
            <a:graphicFrameLocks noGrp="1"/>
          </p:cNvGraphicFramePr>
          <p:nvPr>
            <p:extLst>
              <p:ext uri="{D42A27DB-BD31-4B8C-83A1-F6EECF244321}">
                <p14:modId xmlns:p14="http://schemas.microsoft.com/office/powerpoint/2010/main" val="748660164"/>
              </p:ext>
            </p:extLst>
          </p:nvPr>
        </p:nvGraphicFramePr>
        <p:xfrm>
          <a:off x="304799" y="1104827"/>
          <a:ext cx="11582400" cy="4970143"/>
        </p:xfrm>
        <a:graphic>
          <a:graphicData uri="http://schemas.openxmlformats.org/drawingml/2006/table">
            <a:tbl>
              <a:tblPr firstRow="1" bandRow="1">
                <a:tableStyleId>{5940675A-B579-460E-94D1-54222C63F5DA}</a:tableStyleId>
              </a:tblPr>
              <a:tblGrid>
                <a:gridCol w="11582400">
                  <a:extLst>
                    <a:ext uri="{9D8B030D-6E8A-4147-A177-3AD203B41FA5}">
                      <a16:colId xmlns:a16="http://schemas.microsoft.com/office/drawing/2014/main" val="1613491024"/>
                    </a:ext>
                  </a:extLst>
                </a:gridCol>
              </a:tblGrid>
              <a:tr h="583323">
                <a:tc>
                  <a:txBody>
                    <a:bodyPr/>
                    <a:lstStyle/>
                    <a:p>
                      <a:pPr algn="l"/>
                      <a:r>
                        <a:rPr lang="en-US" sz="1800" dirty="0">
                          <a:ln>
                            <a:noFill/>
                          </a:ln>
                          <a:solidFill>
                            <a:schemeClr val="bg1"/>
                          </a:solidFill>
                        </a:rPr>
                        <a:t>Silent Generation:</a:t>
                      </a:r>
                    </a:p>
                    <a:p>
                      <a:pPr marL="171450" indent="-171450" algn="ctr">
                        <a:buFont typeface="Arial" panose="020B0604020202020204" pitchFamily="34" charset="0"/>
                        <a:buChar char="•"/>
                      </a:pPr>
                      <a:r>
                        <a:rPr lang="en-US" sz="1800" dirty="0">
                          <a:ln>
                            <a:noFill/>
                          </a:ln>
                          <a:solidFill>
                            <a:schemeClr val="bg1"/>
                          </a:solidFill>
                        </a:rPr>
                        <a:t>The least diverse generation overall. </a:t>
                      </a:r>
                    </a:p>
                  </a:txBody>
                  <a:tcPr/>
                </a:tc>
                <a:extLst>
                  <a:ext uri="{0D108BD9-81ED-4DB2-BD59-A6C34878D82A}">
                    <a16:rowId xmlns:a16="http://schemas.microsoft.com/office/drawing/2014/main" val="1522119488"/>
                  </a:ext>
                </a:extLst>
              </a:tr>
              <a:tr h="833319">
                <a:tc>
                  <a:txBody>
                    <a:bodyPr/>
                    <a:lstStyle/>
                    <a:p>
                      <a:pPr algn="l"/>
                      <a:r>
                        <a:rPr lang="en-US" sz="1800" dirty="0">
                          <a:ln>
                            <a:noFill/>
                          </a:ln>
                          <a:solidFill>
                            <a:schemeClr val="bg1"/>
                          </a:solidFill>
                        </a:rPr>
                        <a:t>Baby Boomers:</a:t>
                      </a:r>
                    </a:p>
                    <a:p>
                      <a:pPr marL="171450" indent="-171450" algn="ctr">
                        <a:buFont typeface="Arial" panose="020B0604020202020204" pitchFamily="34" charset="0"/>
                        <a:buChar char="•"/>
                      </a:pPr>
                      <a:r>
                        <a:rPr lang="en-US" sz="1800" dirty="0">
                          <a:ln>
                            <a:noFill/>
                          </a:ln>
                          <a:solidFill>
                            <a:schemeClr val="bg1"/>
                          </a:solidFill>
                        </a:rPr>
                        <a:t>Similar demographically to the Silent Generation</a:t>
                      </a:r>
                    </a:p>
                    <a:p>
                      <a:pPr marL="171450" indent="-171450" algn="ctr">
                        <a:buFont typeface="Arial" panose="020B0604020202020204" pitchFamily="34" charset="0"/>
                        <a:buChar char="•"/>
                      </a:pPr>
                      <a:r>
                        <a:rPr lang="en-US" sz="1800" dirty="0">
                          <a:ln>
                            <a:noFill/>
                          </a:ln>
                          <a:solidFill>
                            <a:schemeClr val="bg1"/>
                          </a:solidFill>
                        </a:rPr>
                        <a:t>Approximately 82 percent of Boomers are non-Hispanic white.</a:t>
                      </a:r>
                    </a:p>
                  </a:txBody>
                  <a:tcPr/>
                </a:tc>
                <a:extLst>
                  <a:ext uri="{0D108BD9-81ED-4DB2-BD59-A6C34878D82A}">
                    <a16:rowId xmlns:a16="http://schemas.microsoft.com/office/drawing/2014/main" val="2194083504"/>
                  </a:ext>
                </a:extLst>
              </a:tr>
              <a:tr h="833319">
                <a:tc>
                  <a:txBody>
                    <a:bodyPr/>
                    <a:lstStyle/>
                    <a:p>
                      <a:pPr algn="l"/>
                      <a:r>
                        <a:rPr lang="en-US" sz="1800" dirty="0">
                          <a:ln>
                            <a:noFill/>
                          </a:ln>
                          <a:solidFill>
                            <a:schemeClr val="bg1"/>
                          </a:solidFill>
                        </a:rPr>
                        <a:t>Generation X:</a:t>
                      </a:r>
                    </a:p>
                    <a:p>
                      <a:pPr marL="342900" indent="-342900" algn="ctr">
                        <a:buFont typeface="Arial" panose="020B0604020202020204" pitchFamily="34" charset="0"/>
                        <a:buChar char="•"/>
                      </a:pPr>
                      <a:r>
                        <a:rPr lang="en-US" sz="1800" dirty="0">
                          <a:ln>
                            <a:noFill/>
                          </a:ln>
                          <a:solidFill>
                            <a:schemeClr val="bg1"/>
                          </a:solidFill>
                        </a:rPr>
                        <a:t>More racially diverse than previous generations</a:t>
                      </a:r>
                    </a:p>
                    <a:p>
                      <a:pPr marL="342900" indent="-342900" algn="ctr">
                        <a:buFont typeface="Arial" panose="020B0604020202020204" pitchFamily="34" charset="0"/>
                        <a:buChar char="•"/>
                      </a:pPr>
                      <a:r>
                        <a:rPr lang="en-US" sz="1800" dirty="0">
                          <a:ln>
                            <a:noFill/>
                          </a:ln>
                          <a:solidFill>
                            <a:schemeClr val="bg1"/>
                          </a:solidFill>
                        </a:rPr>
                        <a:t>LGBTQ visibility is increased compared to prior generations</a:t>
                      </a:r>
                    </a:p>
                  </a:txBody>
                  <a:tcPr/>
                </a:tc>
                <a:extLst>
                  <a:ext uri="{0D108BD9-81ED-4DB2-BD59-A6C34878D82A}">
                    <a16:rowId xmlns:a16="http://schemas.microsoft.com/office/drawing/2014/main" val="2518123476"/>
                  </a:ext>
                </a:extLst>
              </a:tr>
              <a:tr h="2501263">
                <a:tc>
                  <a:txBody>
                    <a:bodyPr/>
                    <a:lstStyle/>
                    <a:p>
                      <a:pPr algn="l"/>
                      <a:r>
                        <a:rPr lang="en-US" sz="1800" dirty="0">
                          <a:ln>
                            <a:noFill/>
                          </a:ln>
                          <a:solidFill>
                            <a:schemeClr val="bg1"/>
                          </a:solidFill>
                        </a:rPr>
                        <a:t>Millennials and Gen Z-</a:t>
                      </a:r>
                    </a:p>
                    <a:p>
                      <a:pPr marL="171450" indent="-171450" algn="ctr">
                        <a:buFont typeface="Arial" panose="020B0604020202020204" pitchFamily="34" charset="0"/>
                        <a:buChar char="•"/>
                      </a:pPr>
                      <a:r>
                        <a:rPr lang="en-US" sz="1800" dirty="0">
                          <a:ln>
                            <a:noFill/>
                          </a:ln>
                          <a:solidFill>
                            <a:schemeClr val="bg1"/>
                          </a:solidFill>
                        </a:rPr>
                        <a:t>The most diverse generations in American history.</a:t>
                      </a:r>
                    </a:p>
                    <a:p>
                      <a:pPr marL="171450" indent="-171450" algn="ctr">
                        <a:buFont typeface="Arial" panose="020B0604020202020204" pitchFamily="34" charset="0"/>
                        <a:buChar char="•"/>
                      </a:pPr>
                      <a:r>
                        <a:rPr lang="en-US" sz="1800" dirty="0">
                          <a:ln>
                            <a:noFill/>
                          </a:ln>
                          <a:solidFill>
                            <a:schemeClr val="bg1"/>
                          </a:solidFill>
                        </a:rPr>
                        <a:t>A slim majority of the Gen Z cohort, 52 percent, is non-Hispanic white. </a:t>
                      </a:r>
                    </a:p>
                    <a:p>
                      <a:pPr marL="171450" indent="-171450" algn="ctr">
                        <a:buFont typeface="Arial" panose="020B0604020202020204" pitchFamily="34" charset="0"/>
                        <a:buChar char="•"/>
                      </a:pPr>
                      <a:r>
                        <a:rPr lang="en-US" sz="1800" dirty="0">
                          <a:ln>
                            <a:noFill/>
                          </a:ln>
                          <a:solidFill>
                            <a:schemeClr val="bg1"/>
                          </a:solidFill>
                        </a:rPr>
                        <a:t>One in four members of the Gen Z cohort are Hispanic.</a:t>
                      </a:r>
                    </a:p>
                    <a:p>
                      <a:pPr marL="171450" indent="-171450" algn="ctr">
                        <a:buFont typeface="Arial" panose="020B0604020202020204" pitchFamily="34" charset="0"/>
                        <a:buChar char="•"/>
                      </a:pPr>
                      <a:r>
                        <a:rPr lang="en-US" sz="1800" dirty="0">
                          <a:ln>
                            <a:noFill/>
                          </a:ln>
                          <a:solidFill>
                            <a:schemeClr val="bg1"/>
                          </a:solidFill>
                        </a:rPr>
                        <a:t>Five percent of Americans aged 18-29 identify as transgender or nonbinary, up from two percent in older age cohorts.</a:t>
                      </a:r>
                    </a:p>
                    <a:p>
                      <a:pPr marL="171450" indent="-171450" algn="ctr">
                        <a:buFont typeface="Arial" panose="020B0604020202020204" pitchFamily="34" charset="0"/>
                        <a:buChar char="•"/>
                      </a:pPr>
                      <a:endParaRPr lang="en-US" sz="1800" dirty="0">
                        <a:ln>
                          <a:noFill/>
                        </a:ln>
                        <a:solidFill>
                          <a:schemeClr val="bg1"/>
                        </a:solidFill>
                      </a:endParaRPr>
                    </a:p>
                  </a:txBody>
                  <a:tcPr/>
                </a:tc>
                <a:extLst>
                  <a:ext uri="{0D108BD9-81ED-4DB2-BD59-A6C34878D82A}">
                    <a16:rowId xmlns:a16="http://schemas.microsoft.com/office/drawing/2014/main" val="401118811"/>
                  </a:ext>
                </a:extLst>
              </a:tr>
            </a:tbl>
          </a:graphicData>
        </a:graphic>
      </p:graphicFrame>
      <p:sp>
        <p:nvSpPr>
          <p:cNvPr id="2" name="Rectangle 1">
            <a:extLst>
              <a:ext uri="{FF2B5EF4-FFF2-40B4-BE49-F238E27FC236}">
                <a16:creationId xmlns:a16="http://schemas.microsoft.com/office/drawing/2014/main" id="{6BEF9268-247D-3EDE-0970-82F9DE02F9AA}"/>
              </a:ext>
            </a:extLst>
          </p:cNvPr>
          <p:cNvSpPr/>
          <p:nvPr/>
        </p:nvSpPr>
        <p:spPr>
          <a:xfrm>
            <a:off x="2411336" y="89164"/>
            <a:ext cx="7369325" cy="1015663"/>
          </a:xfrm>
          <a:prstGeom prst="rect">
            <a:avLst/>
          </a:prstGeom>
          <a:noFill/>
        </p:spPr>
        <p:txBody>
          <a:bodyPr wrap="non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Diversity of Generations</a:t>
            </a:r>
          </a:p>
        </p:txBody>
      </p:sp>
      <p:sp>
        <p:nvSpPr>
          <p:cNvPr id="4" name="TextBox 3">
            <a:extLst>
              <a:ext uri="{FF2B5EF4-FFF2-40B4-BE49-F238E27FC236}">
                <a16:creationId xmlns:a16="http://schemas.microsoft.com/office/drawing/2014/main" id="{11B15E55-480E-A2F6-B182-A1AACD644767}"/>
              </a:ext>
            </a:extLst>
          </p:cNvPr>
          <p:cNvSpPr txBox="1"/>
          <p:nvPr/>
        </p:nvSpPr>
        <p:spPr>
          <a:xfrm>
            <a:off x="2919663" y="5590383"/>
            <a:ext cx="609437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a:buFont typeface="Arial" panose="020B0604020202020204" pitchFamily="34" charset="0"/>
              <a:buNone/>
            </a:pPr>
            <a:r>
              <a:rPr lang="en-US" sz="1800" i="1" dirty="0">
                <a:ln>
                  <a:noFill/>
                </a:ln>
                <a:solidFill>
                  <a:schemeClr val="bg1"/>
                </a:solidFill>
              </a:rPr>
              <a:t>Source: Pew Research Center</a:t>
            </a:r>
          </a:p>
        </p:txBody>
      </p:sp>
    </p:spTree>
    <p:extLst>
      <p:ext uri="{BB962C8B-B14F-4D97-AF65-F5344CB8AC3E}">
        <p14:creationId xmlns:p14="http://schemas.microsoft.com/office/powerpoint/2010/main" val="260956254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91" name="Affirmative marketing of fair housing involves actively promoting our commitment to fair housing laws.…"/>
          <p:cNvSpPr txBox="1">
            <a:spLocks noGrp="1"/>
          </p:cNvSpPr>
          <p:nvPr>
            <p:ph type="title"/>
          </p:nvPr>
        </p:nvSpPr>
        <p:spPr>
          <a:xfrm>
            <a:off x="557719" y="2533649"/>
            <a:ext cx="6790611" cy="3407971"/>
          </a:xfrm>
          <a:prstGeom prst="rect">
            <a:avLst/>
          </a:prstGeom>
        </p:spPr>
        <p:txBody>
          <a:bodyPr>
            <a:noAutofit/>
          </a:bodyPr>
          <a:lstStyle/>
          <a:p>
            <a:pPr marL="342900" indent="-342900" algn="l" defTabSz="822959">
              <a:lnSpc>
                <a:spcPct val="100000"/>
              </a:lnSpc>
              <a:buSzPct val="100000"/>
              <a:buFont typeface="Arial" panose="020B0604020202020204" pitchFamily="34" charset="0"/>
              <a:buChar char="•"/>
              <a:defRPr sz="3150"/>
            </a:pPr>
            <a:r>
              <a:rPr lang="en-US" sz="2200" dirty="0">
                <a:solidFill>
                  <a:schemeClr val="bg1"/>
                </a:solidFill>
              </a:rPr>
              <a:t>Majorities of Millennials (61%), Gen Z (62%), and Gen X (52%) believe that increasing racial diversity is good for society</a:t>
            </a:r>
            <a:br>
              <a:rPr lang="en-US" sz="2200" dirty="0">
                <a:solidFill>
                  <a:schemeClr val="bg1"/>
                </a:solidFill>
              </a:rPr>
            </a:br>
            <a:br>
              <a:rPr lang="en-US" sz="2200" dirty="0">
                <a:solidFill>
                  <a:schemeClr val="bg1"/>
                </a:solidFill>
              </a:rPr>
            </a:br>
            <a:r>
              <a:rPr lang="en-US" sz="2200" dirty="0">
                <a:solidFill>
                  <a:schemeClr val="bg1"/>
                </a:solidFill>
              </a:rPr>
              <a:t>Baby Boomers and Silent Generation believe this less strongly</a:t>
            </a:r>
            <a:br>
              <a:rPr lang="en-US" sz="2200" dirty="0">
                <a:solidFill>
                  <a:schemeClr val="bg1"/>
                </a:solidFill>
              </a:rPr>
            </a:br>
            <a:br>
              <a:rPr lang="en-US" sz="2200" dirty="0">
                <a:solidFill>
                  <a:schemeClr val="bg1"/>
                </a:solidFill>
              </a:rPr>
            </a:br>
            <a:r>
              <a:rPr lang="en-US" sz="2200" dirty="0">
                <a:solidFill>
                  <a:schemeClr val="bg1"/>
                </a:solidFill>
              </a:rPr>
              <a:t>Though all generations believe protecting the climate should be a top priority for future generations, Gen Z and Millennials are more likely to have taken personal action to mitigate it.</a:t>
            </a:r>
            <a:br>
              <a:rPr lang="en-US" sz="2200" dirty="0">
                <a:solidFill>
                  <a:schemeClr val="bg1"/>
                </a:solidFill>
              </a:rPr>
            </a:br>
            <a:br>
              <a:rPr lang="en-US" sz="2200" dirty="0">
                <a:solidFill>
                  <a:schemeClr val="bg1"/>
                </a:solidFill>
              </a:rPr>
            </a:br>
            <a:r>
              <a:rPr lang="en-US" sz="1800" i="1" dirty="0">
                <a:solidFill>
                  <a:schemeClr val="bg1"/>
                </a:solidFill>
              </a:rPr>
              <a:t>Source: Pew Research Center</a:t>
            </a:r>
            <a:br>
              <a:rPr lang="en-US" sz="1800" i="1"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endParaRPr sz="2000" dirty="0">
              <a:solidFill>
                <a:schemeClr val="bg1"/>
              </a:solidFill>
            </a:endParaRPr>
          </a:p>
        </p:txBody>
      </p:sp>
      <p:sp>
        <p:nvSpPr>
          <p:cNvPr id="292"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36</a:t>
            </a:fld>
            <a:endParaRPr>
              <a:solidFill>
                <a:schemeClr val="bg1"/>
              </a:solidFill>
            </a:endParaRPr>
          </a:p>
        </p:txBody>
      </p:sp>
      <p:sp>
        <p:nvSpPr>
          <p:cNvPr id="294"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95"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5" name="Picture 4">
            <a:extLst>
              <a:ext uri="{FF2B5EF4-FFF2-40B4-BE49-F238E27FC236}">
                <a16:creationId xmlns:a16="http://schemas.microsoft.com/office/drawing/2014/main" id="{CDF7200F-7F1B-4DF7-1ED5-983E4657AF2B}"/>
              </a:ext>
            </a:extLst>
          </p:cNvPr>
          <p:cNvPicPr>
            <a:picLocks noChangeAspect="1"/>
          </p:cNvPicPr>
          <p:nvPr/>
        </p:nvPicPr>
        <p:blipFill>
          <a:blip r:embed="rId2"/>
          <a:stretch>
            <a:fillRect/>
          </a:stretch>
        </p:blipFill>
        <p:spPr>
          <a:xfrm>
            <a:off x="7834257" y="3134490"/>
            <a:ext cx="4175834" cy="3079302"/>
          </a:xfrm>
          <a:prstGeom prst="rect">
            <a:avLst/>
          </a:prstGeom>
        </p:spPr>
      </p:pic>
      <p:pic>
        <p:nvPicPr>
          <p:cNvPr id="7" name="Picture 6">
            <a:extLst>
              <a:ext uri="{FF2B5EF4-FFF2-40B4-BE49-F238E27FC236}">
                <a16:creationId xmlns:a16="http://schemas.microsoft.com/office/drawing/2014/main" id="{B1DE1913-4CCD-A3C5-2EE2-16E7978ABD29}"/>
              </a:ext>
            </a:extLst>
          </p:cNvPr>
          <p:cNvPicPr>
            <a:picLocks noChangeAspect="1"/>
          </p:cNvPicPr>
          <p:nvPr/>
        </p:nvPicPr>
        <p:blipFill>
          <a:blip r:embed="rId3"/>
          <a:stretch>
            <a:fillRect/>
          </a:stretch>
        </p:blipFill>
        <p:spPr>
          <a:xfrm>
            <a:off x="7834257" y="1203347"/>
            <a:ext cx="4213692" cy="1655016"/>
          </a:xfrm>
          <a:prstGeom prst="rect">
            <a:avLst/>
          </a:prstGeom>
        </p:spPr>
      </p:pic>
      <p:sp>
        <p:nvSpPr>
          <p:cNvPr id="2" name="Rectangle 1">
            <a:extLst>
              <a:ext uri="{FF2B5EF4-FFF2-40B4-BE49-F238E27FC236}">
                <a16:creationId xmlns:a16="http://schemas.microsoft.com/office/drawing/2014/main" id="{AFC25639-1DD0-C8B1-0BD7-B5DEE325014E}"/>
              </a:ext>
            </a:extLst>
          </p:cNvPr>
          <p:cNvSpPr/>
          <p:nvPr/>
        </p:nvSpPr>
        <p:spPr>
          <a:xfrm>
            <a:off x="968145" y="63795"/>
            <a:ext cx="10209846"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Generational Attitudes Towards Social Justice</a:t>
            </a:r>
          </a:p>
        </p:txBody>
      </p:sp>
    </p:spTree>
    <p:extLst>
      <p:ext uri="{BB962C8B-B14F-4D97-AF65-F5344CB8AC3E}">
        <p14:creationId xmlns:p14="http://schemas.microsoft.com/office/powerpoint/2010/main" val="2276418374"/>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37</a:t>
            </a:fld>
            <a:endParaRPr kumimoji="0" sz="1800" b="0" i="0" u="none" strike="noStrike" kern="0" cap="none" spc="0" normalizeH="0" baseline="0" noProof="0">
              <a:ln>
                <a:noFill/>
              </a:ln>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202EC019-F451-FE11-10D8-D381F872D555}"/>
              </a:ext>
            </a:extLst>
          </p:cNvPr>
          <p:cNvSpPr/>
          <p:nvPr/>
        </p:nvSpPr>
        <p:spPr>
          <a:xfrm>
            <a:off x="2209359" y="351152"/>
            <a:ext cx="7773282" cy="5013360"/>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t>
            </a: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a:t>
            </a: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ools</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exist </a:t>
            </a:r>
          </a:p>
          <a:p>
            <a:pPr algn="ctr">
              <a:lnSpc>
                <a:spcPct val="150000"/>
              </a:lnSpc>
            </a:pP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to make Fair Housing into a</a:t>
            </a:r>
            <a:b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5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Blue Ocean Strategy</a:t>
            </a:r>
          </a:p>
        </p:txBody>
      </p:sp>
      <p:sp>
        <p:nvSpPr>
          <p:cNvPr id="3" name="TextBox 2">
            <a:extLst>
              <a:ext uri="{FF2B5EF4-FFF2-40B4-BE49-F238E27FC236}">
                <a16:creationId xmlns:a16="http://schemas.microsoft.com/office/drawing/2014/main" id="{E33DD0FA-4AE8-16B5-2892-E3FAE21CFFA0}"/>
              </a:ext>
            </a:extLst>
          </p:cNvPr>
          <p:cNvSpPr txBox="1"/>
          <p:nvPr/>
        </p:nvSpPr>
        <p:spPr>
          <a:xfrm>
            <a:off x="8811491" y="4283036"/>
            <a:ext cx="459950"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80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306592138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92"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38</a:t>
            </a:fld>
            <a:endParaRPr>
              <a:solidFill>
                <a:schemeClr val="bg1"/>
              </a:solidFill>
            </a:endParaRPr>
          </a:p>
        </p:txBody>
      </p:sp>
      <p:sp>
        <p:nvSpPr>
          <p:cNvPr id="294"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95"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5" name="TextBox 4">
            <a:extLst>
              <a:ext uri="{FF2B5EF4-FFF2-40B4-BE49-F238E27FC236}">
                <a16:creationId xmlns:a16="http://schemas.microsoft.com/office/drawing/2014/main" id="{A4EDE604-E5FA-68D1-DA6B-38E2020BDE1E}"/>
              </a:ext>
            </a:extLst>
          </p:cNvPr>
          <p:cNvSpPr txBox="1"/>
          <p:nvPr/>
        </p:nvSpPr>
        <p:spPr>
          <a:xfrm>
            <a:off x="1221245" y="1942526"/>
            <a:ext cx="9583465"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Font typeface="Arial" panose="020B0604020202020204" pitchFamily="34" charset="0"/>
              <a:buChar char="•"/>
            </a:pPr>
            <a:r>
              <a:rPr lang="en-US" sz="2800" dirty="0">
                <a:solidFill>
                  <a:schemeClr val="bg1"/>
                </a:solidFill>
              </a:rPr>
              <a:t>Affirmative marketing of fair housing involves actively promoting our commitment to fair housing laws. </a:t>
            </a:r>
          </a:p>
          <a:p>
            <a:pPr marL="342900" indent="-342900">
              <a:buFont typeface="Arial" panose="020B0604020202020204" pitchFamily="34" charset="0"/>
              <a:buChar char="•"/>
            </a:pPr>
            <a:endParaRPr lang="en-US" sz="2800" dirty="0">
              <a:solidFill>
                <a:schemeClr val="bg1"/>
              </a:solidFill>
            </a:endParaRPr>
          </a:p>
          <a:p>
            <a:pPr marL="342900" indent="-342900">
              <a:buFont typeface="Arial" panose="020B0604020202020204" pitchFamily="34" charset="0"/>
              <a:buChar char="•"/>
            </a:pPr>
            <a:r>
              <a:rPr lang="en-US" sz="2800" dirty="0">
                <a:solidFill>
                  <a:schemeClr val="bg1"/>
                </a:solidFill>
              </a:rPr>
              <a:t>It means integrating fair housing compliance into our brand identity and highlighting it in our marketing materials. </a:t>
            </a:r>
          </a:p>
          <a:p>
            <a:pPr marL="342900" indent="-342900">
              <a:buFont typeface="Arial" panose="020B0604020202020204" pitchFamily="34" charset="0"/>
              <a:buChar char="•"/>
            </a:pPr>
            <a:endParaRPr lang="en-US" sz="2800" dirty="0">
              <a:solidFill>
                <a:schemeClr val="bg1"/>
              </a:solidFill>
            </a:endParaRPr>
          </a:p>
          <a:p>
            <a:pPr marL="342900" indent="-342900">
              <a:buFont typeface="Arial" panose="020B0604020202020204" pitchFamily="34" charset="0"/>
              <a:buChar char="•"/>
            </a:pPr>
            <a:r>
              <a:rPr lang="en-US" sz="2800" dirty="0">
                <a:solidFill>
                  <a:schemeClr val="bg1"/>
                </a:solidFill>
              </a:rPr>
              <a:t>By doing so, we not only demonstrate our dedication to equality but also attract clients who value ethical and socially responsible business practices.</a:t>
            </a:r>
          </a:p>
        </p:txBody>
      </p:sp>
      <p:sp>
        <p:nvSpPr>
          <p:cNvPr id="2" name="Rectangle 1">
            <a:extLst>
              <a:ext uri="{FF2B5EF4-FFF2-40B4-BE49-F238E27FC236}">
                <a16:creationId xmlns:a16="http://schemas.microsoft.com/office/drawing/2014/main" id="{D01818D1-0A0F-4078-A431-056AAA61F4D6}"/>
              </a:ext>
            </a:extLst>
          </p:cNvPr>
          <p:cNvSpPr/>
          <p:nvPr/>
        </p:nvSpPr>
        <p:spPr>
          <a:xfrm>
            <a:off x="1131066" y="486215"/>
            <a:ext cx="10423046" cy="923330"/>
          </a:xfrm>
          <a:prstGeom prst="rect">
            <a:avLst/>
          </a:prstGeom>
          <a:noFill/>
        </p:spPr>
        <p:txBody>
          <a:bodyPr wrap="non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Affirmatively Marketing Fair Housing </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9792434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97" name="Firstly, it enhances our reputation and brand image, positioning us as leaders in our industry.…"/>
          <p:cNvSpPr txBox="1">
            <a:spLocks noGrp="1"/>
          </p:cNvSpPr>
          <p:nvPr>
            <p:ph type="title"/>
          </p:nvPr>
        </p:nvSpPr>
        <p:spPr>
          <a:xfrm>
            <a:off x="2219324" y="2302879"/>
            <a:ext cx="8245475" cy="3676651"/>
          </a:xfrm>
          <a:prstGeom prst="rect">
            <a:avLst/>
          </a:prstGeom>
        </p:spPr>
        <p:txBody>
          <a:bodyPr>
            <a:normAutofit/>
          </a:bodyPr>
          <a:lstStyle/>
          <a:p>
            <a:pPr marL="481263" indent="-481263" algn="l" defTabSz="731520">
              <a:buSzPct val="100000"/>
              <a:buChar char="•"/>
              <a:defRPr sz="2800"/>
            </a:pPr>
            <a:r>
              <a:rPr dirty="0">
                <a:solidFill>
                  <a:schemeClr val="bg1"/>
                </a:solidFill>
                <a:latin typeface="Georgia Pro Cond Light" panose="02040306050405020303" pitchFamily="18" charset="0"/>
              </a:rPr>
              <a:t>Firstly, it enhances reputation and brand image, positioning us as leaders in our industry. </a:t>
            </a:r>
            <a:br>
              <a:rPr lang="en-US" dirty="0">
                <a:solidFill>
                  <a:schemeClr val="bg1"/>
                </a:solidFill>
                <a:latin typeface="Georgia Pro Cond Light" panose="02040306050405020303" pitchFamily="18" charset="0"/>
              </a:rPr>
            </a:br>
            <a:endParaRPr dirty="0">
              <a:solidFill>
                <a:schemeClr val="bg1"/>
              </a:solidFill>
              <a:latin typeface="Georgia Pro Cond Light" panose="02040306050405020303" pitchFamily="18" charset="0"/>
            </a:endParaRPr>
          </a:p>
          <a:p>
            <a:pPr marL="481263" indent="-481263" algn="l" defTabSz="731520">
              <a:buSzPct val="100000"/>
              <a:buFont typeface="Arial" panose="020B0604020202020204" pitchFamily="34" charset="0"/>
              <a:buChar char="•"/>
              <a:defRPr sz="2800"/>
            </a:pPr>
            <a:r>
              <a:rPr dirty="0">
                <a:solidFill>
                  <a:schemeClr val="bg1"/>
                </a:solidFill>
                <a:latin typeface="Georgia Pro Cond Light" panose="02040306050405020303" pitchFamily="18" charset="0"/>
              </a:rPr>
              <a:t>Secondly, it builds trust and loyalty with clients, who appreciate our commitment to fairness and equality. </a:t>
            </a:r>
            <a:br>
              <a:rPr lang="en-US" dirty="0">
                <a:solidFill>
                  <a:schemeClr val="bg1"/>
                </a:solidFill>
                <a:latin typeface="Georgia Pro Cond Light" panose="02040306050405020303" pitchFamily="18" charset="0"/>
              </a:rPr>
            </a:br>
            <a:endParaRPr dirty="0">
              <a:solidFill>
                <a:schemeClr val="bg1"/>
              </a:solidFill>
              <a:latin typeface="Georgia Pro Cond Light" panose="02040306050405020303" pitchFamily="18" charset="0"/>
            </a:endParaRPr>
          </a:p>
          <a:p>
            <a:pPr marL="481263" indent="-481263" algn="l" defTabSz="731520">
              <a:buSzPct val="100000"/>
              <a:buFont typeface="Arial" panose="020B0604020202020204" pitchFamily="34" charset="0"/>
              <a:buChar char="•"/>
              <a:defRPr sz="2800"/>
            </a:pPr>
            <a:r>
              <a:rPr dirty="0">
                <a:solidFill>
                  <a:schemeClr val="bg1"/>
                </a:solidFill>
                <a:latin typeface="Georgia Pro Cond Light" panose="02040306050405020303" pitchFamily="18" charset="0"/>
              </a:rPr>
              <a:t>Finally, it provides legal protection and mitigates the risk of potential lawsuits or complaints.</a:t>
            </a:r>
          </a:p>
        </p:txBody>
      </p:sp>
      <p:sp>
        <p:nvSpPr>
          <p:cNvPr id="298"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39</a:t>
            </a:fld>
            <a:endParaRPr>
              <a:solidFill>
                <a:schemeClr val="bg1"/>
              </a:solidFill>
            </a:endParaRPr>
          </a:p>
        </p:txBody>
      </p:sp>
      <p:sp>
        <p:nvSpPr>
          <p:cNvPr id="300"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01"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Rectangle 1">
            <a:extLst>
              <a:ext uri="{FF2B5EF4-FFF2-40B4-BE49-F238E27FC236}">
                <a16:creationId xmlns:a16="http://schemas.microsoft.com/office/drawing/2014/main" id="{A71F793D-1906-3018-748D-6741DA87AE96}"/>
              </a:ext>
            </a:extLst>
          </p:cNvPr>
          <p:cNvSpPr/>
          <p:nvPr/>
        </p:nvSpPr>
        <p:spPr>
          <a:xfrm>
            <a:off x="993902" y="246756"/>
            <a:ext cx="10729219" cy="1938992"/>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Benefits of Affirmatively Marketing </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Fair Housing </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14" name="Footer Placeholder 2"/>
          <p:cNvSpPr txBox="1"/>
          <p:nvPr/>
        </p:nvSpPr>
        <p:spPr>
          <a:xfrm>
            <a:off x="4084320" y="5905362"/>
            <a:ext cx="402336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a:solidFill>
                  <a:srgbClr val="FFFFFF"/>
                </a:solidFill>
              </a:defRPr>
            </a:pPr>
            <a:r>
              <a:rPr dirty="0">
                <a:solidFill>
                  <a:schemeClr val="bg1"/>
                </a:solidFill>
              </a:rPr>
              <a:t>Long Island Housing Services, Inc.</a:t>
            </a:r>
          </a:p>
          <a:p>
            <a:pPr algn="ctr">
              <a:defRPr>
                <a:solidFill>
                  <a:srgbClr val="FFFFFF"/>
                </a:solidFill>
              </a:defRPr>
            </a:pPr>
            <a:r>
              <a:rPr dirty="0">
                <a:solidFill>
                  <a:schemeClr val="bg1"/>
                </a:solidFill>
              </a:rPr>
              <a:t> LIFairHousing.org</a:t>
            </a:r>
          </a:p>
        </p:txBody>
      </p:sp>
      <p:sp>
        <p:nvSpPr>
          <p:cNvPr id="215" name="Title 1"/>
          <p:cNvSpPr txBox="1">
            <a:spLocks noGrp="1"/>
          </p:cNvSpPr>
          <p:nvPr>
            <p:ph type="title"/>
          </p:nvPr>
        </p:nvSpPr>
        <p:spPr>
          <a:xfrm>
            <a:off x="311691" y="1859665"/>
            <a:ext cx="7491507" cy="3419364"/>
          </a:xfrm>
          <a:prstGeom prst="rect">
            <a:avLst/>
          </a:prstGeom>
        </p:spPr>
        <p:txBody>
          <a:bodyPr>
            <a:normAutofit/>
          </a:bodyPr>
          <a:lstStyle/>
          <a:p>
            <a:pPr marL="457200" indent="-457200" algn="l" defTabSz="896111">
              <a:buFont typeface="Arial" panose="020B0604020202020204" pitchFamily="34" charset="0"/>
              <a:buChar char="•"/>
              <a:defRPr sz="3430"/>
            </a:pPr>
            <a:r>
              <a:rPr lang="en-US" dirty="0">
                <a:solidFill>
                  <a:schemeClr val="bg1"/>
                </a:solidFill>
              </a:rPr>
              <a:t>Review </a:t>
            </a:r>
            <a:r>
              <a:rPr dirty="0">
                <a:solidFill>
                  <a:schemeClr val="bg1"/>
                </a:solidFill>
              </a:rPr>
              <a:t>of Fair Housing Laws.</a:t>
            </a:r>
            <a:br>
              <a:rPr lang="en-US" dirty="0">
                <a:solidFill>
                  <a:schemeClr val="bg1"/>
                </a:solidFill>
              </a:rPr>
            </a:br>
            <a:r>
              <a:rPr lang="en-US" sz="2000" dirty="0">
                <a:solidFill>
                  <a:schemeClr val="bg1"/>
                </a:solidFill>
                <a:hlinkClick r:id="rId2"/>
              </a:rPr>
              <a:t>https://www.lifairhousing.org/resources-links/</a:t>
            </a:r>
            <a:r>
              <a:rPr lang="en-US" sz="2000" dirty="0">
                <a:solidFill>
                  <a:schemeClr val="bg1"/>
                </a:solidFill>
              </a:rPr>
              <a:t> </a:t>
            </a:r>
            <a:endParaRPr sz="2000" dirty="0">
              <a:solidFill>
                <a:schemeClr val="bg1"/>
              </a:solidFill>
            </a:endParaRPr>
          </a:p>
          <a:p>
            <a:pPr marL="457200" indent="-457200" algn="l" defTabSz="896111">
              <a:buFont typeface="Arial" panose="020B0604020202020204" pitchFamily="34" charset="0"/>
              <a:buChar char="•"/>
              <a:defRPr sz="3430"/>
            </a:pPr>
            <a:endParaRPr dirty="0">
              <a:solidFill>
                <a:schemeClr val="bg1"/>
              </a:solidFill>
            </a:endParaRPr>
          </a:p>
          <a:p>
            <a:pPr marL="589547" indent="-589547" algn="l" defTabSz="896111">
              <a:buSzPct val="100000"/>
              <a:buFont typeface="Arial" panose="020B0604020202020204" pitchFamily="34" charset="0"/>
              <a:buChar char="•"/>
              <a:defRPr sz="3430"/>
            </a:pPr>
            <a:r>
              <a:rPr dirty="0">
                <a:solidFill>
                  <a:schemeClr val="bg1"/>
                </a:solidFill>
              </a:rPr>
              <a:t>Introducing Blue Ocean Strategy Approach.</a:t>
            </a:r>
            <a:br>
              <a:rPr lang="en-US" dirty="0">
                <a:solidFill>
                  <a:schemeClr val="bg1"/>
                </a:solidFill>
              </a:rPr>
            </a:br>
            <a:r>
              <a:rPr lang="en-US" sz="2000" dirty="0">
                <a:solidFill>
                  <a:schemeClr val="bg1"/>
                </a:solidFill>
                <a:hlinkClick r:id="rId3"/>
              </a:rPr>
              <a:t>https://www.blueoceanstrategy.com/</a:t>
            </a:r>
            <a:r>
              <a:rPr lang="en-US" sz="2000" dirty="0">
                <a:solidFill>
                  <a:schemeClr val="bg1"/>
                </a:solidFill>
              </a:rPr>
              <a:t> </a:t>
            </a:r>
            <a:endParaRPr sz="2000" dirty="0">
              <a:solidFill>
                <a:schemeClr val="bg1"/>
              </a:solidFill>
            </a:endParaRPr>
          </a:p>
        </p:txBody>
      </p:sp>
      <p:sp>
        <p:nvSpPr>
          <p:cNvPr id="216" name="Slide Number Placeholder 3"/>
          <p:cNvSpPr txBox="1">
            <a:spLocks noGrp="1"/>
          </p:cNvSpPr>
          <p:nvPr>
            <p:ph type="sldNum" sz="quarter" idx="2"/>
          </p:nvPr>
        </p:nvSpPr>
        <p:spPr>
          <a:xfrm>
            <a:off x="11144451" y="6045816"/>
            <a:ext cx="209350"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4</a:t>
            </a:fld>
            <a:endParaRPr dirty="0">
              <a:solidFill>
                <a:schemeClr val="bg1"/>
              </a:solidFill>
            </a:endParaRPr>
          </a:p>
        </p:txBody>
      </p:sp>
      <p:sp>
        <p:nvSpPr>
          <p:cNvPr id="217" name="Date Placeholder 4"/>
          <p:cNvSpPr txBox="1"/>
          <p:nvPr/>
        </p:nvSpPr>
        <p:spPr>
          <a:xfrm>
            <a:off x="905738" y="6045062"/>
            <a:ext cx="265176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rPr dirty="0">
                <a:solidFill>
                  <a:schemeClr val="bg1"/>
                </a:solidFill>
              </a:rPr>
              <a:t>Mar-24</a:t>
            </a:r>
          </a:p>
        </p:txBody>
      </p:sp>
      <p:pic>
        <p:nvPicPr>
          <p:cNvPr id="219" name="Picture 3" descr="Picture 3"/>
          <p:cNvPicPr>
            <a:picLocks noChangeAspect="1"/>
          </p:cNvPicPr>
          <p:nvPr/>
        </p:nvPicPr>
        <p:blipFill>
          <a:blip r:embed="rId4"/>
          <a:stretch>
            <a:fillRect/>
          </a:stretch>
        </p:blipFill>
        <p:spPr>
          <a:xfrm>
            <a:off x="8970133" y="2197746"/>
            <a:ext cx="2570901" cy="2743201"/>
          </a:xfrm>
          <a:prstGeom prst="rect">
            <a:avLst/>
          </a:prstGeom>
          <a:ln w="12700">
            <a:miter lim="400000"/>
          </a:ln>
        </p:spPr>
      </p:pic>
      <p:sp>
        <p:nvSpPr>
          <p:cNvPr id="2" name="Rectangle 1">
            <a:extLst>
              <a:ext uri="{FF2B5EF4-FFF2-40B4-BE49-F238E27FC236}">
                <a16:creationId xmlns:a16="http://schemas.microsoft.com/office/drawing/2014/main" id="{9A59D364-C241-D209-9CA9-DB0EE71C679E}"/>
              </a:ext>
            </a:extLst>
          </p:cNvPr>
          <p:cNvSpPr/>
          <p:nvPr/>
        </p:nvSpPr>
        <p:spPr>
          <a:xfrm>
            <a:off x="4972579" y="362907"/>
            <a:ext cx="273344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Overview</a:t>
            </a:r>
          </a:p>
        </p:txBody>
      </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0" name="Picture Placeholder 6" descr="Picture Placeholder 6"/>
          <p:cNvPicPr>
            <a:picLocks noGrp="1" noChangeAspect="1"/>
          </p:cNvPicPr>
          <p:nvPr>
            <p:ph type="pic" idx="21"/>
          </p:nvPr>
        </p:nvPicPr>
        <p:blipFill>
          <a:blip r:embed="rId2"/>
          <a:srcRect t="12560" b="12560"/>
          <a:stretch>
            <a:fillRect/>
          </a:stretch>
        </p:blipFill>
        <p:spPr>
          <a:xfrm>
            <a:off x="0" y="0"/>
            <a:ext cx="12192000" cy="6858000"/>
          </a:xfrm>
          <a:prstGeom prst="rect">
            <a:avLst/>
          </a:prstGeom>
        </p:spPr>
      </p:pic>
      <p:sp>
        <p:nvSpPr>
          <p:cNvPr id="338" name="Footer Placeholder 1"/>
          <p:cNvSpPr txBox="1"/>
          <p:nvPr/>
        </p:nvSpPr>
        <p:spPr>
          <a:xfrm>
            <a:off x="4084320" y="6213792"/>
            <a:ext cx="402336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a:solidFill>
                  <a:srgbClr val="FFFFFF"/>
                </a:solidFill>
              </a:defRPr>
            </a:lvl1pPr>
          </a:lstStyle>
          <a:p>
            <a:r>
              <a:rPr dirty="0"/>
              <a:t>Long Island Housing Services, Inc. LIFairHousing.org</a:t>
            </a:r>
          </a:p>
        </p:txBody>
      </p:sp>
      <p:sp>
        <p:nvSpPr>
          <p:cNvPr id="339" name="Slide Number Placeholder 2"/>
          <p:cNvSpPr txBox="1">
            <a:spLocks noGrp="1"/>
          </p:cNvSpPr>
          <p:nvPr>
            <p:ph type="sldNum" sz="quarter" idx="2"/>
          </p:nvPr>
        </p:nvSpPr>
        <p:spPr>
          <a:xfrm>
            <a:off x="10995387" y="6353492"/>
            <a:ext cx="358413"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t>40</a:t>
            </a:fld>
            <a:endParaRPr/>
          </a:p>
        </p:txBody>
      </p:sp>
      <p:sp>
        <p:nvSpPr>
          <p:cNvPr id="341" name="Date Placeholder 4"/>
          <p:cNvSpPr txBox="1"/>
          <p:nvPr/>
        </p:nvSpPr>
        <p:spPr>
          <a:xfrm>
            <a:off x="883919" y="6356350"/>
            <a:ext cx="2651762" cy="37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t>Mar-24</a:t>
            </a:r>
          </a:p>
        </p:txBody>
      </p:sp>
      <p:sp>
        <p:nvSpPr>
          <p:cNvPr id="2" name="TextBox 1">
            <a:extLst>
              <a:ext uri="{FF2B5EF4-FFF2-40B4-BE49-F238E27FC236}">
                <a16:creationId xmlns:a16="http://schemas.microsoft.com/office/drawing/2014/main" id="{74874C08-33BF-642B-65B1-B14E4A5F7176}"/>
              </a:ext>
            </a:extLst>
          </p:cNvPr>
          <p:cNvSpPr txBox="1"/>
          <p:nvPr/>
        </p:nvSpPr>
        <p:spPr>
          <a:xfrm>
            <a:off x="102637" y="130810"/>
            <a:ext cx="584096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Georgia Pro Cond Light"/>
                <a:ea typeface="Georgia Pro Cond Light"/>
                <a:cs typeface="Georgia Pro Cond Light"/>
                <a:sym typeface="Georgia Pro Cond Light"/>
              </a:rPr>
              <a:t>“You are not the client.”</a:t>
            </a: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41</a:t>
            </a:fld>
            <a:endParaRPr kumimoji="0" sz="1800" b="0" i="0" u="none" strike="noStrike" kern="0" cap="none" spc="0" normalizeH="0" baseline="0" noProof="0">
              <a:ln>
                <a:noFill/>
              </a:ln>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202EC019-F451-FE11-10D8-D381F872D555}"/>
              </a:ext>
            </a:extLst>
          </p:cNvPr>
          <p:cNvSpPr/>
          <p:nvPr/>
        </p:nvSpPr>
        <p:spPr>
          <a:xfrm>
            <a:off x="1196463" y="508170"/>
            <a:ext cx="9406742" cy="4955203"/>
          </a:xfrm>
          <a:prstGeom prst="rect">
            <a:avLst/>
          </a:prstGeom>
          <a:noFill/>
        </p:spPr>
        <p:txBody>
          <a:bodyPr wrap="none" lIns="91440" tIns="45720" rIns="91440" bIns="45720">
            <a:spAutoFit/>
          </a:bodyPr>
          <a:lstStyle/>
          <a:p>
            <a:pPr algn="ctr"/>
            <a:r>
              <a:rPr sz="9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a:t>
            </a:r>
            <a:r>
              <a:rP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are examples of businesses</a:t>
            </a:r>
          </a:p>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that Affirmatively Market for </a:t>
            </a:r>
          </a:p>
          <a:p>
            <a:pPr algn="ct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a:t>
            </a:r>
            <a:r>
              <a:rPr lang="en-US" sz="6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ocial </a:t>
            </a: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J</a:t>
            </a:r>
            <a:r>
              <a:rPr lang="en-US" sz="6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ustice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TextBox 2">
            <a:extLst>
              <a:ext uri="{FF2B5EF4-FFF2-40B4-BE49-F238E27FC236}">
                <a16:creationId xmlns:a16="http://schemas.microsoft.com/office/drawing/2014/main" id="{1CDD7D3B-D2CE-5C56-6104-F9B0ED70E79D}"/>
              </a:ext>
            </a:extLst>
          </p:cNvPr>
          <p:cNvSpPr txBox="1"/>
          <p:nvPr/>
        </p:nvSpPr>
        <p:spPr>
          <a:xfrm>
            <a:off x="8599053" y="3926953"/>
            <a:ext cx="417967"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80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335714741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42</a:t>
            </a:fld>
            <a:endParaRPr>
              <a:solidFill>
                <a:schemeClr val="bg1"/>
              </a:solidFill>
            </a:endParaRPr>
          </a:p>
        </p:txBody>
      </p:sp>
      <p:sp>
        <p:nvSpPr>
          <p:cNvPr id="305" name="Let's look at some case studies of real estate agencies that have successfully implemented affirmative fair housing marketing strategies.…"/>
          <p:cNvSpPr txBox="1"/>
          <p:nvPr/>
        </p:nvSpPr>
        <p:spPr>
          <a:xfrm>
            <a:off x="734355" y="1536203"/>
            <a:ext cx="10814375" cy="2785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buSzPct val="100000"/>
              <a:defRPr sz="3500">
                <a:solidFill>
                  <a:srgbClr val="FFFFFF"/>
                </a:solidFill>
              </a:defRPr>
            </a:pPr>
            <a:endParaRPr dirty="0">
              <a:solidFill>
                <a:schemeClr val="bg1"/>
              </a:solidFill>
            </a:endParaRPr>
          </a:p>
          <a:p>
            <a:pPr>
              <a:buSzPct val="100000"/>
              <a:defRPr sz="3500">
                <a:solidFill>
                  <a:srgbClr val="FFFFFF"/>
                </a:solidFill>
              </a:defRPr>
            </a:pPr>
            <a:r>
              <a:rPr dirty="0">
                <a:solidFill>
                  <a:schemeClr val="bg1"/>
                </a:solidFill>
              </a:rPr>
              <a:t>These examples demonstrate the positive impact that embracing fair housing compliance can have on our</a:t>
            </a:r>
            <a:r>
              <a:rPr lang="en-US" dirty="0">
                <a:solidFill>
                  <a:schemeClr val="bg1"/>
                </a:solidFill>
              </a:rPr>
              <a:t> </a:t>
            </a:r>
            <a:r>
              <a:rPr dirty="0">
                <a:solidFill>
                  <a:schemeClr val="bg1"/>
                </a:solidFill>
              </a:rPr>
              <a:t>business, from increased client satisfaction to improved morale.</a:t>
            </a:r>
          </a:p>
          <a:p>
            <a:pPr marL="300789" indent="-300789">
              <a:buSzPct val="100000"/>
              <a:buChar char="•"/>
              <a:defRPr sz="3500">
                <a:solidFill>
                  <a:srgbClr val="FFFFFF"/>
                </a:solidFill>
              </a:defRPr>
            </a:pPr>
            <a:endParaRPr dirty="0">
              <a:solidFill>
                <a:schemeClr val="bg1"/>
              </a:solidFill>
            </a:endParaRPr>
          </a:p>
        </p:txBody>
      </p:sp>
      <p:sp>
        <p:nvSpPr>
          <p:cNvPr id="306" name="Mar-24"/>
          <p:cNvSpPr txBox="1"/>
          <p:nvPr/>
        </p:nvSpPr>
        <p:spPr>
          <a:xfrm>
            <a:off x="865054"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07"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Rectangle 1">
            <a:extLst>
              <a:ext uri="{FF2B5EF4-FFF2-40B4-BE49-F238E27FC236}">
                <a16:creationId xmlns:a16="http://schemas.microsoft.com/office/drawing/2014/main" id="{8DCD6AC1-A2CC-8D08-40F9-7F059A0DCD1A}"/>
              </a:ext>
            </a:extLst>
          </p:cNvPr>
          <p:cNvSpPr/>
          <p:nvPr/>
        </p:nvSpPr>
        <p:spPr>
          <a:xfrm>
            <a:off x="1329974" y="485174"/>
            <a:ext cx="962314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Affirmative Marketing </a:t>
            </a: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Case</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Studies</a:t>
            </a:r>
          </a:p>
        </p:txBody>
      </p:sp>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43</a:t>
            </a:fld>
            <a:endParaRPr>
              <a:solidFill>
                <a:schemeClr val="bg1"/>
              </a:solidFill>
            </a:endParaRPr>
          </a:p>
        </p:txBody>
      </p:sp>
      <p:sp>
        <p:nvSpPr>
          <p:cNvPr id="305" name="Let's look at some case studies of real estate agencies that have successfully implemented affirmative fair housing marketing strategies.…"/>
          <p:cNvSpPr txBox="1"/>
          <p:nvPr/>
        </p:nvSpPr>
        <p:spPr>
          <a:xfrm>
            <a:off x="780246" y="2129069"/>
            <a:ext cx="10452750" cy="4893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Font typeface="Arial" panose="020B0604020202020204" pitchFamily="34" charset="0"/>
              <a:buChar char="•"/>
              <a:defRPr sz="3500">
                <a:solidFill>
                  <a:srgbClr val="FFFFFF"/>
                </a:solidFill>
              </a:defRPr>
            </a:pPr>
            <a:r>
              <a:rPr lang="en-US" sz="2400" dirty="0">
                <a:solidFill>
                  <a:schemeClr val="bg1"/>
                </a:solidFill>
              </a:rPr>
              <a:t>CREDO Mobile is a cell phone carrier known for its commitment to social activism, donating over $87 million to progressive organizations since its founding.</a:t>
            </a:r>
          </a:p>
          <a:p>
            <a:pPr marL="457200" indent="-457200">
              <a:buSzPct val="100000"/>
              <a:buFont typeface="Arial" panose="020B0604020202020204" pitchFamily="34" charset="0"/>
              <a:buChar char="•"/>
              <a:defRPr sz="3500">
                <a:solidFill>
                  <a:srgbClr val="FFFFFF"/>
                </a:solidFill>
              </a:defRPr>
            </a:pPr>
            <a:endParaRPr lang="en-US" sz="2400" dirty="0">
              <a:solidFill>
                <a:schemeClr val="bg1"/>
              </a:solidFill>
            </a:endParaRPr>
          </a:p>
          <a:p>
            <a:pPr marL="457200" indent="-457200">
              <a:buSzPct val="100000"/>
              <a:buFont typeface="Arial" panose="020B0604020202020204" pitchFamily="34" charset="0"/>
              <a:buChar char="•"/>
              <a:defRPr sz="3500">
                <a:solidFill>
                  <a:srgbClr val="FFFFFF"/>
                </a:solidFill>
              </a:defRPr>
            </a:pPr>
            <a:r>
              <a:rPr lang="en-US" sz="2400" dirty="0">
                <a:solidFill>
                  <a:schemeClr val="bg1"/>
                </a:solidFill>
              </a:rPr>
              <a:t>In 2018 alone, CREDO launched more than 300 social justice campaigns, generating 27 million petition signatures and making over 114,000 calls to Congress. </a:t>
            </a:r>
          </a:p>
          <a:p>
            <a:pPr marL="457200" indent="-457200">
              <a:buSzPct val="100000"/>
              <a:buFont typeface="Arial" panose="020B0604020202020204" pitchFamily="34" charset="0"/>
              <a:buChar char="•"/>
              <a:defRPr sz="3500">
                <a:solidFill>
                  <a:srgbClr val="FFFFFF"/>
                </a:solidFill>
              </a:defRPr>
            </a:pPr>
            <a:endParaRPr lang="en-US" sz="2400" dirty="0">
              <a:solidFill>
                <a:schemeClr val="bg1"/>
              </a:solidFill>
            </a:endParaRPr>
          </a:p>
          <a:p>
            <a:pPr marL="457200" indent="-457200">
              <a:buSzPct val="100000"/>
              <a:buFont typeface="Arial" panose="020B0604020202020204" pitchFamily="34" charset="0"/>
              <a:buChar char="•"/>
              <a:defRPr sz="3500">
                <a:solidFill>
                  <a:srgbClr val="FFFFFF"/>
                </a:solidFill>
              </a:defRPr>
            </a:pPr>
            <a:r>
              <a:rPr lang="en-US" sz="2400" dirty="0">
                <a:solidFill>
                  <a:schemeClr val="bg1"/>
                </a:solidFill>
              </a:rPr>
              <a:t>The carrier continues to expand its reach, with a presence in 9 states ad more forthcoming in the future.</a:t>
            </a:r>
          </a:p>
          <a:p>
            <a:pPr marL="457200" indent="-457200">
              <a:buSzPct val="100000"/>
              <a:buFont typeface="Arial" panose="020B0604020202020204" pitchFamily="34" charset="0"/>
              <a:buChar char="•"/>
              <a:defRPr sz="3500">
                <a:solidFill>
                  <a:srgbClr val="FFFFFF"/>
                </a:solidFill>
              </a:defRPr>
            </a:pPr>
            <a:endParaRPr lang="en-US" sz="2400" dirty="0">
              <a:solidFill>
                <a:schemeClr val="bg1"/>
              </a:solidFill>
            </a:endParaRPr>
          </a:p>
          <a:p>
            <a:pPr>
              <a:buSzPct val="100000"/>
              <a:defRPr sz="3500">
                <a:solidFill>
                  <a:srgbClr val="FFFFFF"/>
                </a:solidFill>
              </a:defRPr>
            </a:pPr>
            <a:endParaRPr lang="en-US" sz="2400" dirty="0">
              <a:solidFill>
                <a:schemeClr val="bg1"/>
              </a:solidFill>
            </a:endParaRPr>
          </a:p>
          <a:p>
            <a:pPr>
              <a:buSzPct val="100000"/>
              <a:defRPr sz="3500">
                <a:solidFill>
                  <a:srgbClr val="FFFFFF"/>
                </a:solidFill>
              </a:defRPr>
            </a:pPr>
            <a:endParaRPr lang="en-US" sz="2400" dirty="0">
              <a:solidFill>
                <a:schemeClr val="bg1"/>
              </a:solidFill>
            </a:endParaRPr>
          </a:p>
          <a:p>
            <a:pPr>
              <a:buSzPct val="100000"/>
              <a:defRPr sz="3500">
                <a:solidFill>
                  <a:srgbClr val="FFFFFF"/>
                </a:solidFill>
              </a:defRPr>
            </a:pPr>
            <a:endParaRPr lang="en-US" sz="2400" dirty="0">
              <a:solidFill>
                <a:schemeClr val="bg1"/>
              </a:solidFill>
            </a:endParaRPr>
          </a:p>
        </p:txBody>
      </p:sp>
      <p:sp>
        <p:nvSpPr>
          <p:cNvPr id="306" name="Mar-24"/>
          <p:cNvSpPr txBox="1"/>
          <p:nvPr/>
        </p:nvSpPr>
        <p:spPr>
          <a:xfrm>
            <a:off x="865054"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07"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4" name="Picture 3">
            <a:extLst>
              <a:ext uri="{FF2B5EF4-FFF2-40B4-BE49-F238E27FC236}">
                <a16:creationId xmlns:a16="http://schemas.microsoft.com/office/drawing/2014/main" id="{05A55FF2-AA51-3B98-757D-1B96A5BED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442" y="235852"/>
            <a:ext cx="1895227" cy="1895227"/>
          </a:xfrm>
          <a:prstGeom prst="rect">
            <a:avLst/>
          </a:prstGeom>
        </p:spPr>
      </p:pic>
      <p:sp>
        <p:nvSpPr>
          <p:cNvPr id="7" name="TextBox 6">
            <a:extLst>
              <a:ext uri="{FF2B5EF4-FFF2-40B4-BE49-F238E27FC236}">
                <a16:creationId xmlns:a16="http://schemas.microsoft.com/office/drawing/2014/main" id="{46A03AE3-B577-4F14-11FB-D237651A888C}"/>
              </a:ext>
            </a:extLst>
          </p:cNvPr>
          <p:cNvSpPr txBox="1"/>
          <p:nvPr/>
        </p:nvSpPr>
        <p:spPr>
          <a:xfrm>
            <a:off x="1251458" y="5685777"/>
            <a:ext cx="917436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SzPct val="100000"/>
              <a:defRPr sz="3500">
                <a:solidFill>
                  <a:srgbClr val="FFFFFF"/>
                </a:solidFill>
              </a:defRPr>
            </a:pPr>
            <a:r>
              <a:rPr lang="en-US" sz="1800" dirty="0">
                <a:solidFill>
                  <a:schemeClr val="bg1"/>
                </a:solidFill>
              </a:rPr>
              <a:t>Source: Tides.org, “Carrier with a Conscience: An Interview with CREDO Mobile’s Ray Morris”</a:t>
            </a:r>
          </a:p>
        </p:txBody>
      </p:sp>
      <p:sp>
        <p:nvSpPr>
          <p:cNvPr id="10" name="Rectangle 9">
            <a:extLst>
              <a:ext uri="{FF2B5EF4-FFF2-40B4-BE49-F238E27FC236}">
                <a16:creationId xmlns:a16="http://schemas.microsoft.com/office/drawing/2014/main" id="{E50541B0-F246-37FF-ADC1-C485BC22376B}"/>
              </a:ext>
            </a:extLst>
          </p:cNvPr>
          <p:cNvSpPr/>
          <p:nvPr/>
        </p:nvSpPr>
        <p:spPr>
          <a:xfrm>
            <a:off x="4058281" y="485174"/>
            <a:ext cx="4166525" cy="923330"/>
          </a:xfrm>
          <a:prstGeom prst="rect">
            <a:avLst/>
          </a:prstGeom>
          <a:noFill/>
        </p:spPr>
        <p:txBody>
          <a:bodyPr wrap="non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Case</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Study #1</a:t>
            </a:r>
          </a:p>
        </p:txBody>
      </p:sp>
    </p:spTree>
    <p:extLst>
      <p:ext uri="{BB962C8B-B14F-4D97-AF65-F5344CB8AC3E}">
        <p14:creationId xmlns:p14="http://schemas.microsoft.com/office/powerpoint/2010/main" val="408790779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44</a:t>
            </a:fld>
            <a:endParaRPr>
              <a:solidFill>
                <a:schemeClr val="bg1"/>
              </a:solidFill>
            </a:endParaRPr>
          </a:p>
        </p:txBody>
      </p:sp>
      <p:sp>
        <p:nvSpPr>
          <p:cNvPr id="305" name="Let's look at some case studies of real estate agencies that have successfully implemented affirmative fair housing marketing strategies.…"/>
          <p:cNvSpPr txBox="1"/>
          <p:nvPr/>
        </p:nvSpPr>
        <p:spPr>
          <a:xfrm>
            <a:off x="755295" y="2424905"/>
            <a:ext cx="10452750" cy="3477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buSzPct val="100000"/>
              <a:buFont typeface="Arial" panose="020B0604020202020204" pitchFamily="34" charset="0"/>
              <a:buChar char="•"/>
              <a:defRPr sz="3500">
                <a:solidFill>
                  <a:srgbClr val="FFFFFF"/>
                </a:solidFill>
              </a:defRPr>
            </a:pPr>
            <a:r>
              <a:rPr lang="en-US" sz="2000" dirty="0">
                <a:solidFill>
                  <a:schemeClr val="bg1"/>
                </a:solidFill>
              </a:rPr>
              <a:t>On Black Friday of 2011, Patagonia introduced a “Don’t buy this jacket” campaign. Unlike other brands that urged people to buy their goods, Patagonia explicitly requested otherwise.</a:t>
            </a:r>
          </a:p>
          <a:p>
            <a:pPr>
              <a:buSzPct val="100000"/>
              <a:defRPr sz="3500">
                <a:solidFill>
                  <a:srgbClr val="FFFFFF"/>
                </a:solidFill>
              </a:defRPr>
            </a:pPr>
            <a:endParaRPr lang="en-US" sz="2000" dirty="0">
              <a:solidFill>
                <a:schemeClr val="bg1"/>
              </a:solidFill>
            </a:endParaRPr>
          </a:p>
          <a:p>
            <a:pPr marL="342900" indent="-342900">
              <a:buSzPct val="100000"/>
              <a:buFont typeface="Arial" panose="020B0604020202020204" pitchFamily="34" charset="0"/>
              <a:buChar char="•"/>
              <a:defRPr sz="3500">
                <a:solidFill>
                  <a:srgbClr val="FFFFFF"/>
                </a:solidFill>
              </a:defRPr>
            </a:pPr>
            <a:r>
              <a:rPr lang="en-US" sz="2000" dirty="0">
                <a:solidFill>
                  <a:schemeClr val="bg1"/>
                </a:solidFill>
              </a:rPr>
              <a:t>The ad encouraged people to be environmentally conscious by not buying new gear they did not need, but to reduce, reuse and recycle instead. </a:t>
            </a:r>
          </a:p>
          <a:p>
            <a:pPr marL="342900" indent="-342900">
              <a:buSzPct val="100000"/>
              <a:buFont typeface="Arial" panose="020B0604020202020204" pitchFamily="34" charset="0"/>
              <a:buChar char="•"/>
              <a:defRPr sz="3500">
                <a:solidFill>
                  <a:srgbClr val="FFFFFF"/>
                </a:solidFill>
              </a:defRPr>
            </a:pPr>
            <a:endParaRPr lang="en-US" sz="2000" dirty="0">
              <a:solidFill>
                <a:schemeClr val="bg1"/>
              </a:solidFill>
            </a:endParaRPr>
          </a:p>
          <a:p>
            <a:pPr marL="342900" indent="-342900">
              <a:buSzPct val="100000"/>
              <a:buFont typeface="Arial" panose="020B0604020202020204" pitchFamily="34" charset="0"/>
              <a:buChar char="•"/>
              <a:defRPr sz="3500">
                <a:solidFill>
                  <a:srgbClr val="FFFFFF"/>
                </a:solidFill>
              </a:defRPr>
            </a:pPr>
            <a:r>
              <a:rPr lang="en-US" sz="2000" dirty="0">
                <a:solidFill>
                  <a:schemeClr val="bg1"/>
                </a:solidFill>
              </a:rPr>
              <a:t>Whether the campaign was altruistic or a case of reverse psychology, Patagonia sales rose 30% following the launch of the campaign. </a:t>
            </a:r>
          </a:p>
          <a:p>
            <a:pPr marL="342900" indent="-342900">
              <a:buSzPct val="100000"/>
              <a:buFont typeface="Arial" panose="020B0604020202020204" pitchFamily="34" charset="0"/>
              <a:buChar char="•"/>
              <a:defRPr sz="3500">
                <a:solidFill>
                  <a:srgbClr val="FFFFFF"/>
                </a:solidFill>
              </a:defRPr>
            </a:pPr>
            <a:endParaRPr lang="en-US" sz="2000" dirty="0">
              <a:solidFill>
                <a:schemeClr val="bg1"/>
              </a:solidFill>
            </a:endParaRPr>
          </a:p>
          <a:p>
            <a:pPr marL="342900" indent="-342900">
              <a:buSzPct val="100000"/>
              <a:buFont typeface="Arial" panose="020B0604020202020204" pitchFamily="34" charset="0"/>
              <a:buChar char="•"/>
              <a:defRPr sz="3500">
                <a:solidFill>
                  <a:srgbClr val="FFFFFF"/>
                </a:solidFill>
              </a:defRPr>
            </a:pPr>
            <a:r>
              <a:rPr lang="en-US" sz="2000" dirty="0">
                <a:solidFill>
                  <a:schemeClr val="bg1"/>
                </a:solidFill>
              </a:rPr>
              <a:t>Nonetheless, it spread the message of conscientious consumption worldwide.</a:t>
            </a:r>
          </a:p>
          <a:p>
            <a:pPr>
              <a:buSzPct val="100000"/>
              <a:defRPr sz="3500">
                <a:solidFill>
                  <a:srgbClr val="FFFFFF"/>
                </a:solidFill>
              </a:defRPr>
            </a:pPr>
            <a:endParaRPr sz="2000" dirty="0">
              <a:solidFill>
                <a:schemeClr val="bg1"/>
              </a:solidFill>
            </a:endParaRPr>
          </a:p>
        </p:txBody>
      </p:sp>
      <p:sp>
        <p:nvSpPr>
          <p:cNvPr id="306" name="Mar-24"/>
          <p:cNvSpPr txBox="1"/>
          <p:nvPr/>
        </p:nvSpPr>
        <p:spPr>
          <a:xfrm>
            <a:off x="865054"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07"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2" name="Picture 1">
            <a:extLst>
              <a:ext uri="{FF2B5EF4-FFF2-40B4-BE49-F238E27FC236}">
                <a16:creationId xmlns:a16="http://schemas.microsoft.com/office/drawing/2014/main" id="{70076D12-FCCA-89BC-FCA0-0822C5E8BF6D}"/>
              </a:ext>
            </a:extLst>
          </p:cNvPr>
          <p:cNvPicPr>
            <a:picLocks noChangeAspect="1"/>
          </p:cNvPicPr>
          <p:nvPr/>
        </p:nvPicPr>
        <p:blipFill>
          <a:blip r:embed="rId2"/>
          <a:stretch>
            <a:fillRect/>
          </a:stretch>
        </p:blipFill>
        <p:spPr>
          <a:xfrm>
            <a:off x="9646600" y="171684"/>
            <a:ext cx="1839491" cy="1943463"/>
          </a:xfrm>
          <a:prstGeom prst="rect">
            <a:avLst/>
          </a:prstGeom>
        </p:spPr>
      </p:pic>
      <p:sp>
        <p:nvSpPr>
          <p:cNvPr id="4" name="TextBox 3">
            <a:extLst>
              <a:ext uri="{FF2B5EF4-FFF2-40B4-BE49-F238E27FC236}">
                <a16:creationId xmlns:a16="http://schemas.microsoft.com/office/drawing/2014/main" id="{326598B7-6A17-A6C2-0EDB-A4125B340357}"/>
              </a:ext>
            </a:extLst>
          </p:cNvPr>
          <p:cNvSpPr txBox="1"/>
          <p:nvPr/>
        </p:nvSpPr>
        <p:spPr>
          <a:xfrm>
            <a:off x="1045466" y="5844173"/>
            <a:ext cx="1052606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i="1" dirty="0">
                <a:solidFill>
                  <a:schemeClr val="bg1"/>
                </a:solidFill>
              </a:rPr>
              <a:t>Source: </a:t>
            </a:r>
            <a:r>
              <a:rPr lang="en-US" sz="1400" i="1" dirty="0" err="1">
                <a:solidFill>
                  <a:schemeClr val="bg1"/>
                </a:solidFill>
              </a:rPr>
              <a:t>MarketingWeek</a:t>
            </a:r>
            <a:r>
              <a:rPr lang="en-US" sz="1400" i="1" dirty="0">
                <a:solidFill>
                  <a:schemeClr val="bg1"/>
                </a:solidFill>
              </a:rPr>
              <a:t>, “Case study: Patagonia’s ‘Don’t buy this jacket’ campaign”</a:t>
            </a:r>
          </a:p>
        </p:txBody>
      </p:sp>
      <p:sp>
        <p:nvSpPr>
          <p:cNvPr id="5" name="Rectangle 4">
            <a:extLst>
              <a:ext uri="{FF2B5EF4-FFF2-40B4-BE49-F238E27FC236}">
                <a16:creationId xmlns:a16="http://schemas.microsoft.com/office/drawing/2014/main" id="{071CE527-4A42-19C9-25CE-2CD1B1032196}"/>
              </a:ext>
            </a:extLst>
          </p:cNvPr>
          <p:cNvSpPr/>
          <p:nvPr/>
        </p:nvSpPr>
        <p:spPr>
          <a:xfrm>
            <a:off x="4058281" y="485174"/>
            <a:ext cx="4166525" cy="923330"/>
          </a:xfrm>
          <a:prstGeom prst="rect">
            <a:avLst/>
          </a:prstGeom>
          <a:noFill/>
        </p:spPr>
        <p:txBody>
          <a:bodyPr wrap="non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Case</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Study #2</a:t>
            </a:r>
          </a:p>
        </p:txBody>
      </p:sp>
      <p:pic>
        <p:nvPicPr>
          <p:cNvPr id="9" name="Picture 8">
            <a:extLst>
              <a:ext uri="{FF2B5EF4-FFF2-40B4-BE49-F238E27FC236}">
                <a16:creationId xmlns:a16="http://schemas.microsoft.com/office/drawing/2014/main" id="{0ED6D52F-809B-9ECD-41C9-98FCF9358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56" y="133667"/>
            <a:ext cx="2381250" cy="1905000"/>
          </a:xfrm>
          <a:prstGeom prst="rect">
            <a:avLst/>
          </a:prstGeom>
        </p:spPr>
      </p:pic>
    </p:spTree>
    <p:extLst>
      <p:ext uri="{BB962C8B-B14F-4D97-AF65-F5344CB8AC3E}">
        <p14:creationId xmlns:p14="http://schemas.microsoft.com/office/powerpoint/2010/main" val="40870454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45</a:t>
            </a:fld>
            <a:endParaRPr>
              <a:solidFill>
                <a:schemeClr val="bg1"/>
              </a:solidFill>
            </a:endParaRPr>
          </a:p>
        </p:txBody>
      </p:sp>
      <p:sp>
        <p:nvSpPr>
          <p:cNvPr id="305" name="Let's look at some case studies of real estate agencies that have successfully implemented affirmative fair housing marketing strategies.…"/>
          <p:cNvSpPr txBox="1"/>
          <p:nvPr/>
        </p:nvSpPr>
        <p:spPr>
          <a:xfrm>
            <a:off x="755295" y="2396056"/>
            <a:ext cx="10452750" cy="5570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buSzPct val="100000"/>
              <a:buFont typeface="Arial" panose="020B0604020202020204" pitchFamily="34" charset="0"/>
              <a:buChar char="•"/>
              <a:defRPr sz="3500">
                <a:solidFill>
                  <a:srgbClr val="FFFFFF"/>
                </a:solidFill>
              </a:defRPr>
            </a:pPr>
            <a:r>
              <a:rPr lang="en-US" sz="2400" dirty="0">
                <a:solidFill>
                  <a:schemeClr val="bg1"/>
                </a:solidFill>
              </a:rPr>
              <a:t>Ahead of the 2004 presidential election, ice cream brand Ben &amp; Jerry’s introduced a campaign to register people to vote. It created a “Free Scoop Day” that April, during which it provided customers a way to register to vote in store.</a:t>
            </a:r>
          </a:p>
          <a:p>
            <a:pPr marL="342900" indent="-342900">
              <a:buSzPct val="100000"/>
              <a:buFont typeface="Arial" panose="020B0604020202020204" pitchFamily="34" charset="0"/>
              <a:buChar char="•"/>
              <a:defRPr sz="3500">
                <a:solidFill>
                  <a:srgbClr val="FFFFFF"/>
                </a:solidFill>
              </a:defRPr>
            </a:pPr>
            <a:endParaRPr lang="en-US" sz="2400" dirty="0">
              <a:solidFill>
                <a:schemeClr val="bg1"/>
              </a:solidFill>
            </a:endParaRPr>
          </a:p>
          <a:p>
            <a:pPr marL="342900" indent="-342900">
              <a:buSzPct val="100000"/>
              <a:buFont typeface="Arial" panose="020B0604020202020204" pitchFamily="34" charset="0"/>
              <a:buChar char="•"/>
              <a:defRPr sz="3500">
                <a:solidFill>
                  <a:srgbClr val="FFFFFF"/>
                </a:solidFill>
              </a:defRPr>
            </a:pPr>
            <a:r>
              <a:rPr lang="en-US" sz="2400" dirty="0">
                <a:solidFill>
                  <a:schemeClr val="bg1"/>
                </a:solidFill>
              </a:rPr>
              <a:t>Ben &amp; Jerry’s also marketed its flavors at the Rock the Vote summer tour, a tour where music artists encourage young people to get out the vote.</a:t>
            </a:r>
          </a:p>
          <a:p>
            <a:pPr marL="342900" indent="-342900">
              <a:buSzPct val="100000"/>
              <a:buFont typeface="Arial" panose="020B0604020202020204" pitchFamily="34" charset="0"/>
              <a:buChar char="•"/>
              <a:defRPr sz="3500">
                <a:solidFill>
                  <a:srgbClr val="FFFFFF"/>
                </a:solidFill>
              </a:defRPr>
            </a:pPr>
            <a:endParaRPr lang="en-US" sz="2400" dirty="0">
              <a:solidFill>
                <a:schemeClr val="bg1"/>
              </a:solidFill>
            </a:endParaRPr>
          </a:p>
          <a:p>
            <a:pPr marL="342900" indent="-342900">
              <a:buSzPct val="100000"/>
              <a:buFont typeface="Arial" panose="020B0604020202020204" pitchFamily="34" charset="0"/>
              <a:buChar char="•"/>
              <a:defRPr sz="3500">
                <a:solidFill>
                  <a:srgbClr val="FFFFFF"/>
                </a:solidFill>
              </a:defRPr>
            </a:pPr>
            <a:r>
              <a:rPr lang="en-US" sz="2400" dirty="0">
                <a:solidFill>
                  <a:schemeClr val="bg1"/>
                </a:solidFill>
              </a:rPr>
              <a:t>As a result of their efforts, Ben &amp; Jerry’s successfully convinced thousands of people to vote, while also increasing its  own brand loyalty among consumers.</a:t>
            </a:r>
          </a:p>
          <a:p>
            <a:pPr marL="342900" indent="-342900">
              <a:buSzPct val="100000"/>
              <a:buFont typeface="Arial" panose="020B0604020202020204" pitchFamily="34" charset="0"/>
              <a:buChar char="•"/>
              <a:defRPr sz="3500">
                <a:solidFill>
                  <a:srgbClr val="FFFFFF"/>
                </a:solidFill>
              </a:defRPr>
            </a:pPr>
            <a:endParaRPr lang="en-US" sz="2400" dirty="0">
              <a:solidFill>
                <a:schemeClr val="bg1"/>
              </a:solidFill>
            </a:endParaRPr>
          </a:p>
          <a:p>
            <a:pPr marL="342900" indent="-342900">
              <a:buSzPct val="100000"/>
              <a:buFont typeface="Arial" panose="020B0604020202020204" pitchFamily="34" charset="0"/>
              <a:buChar char="•"/>
              <a:defRPr sz="3500">
                <a:solidFill>
                  <a:srgbClr val="FFFFFF"/>
                </a:solidFill>
              </a:defRPr>
            </a:pPr>
            <a:endParaRPr lang="en-US" sz="1200" b="1" dirty="0">
              <a:solidFill>
                <a:schemeClr val="bg1"/>
              </a:solidFill>
            </a:endParaRPr>
          </a:p>
          <a:p>
            <a:pPr marL="342900" indent="-342900">
              <a:buSzPct val="100000"/>
              <a:buFont typeface="Arial" panose="020B0604020202020204" pitchFamily="34" charset="0"/>
              <a:buChar char="•"/>
              <a:defRPr sz="3500">
                <a:solidFill>
                  <a:srgbClr val="FFFFFF"/>
                </a:solidFill>
              </a:defRPr>
            </a:pPr>
            <a:endParaRPr lang="en-US" sz="2400" dirty="0">
              <a:solidFill>
                <a:schemeClr val="bg1"/>
              </a:solidFill>
            </a:endParaRPr>
          </a:p>
          <a:p>
            <a:pPr marL="342900" indent="-342900">
              <a:buSzPct val="100000"/>
              <a:buFont typeface="Arial" panose="020B0604020202020204" pitchFamily="34" charset="0"/>
              <a:buChar char="•"/>
              <a:defRPr sz="3500">
                <a:solidFill>
                  <a:srgbClr val="FFFFFF"/>
                </a:solidFill>
              </a:defRPr>
            </a:pPr>
            <a:endParaRPr lang="en-US" sz="2400" dirty="0">
              <a:solidFill>
                <a:schemeClr val="bg1"/>
              </a:solidFill>
            </a:endParaRPr>
          </a:p>
          <a:p>
            <a:pPr marL="342900" indent="-342900">
              <a:buSzPct val="100000"/>
              <a:buFont typeface="Arial" panose="020B0604020202020204" pitchFamily="34" charset="0"/>
              <a:buChar char="•"/>
              <a:defRPr sz="3500">
                <a:solidFill>
                  <a:srgbClr val="FFFFFF"/>
                </a:solidFill>
              </a:defRPr>
            </a:pPr>
            <a:endParaRPr lang="en-US" sz="2400" dirty="0">
              <a:solidFill>
                <a:schemeClr val="bg1"/>
              </a:solidFill>
            </a:endParaRPr>
          </a:p>
          <a:p>
            <a:pPr marL="342900" indent="-342900">
              <a:buSzPct val="100000"/>
              <a:buFont typeface="Arial" panose="020B0604020202020204" pitchFamily="34" charset="0"/>
              <a:buChar char="•"/>
              <a:defRPr sz="3500">
                <a:solidFill>
                  <a:srgbClr val="FFFFFF"/>
                </a:solidFill>
              </a:defRPr>
            </a:pPr>
            <a:endParaRPr sz="2400" dirty="0">
              <a:solidFill>
                <a:schemeClr val="bg1"/>
              </a:solidFill>
            </a:endParaRPr>
          </a:p>
        </p:txBody>
      </p:sp>
      <p:sp>
        <p:nvSpPr>
          <p:cNvPr id="306" name="Mar-24"/>
          <p:cNvSpPr txBox="1"/>
          <p:nvPr/>
        </p:nvSpPr>
        <p:spPr>
          <a:xfrm>
            <a:off x="865054"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07"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4" name="Picture 3">
            <a:extLst>
              <a:ext uri="{FF2B5EF4-FFF2-40B4-BE49-F238E27FC236}">
                <a16:creationId xmlns:a16="http://schemas.microsoft.com/office/drawing/2014/main" id="{8EE23293-B307-5F0D-DA36-0763D425E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3" y="224615"/>
            <a:ext cx="2994275" cy="1996183"/>
          </a:xfrm>
          <a:prstGeom prst="rect">
            <a:avLst/>
          </a:prstGeom>
        </p:spPr>
      </p:pic>
      <p:pic>
        <p:nvPicPr>
          <p:cNvPr id="6" name="Picture 5">
            <a:extLst>
              <a:ext uri="{FF2B5EF4-FFF2-40B4-BE49-F238E27FC236}">
                <a16:creationId xmlns:a16="http://schemas.microsoft.com/office/drawing/2014/main" id="{F1914A18-F5C6-813F-A3A3-F20543DDA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903" y="134757"/>
            <a:ext cx="2175898" cy="2175898"/>
          </a:xfrm>
          <a:prstGeom prst="rect">
            <a:avLst/>
          </a:prstGeom>
        </p:spPr>
      </p:pic>
      <p:sp>
        <p:nvSpPr>
          <p:cNvPr id="12" name="TextBox 11">
            <a:extLst>
              <a:ext uri="{FF2B5EF4-FFF2-40B4-BE49-F238E27FC236}">
                <a16:creationId xmlns:a16="http://schemas.microsoft.com/office/drawing/2014/main" id="{77CF01F9-0090-1C3F-1AF6-1CDFD41142B3}"/>
              </a:ext>
            </a:extLst>
          </p:cNvPr>
          <p:cNvSpPr txBox="1"/>
          <p:nvPr/>
        </p:nvSpPr>
        <p:spPr>
          <a:xfrm>
            <a:off x="1042601" y="5784237"/>
            <a:ext cx="609600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solidFill>
                  <a:schemeClr val="bg1"/>
                </a:solidFill>
              </a:rPr>
              <a:t>Source: “Case Study: Ben &amp; Jerry's Social Initiative</a:t>
            </a:r>
          </a:p>
        </p:txBody>
      </p:sp>
      <p:sp>
        <p:nvSpPr>
          <p:cNvPr id="15" name="Rectangle 14">
            <a:extLst>
              <a:ext uri="{FF2B5EF4-FFF2-40B4-BE49-F238E27FC236}">
                <a16:creationId xmlns:a16="http://schemas.microsoft.com/office/drawing/2014/main" id="{6D8C5E34-AB85-51D9-5116-B5E2A9614B4F}"/>
              </a:ext>
            </a:extLst>
          </p:cNvPr>
          <p:cNvSpPr/>
          <p:nvPr/>
        </p:nvSpPr>
        <p:spPr>
          <a:xfrm>
            <a:off x="4058281" y="485174"/>
            <a:ext cx="4166525" cy="923330"/>
          </a:xfrm>
          <a:prstGeom prst="rect">
            <a:avLst/>
          </a:prstGeom>
          <a:noFill/>
        </p:spPr>
        <p:txBody>
          <a:bodyPr wrap="non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Case</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Study #3</a:t>
            </a:r>
          </a:p>
        </p:txBody>
      </p:sp>
    </p:spTree>
    <p:extLst>
      <p:ext uri="{BB962C8B-B14F-4D97-AF65-F5344CB8AC3E}">
        <p14:creationId xmlns:p14="http://schemas.microsoft.com/office/powerpoint/2010/main" val="266999037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46</a:t>
            </a:fld>
            <a:endParaRPr kumimoji="0" sz="1800" b="0" i="0" u="none" strike="noStrike" kern="0" cap="none" spc="0" normalizeH="0" baseline="0" noProof="0">
              <a:ln>
                <a:noFill/>
              </a:ln>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202EC019-F451-FE11-10D8-D381F872D555}"/>
              </a:ext>
            </a:extLst>
          </p:cNvPr>
          <p:cNvSpPr/>
          <p:nvPr/>
        </p:nvSpPr>
        <p:spPr>
          <a:xfrm>
            <a:off x="1747368" y="258788"/>
            <a:ext cx="8951488" cy="4493538"/>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a: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is a </a:t>
            </a:r>
            <a:r>
              <a:rPr lang="en-US" sz="16600" b="1" i="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F</a:t>
            </a:r>
            <a:r>
              <a:rPr lang="en-US" sz="88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r</a:t>
            </a:r>
            <a:r>
              <a:rPr lang="en-US" sz="8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amework </a:t>
            </a:r>
          </a:p>
          <a:p>
            <a:pPr algn="ct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for evaluating a business </a:t>
            </a:r>
          </a:p>
          <a:p>
            <a:pPr algn="ct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for Social Justice</a:t>
            </a:r>
          </a:p>
        </p:txBody>
      </p:sp>
      <p:sp>
        <p:nvSpPr>
          <p:cNvPr id="3" name="TextBox 2">
            <a:extLst>
              <a:ext uri="{FF2B5EF4-FFF2-40B4-BE49-F238E27FC236}">
                <a16:creationId xmlns:a16="http://schemas.microsoft.com/office/drawing/2014/main" id="{1CDD7D3B-D2CE-5C56-6104-F9B0ED70E79D}"/>
              </a:ext>
            </a:extLst>
          </p:cNvPr>
          <p:cNvSpPr txBox="1"/>
          <p:nvPr/>
        </p:nvSpPr>
        <p:spPr>
          <a:xfrm>
            <a:off x="8626763" y="3668335"/>
            <a:ext cx="417967"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80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264413204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6B24CC-E858-FC88-B805-3655FCE23624}"/>
              </a:ext>
            </a:extLst>
          </p:cNvPr>
          <p:cNvSpPr/>
          <p:nvPr/>
        </p:nvSpPr>
        <p:spPr>
          <a:xfrm>
            <a:off x="3971059" y="263045"/>
            <a:ext cx="424988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 Corporations</a:t>
            </a:r>
          </a:p>
        </p:txBody>
      </p:sp>
      <p:sp>
        <p:nvSpPr>
          <p:cNvPr id="5" name="TextBox 4">
            <a:extLst>
              <a:ext uri="{FF2B5EF4-FFF2-40B4-BE49-F238E27FC236}">
                <a16:creationId xmlns:a16="http://schemas.microsoft.com/office/drawing/2014/main" id="{B282C91D-23CC-46E4-E744-FF74563AC95A}"/>
              </a:ext>
            </a:extLst>
          </p:cNvPr>
          <p:cNvSpPr txBox="1"/>
          <p:nvPr/>
        </p:nvSpPr>
        <p:spPr>
          <a:xfrm>
            <a:off x="810056" y="1700905"/>
            <a:ext cx="7127714"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Font typeface="Arial" panose="020B0604020202020204" pitchFamily="34" charset="0"/>
              <a:buChar char="•"/>
            </a:pPr>
            <a:r>
              <a:rPr lang="en-US" sz="2200" dirty="0">
                <a:solidFill>
                  <a:schemeClr val="bg1"/>
                </a:solidFill>
              </a:rPr>
              <a:t>B Corporations are businesses that meet the highest standards of social and environmental performance, public transparency, and legal accountability.</a:t>
            </a:r>
          </a:p>
          <a:p>
            <a:pPr marL="342900" indent="-342900">
              <a:buFont typeface="Arial" panose="020B0604020202020204" pitchFamily="34" charset="0"/>
              <a:buChar char="•"/>
            </a:pPr>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They are granted certification as a B Corporation by a non-profit called B Labs.</a:t>
            </a:r>
          </a:p>
          <a:p>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To qualify as a B Corporation, a business must receive a minimum score of 80 from an assessment of its social and environmental performance, integrate its social justice commitments into its bylaws, and pay an annual fee.</a:t>
            </a:r>
          </a:p>
          <a:p>
            <a:endParaRPr lang="en-US" sz="2200" dirty="0">
              <a:solidFill>
                <a:schemeClr val="bg1"/>
              </a:solidFill>
            </a:endParaRPr>
          </a:p>
        </p:txBody>
      </p:sp>
      <p:pic>
        <p:nvPicPr>
          <p:cNvPr id="7" name="Picture 6">
            <a:extLst>
              <a:ext uri="{FF2B5EF4-FFF2-40B4-BE49-F238E27FC236}">
                <a16:creationId xmlns:a16="http://schemas.microsoft.com/office/drawing/2014/main" id="{BA9E3598-05D9-2038-D371-5BDF5066B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9982" y="3999888"/>
            <a:ext cx="1923498" cy="2809472"/>
          </a:xfrm>
          <a:prstGeom prst="rect">
            <a:avLst/>
          </a:prstGeom>
        </p:spPr>
      </p:pic>
      <p:pic>
        <p:nvPicPr>
          <p:cNvPr id="11" name="Picture 10">
            <a:extLst>
              <a:ext uri="{FF2B5EF4-FFF2-40B4-BE49-F238E27FC236}">
                <a16:creationId xmlns:a16="http://schemas.microsoft.com/office/drawing/2014/main" id="{6A7EC7AB-C82B-BAF2-5EC3-A862E909F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4571" y="1457040"/>
            <a:ext cx="1594321" cy="2603385"/>
          </a:xfrm>
          <a:prstGeom prst="rect">
            <a:avLst/>
          </a:prstGeom>
        </p:spPr>
      </p:pic>
    </p:spTree>
    <p:extLst>
      <p:ext uri="{BB962C8B-B14F-4D97-AF65-F5344CB8AC3E}">
        <p14:creationId xmlns:p14="http://schemas.microsoft.com/office/powerpoint/2010/main" val="459600114"/>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6B24CC-E858-FC88-B805-3655FCE23624}"/>
              </a:ext>
            </a:extLst>
          </p:cNvPr>
          <p:cNvSpPr/>
          <p:nvPr/>
        </p:nvSpPr>
        <p:spPr>
          <a:xfrm>
            <a:off x="1746900" y="263045"/>
            <a:ext cx="8698215" cy="1015663"/>
          </a:xfrm>
          <a:prstGeom prst="rect">
            <a:avLst/>
          </a:prstGeom>
          <a:noFill/>
        </p:spPr>
        <p:txBody>
          <a:bodyPr wrap="none" lIns="91440" tIns="45720" rIns="91440" bIns="45720">
            <a:spAutoFit/>
          </a:bodyPr>
          <a:lstStyle/>
          <a:p>
            <a:pPr algn="ctr"/>
            <a:r>
              <a:rPr lang="en-US"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Well-Known </a:t>
            </a: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 Corporations</a:t>
            </a:r>
          </a:p>
        </p:txBody>
      </p:sp>
      <p:sp>
        <p:nvSpPr>
          <p:cNvPr id="5" name="TextBox 4">
            <a:extLst>
              <a:ext uri="{FF2B5EF4-FFF2-40B4-BE49-F238E27FC236}">
                <a16:creationId xmlns:a16="http://schemas.microsoft.com/office/drawing/2014/main" id="{B282C91D-23CC-46E4-E744-FF74563AC95A}"/>
              </a:ext>
            </a:extLst>
          </p:cNvPr>
          <p:cNvSpPr txBox="1"/>
          <p:nvPr/>
        </p:nvSpPr>
        <p:spPr>
          <a:xfrm>
            <a:off x="1746900" y="1700905"/>
            <a:ext cx="5016103" cy="2923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3200" dirty="0" err="1">
                <a:solidFill>
                  <a:schemeClr val="bg1"/>
                </a:solidFill>
              </a:rPr>
              <a:t>Warby</a:t>
            </a:r>
            <a:r>
              <a:rPr lang="en-US" sz="3200" dirty="0">
                <a:solidFill>
                  <a:schemeClr val="bg1"/>
                </a:solidFill>
              </a:rPr>
              <a:t> Parker</a:t>
            </a:r>
          </a:p>
          <a:p>
            <a:pPr marL="342900" indent="-342900">
              <a:buFont typeface="Arial" panose="020B0604020202020204" pitchFamily="34" charset="0"/>
              <a:buChar char="•"/>
            </a:pPr>
            <a:r>
              <a:rPr lang="en-US" sz="3200" dirty="0">
                <a:solidFill>
                  <a:schemeClr val="bg1"/>
                </a:solidFill>
              </a:rPr>
              <a:t>Ben &amp; Jerry’s</a:t>
            </a:r>
          </a:p>
          <a:p>
            <a:pPr marL="342900" indent="-342900">
              <a:buFont typeface="Arial" panose="020B0604020202020204" pitchFamily="34" charset="0"/>
              <a:buChar char="•"/>
            </a:pPr>
            <a:r>
              <a:rPr lang="en-US" sz="3200" dirty="0">
                <a:solidFill>
                  <a:schemeClr val="bg1"/>
                </a:solidFill>
              </a:rPr>
              <a:t>Patagonia: </a:t>
            </a:r>
          </a:p>
          <a:p>
            <a:pPr marL="342900" indent="-342900">
              <a:buFont typeface="Arial" panose="020B0604020202020204" pitchFamily="34" charset="0"/>
              <a:buChar char="•"/>
            </a:pPr>
            <a:r>
              <a:rPr lang="en-US" sz="3200" dirty="0">
                <a:solidFill>
                  <a:schemeClr val="bg1"/>
                </a:solidFill>
              </a:rPr>
              <a:t>Natura</a:t>
            </a:r>
          </a:p>
          <a:p>
            <a:pPr marL="342900" indent="-342900">
              <a:buFont typeface="Arial" panose="020B0604020202020204" pitchFamily="34" charset="0"/>
              <a:buChar char="•"/>
            </a:pPr>
            <a:r>
              <a:rPr lang="en-US" sz="3200" dirty="0">
                <a:solidFill>
                  <a:schemeClr val="bg1"/>
                </a:solidFill>
              </a:rPr>
              <a:t>Seventh Generation</a:t>
            </a:r>
            <a:endParaRPr lang="en-US" sz="2400" dirty="0">
              <a:solidFill>
                <a:schemeClr val="bg1"/>
              </a:solidFill>
            </a:endParaRPr>
          </a:p>
        </p:txBody>
      </p:sp>
      <p:pic>
        <p:nvPicPr>
          <p:cNvPr id="10" name="Picture 9">
            <a:extLst>
              <a:ext uri="{FF2B5EF4-FFF2-40B4-BE49-F238E27FC236}">
                <a16:creationId xmlns:a16="http://schemas.microsoft.com/office/drawing/2014/main" id="{FE3480BF-AAF5-2F7F-C2AE-87BFD9457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7283" y="3605905"/>
            <a:ext cx="2381250" cy="1905000"/>
          </a:xfrm>
          <a:prstGeom prst="rect">
            <a:avLst/>
          </a:prstGeom>
        </p:spPr>
      </p:pic>
      <p:pic>
        <p:nvPicPr>
          <p:cNvPr id="13" name="Picture 12">
            <a:extLst>
              <a:ext uri="{FF2B5EF4-FFF2-40B4-BE49-F238E27FC236}">
                <a16:creationId xmlns:a16="http://schemas.microsoft.com/office/drawing/2014/main" id="{7005A499-BC2F-CBCD-323D-9935080C9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283" y="1700905"/>
            <a:ext cx="2381250" cy="1905000"/>
          </a:xfrm>
          <a:prstGeom prst="rect">
            <a:avLst/>
          </a:prstGeom>
        </p:spPr>
      </p:pic>
    </p:spTree>
    <p:extLst>
      <p:ext uri="{BB962C8B-B14F-4D97-AF65-F5344CB8AC3E}">
        <p14:creationId xmlns:p14="http://schemas.microsoft.com/office/powerpoint/2010/main" val="1820018605"/>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49</a:t>
            </a:fld>
            <a:endParaRPr kumimoji="0" sz="1800" b="0" i="0" u="none" strike="noStrike" kern="0" cap="none" spc="0" normalizeH="0" baseline="0" noProof="0">
              <a:ln>
                <a:noFill/>
              </a:ln>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202EC019-F451-FE11-10D8-D381F872D555}"/>
              </a:ext>
            </a:extLst>
          </p:cNvPr>
          <p:cNvSpPr/>
          <p:nvPr/>
        </p:nvSpPr>
        <p:spPr>
          <a:xfrm>
            <a:off x="1423086" y="489697"/>
            <a:ext cx="9345828" cy="4678204"/>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a: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are the steps to instituting a</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16600" b="1" i="1" dirty="0">
                <a:ln w="10160">
                  <a:solidFill>
                    <a:schemeClr val="accent5"/>
                  </a:solidFill>
                  <a:prstDash val="solid"/>
                </a:ln>
                <a:solidFill>
                  <a:srgbClr val="FFFFFF"/>
                </a:solidFill>
                <a:effectLst>
                  <a:outerShdw blurRad="38100" dist="22860" dir="5400000" algn="tl" rotWithShape="0">
                    <a:srgbClr val="000000">
                      <a:alpha val="30000"/>
                    </a:srgbClr>
                  </a:outerShdw>
                </a:effectLst>
              </a:rPr>
              <a:t>F</a:t>
            </a: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air </a:t>
            </a:r>
            <a:r>
              <a:rPr lang="en-US" sz="16600" b="1" i="1" dirty="0">
                <a:ln w="10160">
                  <a:solidFill>
                    <a:schemeClr val="accent5"/>
                  </a:solidFill>
                  <a:prstDash val="solid"/>
                </a:ln>
                <a:solidFill>
                  <a:srgbClr val="FFFFFF"/>
                </a:solidFill>
                <a:effectLst>
                  <a:outerShdw blurRad="38100" dist="22860" dir="5400000" algn="tl" rotWithShape="0">
                    <a:srgbClr val="000000">
                      <a:alpha val="30000"/>
                    </a:srgbClr>
                  </a:outerShdw>
                </a:effectLst>
              </a:rPr>
              <a:t>H</a:t>
            </a: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ousing</a:t>
            </a:r>
          </a:p>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strategy</a:t>
            </a:r>
          </a:p>
        </p:txBody>
      </p:sp>
      <p:sp>
        <p:nvSpPr>
          <p:cNvPr id="3" name="TextBox 2">
            <a:extLst>
              <a:ext uri="{FF2B5EF4-FFF2-40B4-BE49-F238E27FC236}">
                <a16:creationId xmlns:a16="http://schemas.microsoft.com/office/drawing/2014/main" id="{1CDD7D3B-D2CE-5C56-6104-F9B0ED70E79D}"/>
              </a:ext>
            </a:extLst>
          </p:cNvPr>
          <p:cNvSpPr txBox="1"/>
          <p:nvPr/>
        </p:nvSpPr>
        <p:spPr>
          <a:xfrm>
            <a:off x="7204363" y="4034028"/>
            <a:ext cx="417967"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80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90473849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21" name="Footer Placeholder 2"/>
          <p:cNvSpPr txBox="1"/>
          <p:nvPr/>
        </p:nvSpPr>
        <p:spPr>
          <a:xfrm>
            <a:off x="4084320" y="6103919"/>
            <a:ext cx="402336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a:solidFill>
                  <a:srgbClr val="FFFFFF"/>
                </a:solidFill>
              </a:defRPr>
            </a:pPr>
            <a:r>
              <a:rPr dirty="0">
                <a:solidFill>
                  <a:schemeClr val="bg1"/>
                </a:solidFill>
              </a:rPr>
              <a:t>Long Island Housing Services, Inc. </a:t>
            </a:r>
          </a:p>
          <a:p>
            <a:pPr algn="ctr">
              <a:defRPr>
                <a:solidFill>
                  <a:srgbClr val="FFFFFF"/>
                </a:solidFill>
              </a:defRPr>
            </a:pPr>
            <a:r>
              <a:rPr dirty="0">
                <a:solidFill>
                  <a:schemeClr val="bg1"/>
                </a:solidFill>
              </a:rPr>
              <a:t>LIFairHousing.org</a:t>
            </a:r>
          </a:p>
        </p:txBody>
      </p:sp>
      <p:sp>
        <p:nvSpPr>
          <p:cNvPr id="222" name="Title 1"/>
          <p:cNvSpPr txBox="1">
            <a:spLocks noGrp="1"/>
          </p:cNvSpPr>
          <p:nvPr>
            <p:ph type="title"/>
          </p:nvPr>
        </p:nvSpPr>
        <p:spPr>
          <a:xfrm>
            <a:off x="2219325" y="1814875"/>
            <a:ext cx="7753350" cy="3676651"/>
          </a:xfrm>
          <a:prstGeom prst="rect">
            <a:avLst/>
          </a:prstGeom>
        </p:spPr>
        <p:txBody>
          <a:bodyPr/>
          <a:lstStyle/>
          <a:p>
            <a:pPr marL="401052" indent="-401052" algn="l">
              <a:buSzPct val="100000"/>
              <a:buChar char="•"/>
              <a:defRPr sz="3500"/>
            </a:pPr>
            <a:r>
              <a:rPr lang="en-US" dirty="0">
                <a:solidFill>
                  <a:schemeClr val="bg1"/>
                </a:solidFill>
              </a:rPr>
              <a:t>Overview of County, State and Federal Fair Housing Laws</a:t>
            </a:r>
          </a:p>
          <a:p>
            <a:pPr marL="457200" indent="-457200" algn="l">
              <a:buFont typeface="Arial" panose="020B0604020202020204" pitchFamily="34" charset="0"/>
              <a:buChar char="•"/>
              <a:defRPr sz="3500"/>
            </a:pPr>
            <a:endParaRPr dirty="0">
              <a:solidFill>
                <a:schemeClr val="bg1"/>
              </a:solidFill>
            </a:endParaRPr>
          </a:p>
          <a:p>
            <a:pPr marL="457200" indent="-457200" algn="l">
              <a:buSzPct val="100000"/>
              <a:buFont typeface="Arial" panose="020B0604020202020204" pitchFamily="34" charset="0"/>
              <a:buChar char="•"/>
              <a:defRPr sz="3500"/>
            </a:pPr>
            <a:r>
              <a:rPr dirty="0">
                <a:solidFill>
                  <a:schemeClr val="bg1"/>
                </a:solidFill>
              </a:rPr>
              <a:t>Key Provisions and Protected Classes</a:t>
            </a:r>
          </a:p>
          <a:p>
            <a:pPr marL="457200" indent="-457200" algn="l">
              <a:buFont typeface="Arial" panose="020B0604020202020204" pitchFamily="34" charset="0"/>
              <a:buChar char="•"/>
              <a:defRPr sz="3500"/>
            </a:pPr>
            <a:endParaRPr dirty="0">
              <a:solidFill>
                <a:schemeClr val="bg1"/>
              </a:solidFill>
            </a:endParaRPr>
          </a:p>
          <a:p>
            <a:pPr marL="457200" indent="-457200" algn="l">
              <a:buSzPct val="100000"/>
              <a:buFont typeface="Arial" panose="020B0604020202020204" pitchFamily="34" charset="0"/>
              <a:buChar char="•"/>
              <a:defRPr sz="3500"/>
            </a:pPr>
            <a:r>
              <a:rPr lang="en-US" dirty="0">
                <a:solidFill>
                  <a:schemeClr val="bg1"/>
                </a:solidFill>
              </a:rPr>
              <a:t>Cost of </a:t>
            </a:r>
            <a:r>
              <a:rPr dirty="0">
                <a:solidFill>
                  <a:schemeClr val="bg1"/>
                </a:solidFill>
              </a:rPr>
              <a:t>Non-Compliance</a:t>
            </a:r>
          </a:p>
        </p:txBody>
      </p:sp>
      <p:sp>
        <p:nvSpPr>
          <p:cNvPr id="223" name="Slide Number Placeholder 3"/>
          <p:cNvSpPr txBox="1">
            <a:spLocks noGrp="1"/>
          </p:cNvSpPr>
          <p:nvPr>
            <p:ph type="sldNum" sz="quarter" idx="2"/>
          </p:nvPr>
        </p:nvSpPr>
        <p:spPr>
          <a:xfrm>
            <a:off x="11166269" y="6354246"/>
            <a:ext cx="209350"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5</a:t>
            </a:fld>
            <a:endParaRPr dirty="0">
              <a:solidFill>
                <a:schemeClr val="bg1"/>
              </a:solidFill>
            </a:endParaRPr>
          </a:p>
        </p:txBody>
      </p:sp>
      <p:sp>
        <p:nvSpPr>
          <p:cNvPr id="224" name="Date Placeholder 4"/>
          <p:cNvSpPr txBox="1"/>
          <p:nvPr/>
        </p:nvSpPr>
        <p:spPr>
          <a:xfrm>
            <a:off x="883919" y="6356350"/>
            <a:ext cx="2651762" cy="37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rPr dirty="0">
                <a:solidFill>
                  <a:schemeClr val="bg1"/>
                </a:solidFill>
              </a:rPr>
              <a:t>Mar-24</a:t>
            </a:r>
          </a:p>
        </p:txBody>
      </p:sp>
      <p:sp>
        <p:nvSpPr>
          <p:cNvPr id="2" name="Rectangle 1">
            <a:extLst>
              <a:ext uri="{FF2B5EF4-FFF2-40B4-BE49-F238E27FC236}">
                <a16:creationId xmlns:a16="http://schemas.microsoft.com/office/drawing/2014/main" id="{191238DD-1F8F-8AF4-3FDE-C23FBE03E3D3}"/>
              </a:ext>
            </a:extLst>
          </p:cNvPr>
          <p:cNvSpPr/>
          <p:nvPr/>
        </p:nvSpPr>
        <p:spPr>
          <a:xfrm>
            <a:off x="883919" y="439250"/>
            <a:ext cx="10815782" cy="1015663"/>
          </a:xfrm>
          <a:prstGeom prst="rect">
            <a:avLst/>
          </a:prstGeom>
          <a:noFill/>
        </p:spPr>
        <p:txBody>
          <a:bodyPr wrap="non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Understanding Fair Housing Laws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16"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50</a:t>
            </a:fld>
            <a:endParaRPr>
              <a:solidFill>
                <a:schemeClr val="bg1"/>
              </a:solidFill>
            </a:endParaRPr>
          </a:p>
        </p:txBody>
      </p:sp>
      <p:sp>
        <p:nvSpPr>
          <p:cNvPr id="317" name="Addressing Resistance and Misconceptions.…"/>
          <p:cNvSpPr txBox="1"/>
          <p:nvPr/>
        </p:nvSpPr>
        <p:spPr>
          <a:xfrm>
            <a:off x="1551969" y="1497702"/>
            <a:ext cx="8003471" cy="386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50921" indent="-350921">
              <a:buSzPct val="100000"/>
              <a:buChar char="•"/>
              <a:defRPr sz="3500">
                <a:solidFill>
                  <a:srgbClr val="FFFFFF"/>
                </a:solidFill>
              </a:defRPr>
            </a:pPr>
            <a:r>
              <a:rPr lang="en-US" dirty="0">
                <a:solidFill>
                  <a:schemeClr val="bg1"/>
                </a:solidFill>
              </a:rPr>
              <a:t>Invest in training, tools, and protocols.</a:t>
            </a:r>
          </a:p>
          <a:p>
            <a:pPr marL="350921" indent="-350921">
              <a:buSzPct val="100000"/>
              <a:buChar char="•"/>
              <a:defRPr sz="3500">
                <a:solidFill>
                  <a:srgbClr val="FFFFFF"/>
                </a:solidFill>
              </a:defRPr>
            </a:pPr>
            <a:endParaRPr lang="en-US" dirty="0">
              <a:solidFill>
                <a:schemeClr val="bg1"/>
              </a:solidFill>
            </a:endParaRPr>
          </a:p>
          <a:p>
            <a:pPr marL="350921" indent="-350921">
              <a:buSzPct val="100000"/>
              <a:buChar char="•"/>
              <a:defRPr sz="3500">
                <a:solidFill>
                  <a:srgbClr val="FFFFFF"/>
                </a:solidFill>
              </a:defRPr>
            </a:pPr>
            <a:r>
              <a:rPr dirty="0">
                <a:solidFill>
                  <a:schemeClr val="bg1"/>
                </a:solidFill>
              </a:rPr>
              <a:t>Addressing Resistance and Misconceptions.</a:t>
            </a:r>
          </a:p>
          <a:p>
            <a:pPr>
              <a:defRPr sz="3500">
                <a:solidFill>
                  <a:srgbClr val="FFFFFF"/>
                </a:solidFill>
              </a:defRPr>
            </a:pPr>
            <a:endParaRPr dirty="0">
              <a:solidFill>
                <a:schemeClr val="bg1"/>
              </a:solidFill>
            </a:endParaRPr>
          </a:p>
          <a:p>
            <a:pPr marL="350921" indent="-350921">
              <a:buSzPct val="100000"/>
              <a:buChar char="•"/>
              <a:defRPr sz="3500">
                <a:solidFill>
                  <a:srgbClr val="FFFFFF"/>
                </a:solidFill>
              </a:defRPr>
            </a:pPr>
            <a:r>
              <a:rPr dirty="0">
                <a:solidFill>
                  <a:schemeClr val="bg1"/>
                </a:solidFill>
              </a:rPr>
              <a:t>Handling Compliance Concerns.</a:t>
            </a:r>
          </a:p>
          <a:p>
            <a:pPr>
              <a:defRPr sz="3500">
                <a:solidFill>
                  <a:srgbClr val="FFFFFF"/>
                </a:solidFill>
              </a:defRPr>
            </a:pPr>
            <a:endParaRPr dirty="0">
              <a:solidFill>
                <a:schemeClr val="bg1"/>
              </a:solidFill>
            </a:endParaRPr>
          </a:p>
          <a:p>
            <a:pPr marL="350921" indent="-350921">
              <a:buSzPct val="100000"/>
              <a:buChar char="•"/>
              <a:defRPr sz="3500">
                <a:solidFill>
                  <a:srgbClr val="FFFFFF"/>
                </a:solidFill>
              </a:defRPr>
            </a:pPr>
            <a:r>
              <a:rPr dirty="0">
                <a:solidFill>
                  <a:schemeClr val="bg1"/>
                </a:solidFill>
              </a:rPr>
              <a:t>Leveraging Resources for Support.</a:t>
            </a:r>
          </a:p>
        </p:txBody>
      </p:sp>
      <p:sp>
        <p:nvSpPr>
          <p:cNvPr id="318" name="Mar-24"/>
          <p:cNvSpPr txBox="1"/>
          <p:nvPr/>
        </p:nvSpPr>
        <p:spPr>
          <a:xfrm>
            <a:off x="867551"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19"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Rectangle 1">
            <a:extLst>
              <a:ext uri="{FF2B5EF4-FFF2-40B4-BE49-F238E27FC236}">
                <a16:creationId xmlns:a16="http://schemas.microsoft.com/office/drawing/2014/main" id="{6399825E-12CF-30B8-3B17-442E17DE57A9}"/>
              </a:ext>
            </a:extLst>
          </p:cNvPr>
          <p:cNvSpPr/>
          <p:nvPr/>
        </p:nvSpPr>
        <p:spPr>
          <a:xfrm>
            <a:off x="2836933" y="339139"/>
            <a:ext cx="6518131" cy="923330"/>
          </a:xfrm>
          <a:prstGeom prst="rect">
            <a:avLst/>
          </a:prstGeom>
          <a:noFill/>
        </p:spPr>
        <p:txBody>
          <a:bodyPr wrap="non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Overcoming Challenges</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22"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51</a:t>
            </a:fld>
            <a:endParaRPr>
              <a:solidFill>
                <a:schemeClr val="bg1"/>
              </a:solidFill>
            </a:endParaRPr>
          </a:p>
        </p:txBody>
      </p:sp>
      <p:sp>
        <p:nvSpPr>
          <p:cNvPr id="323" name="In conclusion, I urge each of you to embrace the Blue Ocean Strategy and start affirmatively marketing fair housing today. Let's differentiate ourselves in the market not just by our sales numbers, but by our unwavering commitment to fairness, equality, "/>
          <p:cNvSpPr txBox="1"/>
          <p:nvPr/>
        </p:nvSpPr>
        <p:spPr>
          <a:xfrm>
            <a:off x="781678" y="1577742"/>
            <a:ext cx="7743486" cy="340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buSzPct val="100000"/>
              <a:defRPr sz="3000">
                <a:solidFill>
                  <a:srgbClr val="FFFFFF"/>
                </a:solidFill>
              </a:defRPr>
            </a:pPr>
            <a:endParaRPr lang="en-US" dirty="0">
              <a:solidFill>
                <a:schemeClr val="bg1"/>
              </a:solidFill>
            </a:endParaRPr>
          </a:p>
          <a:p>
            <a:pPr marL="457200" indent="-457200">
              <a:buSzPct val="100000"/>
              <a:buFont typeface="Arial" panose="020B0604020202020204" pitchFamily="34" charset="0"/>
              <a:buChar char="•"/>
              <a:defRPr sz="3000">
                <a:solidFill>
                  <a:srgbClr val="FFFFFF"/>
                </a:solidFill>
              </a:defRPr>
            </a:pPr>
            <a:r>
              <a:rPr lang="en-US" dirty="0">
                <a:solidFill>
                  <a:schemeClr val="bg1"/>
                </a:solidFill>
              </a:rPr>
              <a:t>D</a:t>
            </a:r>
            <a:r>
              <a:rPr dirty="0">
                <a:solidFill>
                  <a:schemeClr val="bg1"/>
                </a:solidFill>
              </a:rPr>
              <a:t>ifferentiate by </a:t>
            </a:r>
            <a:r>
              <a:rPr lang="en-US" dirty="0">
                <a:solidFill>
                  <a:schemeClr val="bg1"/>
                </a:solidFill>
              </a:rPr>
              <a:t>making </a:t>
            </a:r>
            <a:r>
              <a:rPr dirty="0">
                <a:solidFill>
                  <a:schemeClr val="bg1"/>
                </a:solidFill>
              </a:rPr>
              <a:t>fairness</a:t>
            </a:r>
            <a:r>
              <a:rPr lang="en-US" dirty="0">
                <a:solidFill>
                  <a:schemeClr val="bg1"/>
                </a:solidFill>
              </a:rPr>
              <a:t> and </a:t>
            </a:r>
            <a:r>
              <a:rPr dirty="0">
                <a:solidFill>
                  <a:schemeClr val="bg1"/>
                </a:solidFill>
              </a:rPr>
              <a:t>equality</a:t>
            </a:r>
            <a:r>
              <a:rPr lang="en-US" dirty="0">
                <a:solidFill>
                  <a:schemeClr val="bg1"/>
                </a:solidFill>
              </a:rPr>
              <a:t> into a central value</a:t>
            </a:r>
            <a:r>
              <a:rPr dirty="0">
                <a:solidFill>
                  <a:schemeClr val="bg1"/>
                </a:solidFill>
              </a:rPr>
              <a:t>.</a:t>
            </a:r>
            <a:endParaRPr lang="en-US" dirty="0">
              <a:solidFill>
                <a:schemeClr val="bg1"/>
              </a:solidFill>
            </a:endParaRPr>
          </a:p>
          <a:p>
            <a:pPr>
              <a:buSzPct val="100000"/>
              <a:defRPr sz="3000">
                <a:solidFill>
                  <a:srgbClr val="FFFFFF"/>
                </a:solidFill>
              </a:defRPr>
            </a:pPr>
            <a:endParaRPr dirty="0">
              <a:solidFill>
                <a:schemeClr val="bg1"/>
              </a:solidFill>
            </a:endParaRPr>
          </a:p>
          <a:p>
            <a:pPr marL="457200" indent="-457200">
              <a:buSzPct val="100000"/>
              <a:buFont typeface="Arial" panose="020B0604020202020204" pitchFamily="34" charset="0"/>
              <a:buChar char="•"/>
              <a:defRPr sz="3000">
                <a:solidFill>
                  <a:srgbClr val="FFFFFF"/>
                </a:solidFill>
              </a:defRPr>
            </a:pPr>
            <a:r>
              <a:rPr dirty="0">
                <a:solidFill>
                  <a:schemeClr val="bg1"/>
                </a:solidFill>
              </a:rPr>
              <a:t>Call to Action: </a:t>
            </a:r>
            <a:r>
              <a:rPr lang="en-US" dirty="0">
                <a:solidFill>
                  <a:schemeClr val="bg1"/>
                </a:solidFill>
              </a:rPr>
              <a:t>s</a:t>
            </a:r>
            <a:r>
              <a:rPr dirty="0">
                <a:solidFill>
                  <a:schemeClr val="bg1"/>
                </a:solidFill>
              </a:rPr>
              <a:t>tart Affirmatively Marketing </a:t>
            </a:r>
            <a:r>
              <a:rPr lang="en-US" dirty="0">
                <a:solidFill>
                  <a:schemeClr val="bg1"/>
                </a:solidFill>
              </a:rPr>
              <a:t>for </a:t>
            </a:r>
            <a:r>
              <a:rPr dirty="0">
                <a:solidFill>
                  <a:schemeClr val="bg1"/>
                </a:solidFill>
              </a:rPr>
              <a:t>Fair Housing </a:t>
            </a:r>
            <a:r>
              <a:rPr lang="en-US" dirty="0">
                <a:solidFill>
                  <a:schemeClr val="bg1"/>
                </a:solidFill>
              </a:rPr>
              <a:t>t</a:t>
            </a:r>
            <a:r>
              <a:rPr dirty="0">
                <a:solidFill>
                  <a:schemeClr val="bg1"/>
                </a:solidFill>
              </a:rPr>
              <a:t>oday!</a:t>
            </a:r>
          </a:p>
          <a:p>
            <a:pPr marL="350921" indent="-350921">
              <a:buSzPct val="100000"/>
              <a:buChar char="•"/>
              <a:defRPr sz="3500">
                <a:solidFill>
                  <a:srgbClr val="FFFFFF"/>
                </a:solidFill>
              </a:defRPr>
            </a:pPr>
            <a:endParaRPr dirty="0">
              <a:solidFill>
                <a:schemeClr val="bg1"/>
              </a:solidFill>
            </a:endParaRPr>
          </a:p>
        </p:txBody>
      </p:sp>
      <p:sp>
        <p:nvSpPr>
          <p:cNvPr id="324" name="Mar-24"/>
          <p:cNvSpPr txBox="1"/>
          <p:nvPr/>
        </p:nvSpPr>
        <p:spPr>
          <a:xfrm>
            <a:off x="862390"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25"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Rectangle 1">
            <a:extLst>
              <a:ext uri="{FF2B5EF4-FFF2-40B4-BE49-F238E27FC236}">
                <a16:creationId xmlns:a16="http://schemas.microsoft.com/office/drawing/2014/main" id="{69420ABD-1AFA-5754-2635-47D39EAA97C9}"/>
              </a:ext>
            </a:extLst>
          </p:cNvPr>
          <p:cNvSpPr/>
          <p:nvPr/>
        </p:nvSpPr>
        <p:spPr>
          <a:xfrm>
            <a:off x="4252243" y="331139"/>
            <a:ext cx="3666389" cy="1015663"/>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Conclusion</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pic>
        <p:nvPicPr>
          <p:cNvPr id="4" name="Picture 3" descr="A yellow house on a wave">
            <a:extLst>
              <a:ext uri="{FF2B5EF4-FFF2-40B4-BE49-F238E27FC236}">
                <a16:creationId xmlns:a16="http://schemas.microsoft.com/office/drawing/2014/main" id="{88E7BCB8-BBF7-2E42-2FEB-FF4720AC4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4082" y="1429780"/>
            <a:ext cx="3327918" cy="3327918"/>
          </a:xfrm>
          <a:prstGeom prst="rect">
            <a:avLst/>
          </a:prstGeom>
        </p:spPr>
      </p:pic>
    </p:spTree>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5194-F193-93E8-C0E7-BA0284E04C8B}"/>
              </a:ext>
            </a:extLst>
          </p:cNvPr>
          <p:cNvSpPr>
            <a:spLocks noGrp="1"/>
          </p:cNvSpPr>
          <p:nvPr>
            <p:ph type="title"/>
          </p:nvPr>
        </p:nvSpPr>
        <p:spPr/>
        <p:txBody>
          <a:bodyPr/>
          <a:lstStyle/>
          <a:p>
            <a:endParaRPr lang="en-US"/>
          </a:p>
        </p:txBody>
      </p:sp>
      <p:graphicFrame>
        <p:nvGraphicFramePr>
          <p:cNvPr id="3" name="Object 2">
            <a:extLst>
              <a:ext uri="{FF2B5EF4-FFF2-40B4-BE49-F238E27FC236}">
                <a16:creationId xmlns:a16="http://schemas.microsoft.com/office/drawing/2014/main" id="{8A3ED7C2-0B3B-82BA-011B-058AB4F7822C}"/>
              </a:ext>
            </a:extLst>
          </p:cNvPr>
          <p:cNvGraphicFramePr>
            <a:graphicFrameLocks noChangeAspect="1"/>
          </p:cNvGraphicFramePr>
          <p:nvPr>
            <p:extLst>
              <p:ext uri="{D42A27DB-BD31-4B8C-83A1-F6EECF244321}">
                <p14:modId xmlns:p14="http://schemas.microsoft.com/office/powerpoint/2010/main" val="3977963358"/>
              </p:ext>
            </p:extLst>
          </p:nvPr>
        </p:nvGraphicFramePr>
        <p:xfrm>
          <a:off x="1440873" y="8452"/>
          <a:ext cx="8894618" cy="6873327"/>
        </p:xfrm>
        <a:graphic>
          <a:graphicData uri="http://schemas.openxmlformats.org/presentationml/2006/ole">
            <mc:AlternateContent xmlns:mc="http://schemas.openxmlformats.org/markup-compatibility/2006">
              <mc:Choice xmlns:v="urn:schemas-microsoft-com:vml" Requires="v">
                <p:oleObj name="Acrobat Document" r:id="rId2" imgW="6035040" imgH="4663299" progId="Acrobat.Document.DC">
                  <p:embed/>
                </p:oleObj>
              </mc:Choice>
              <mc:Fallback>
                <p:oleObj name="Acrobat Document" r:id="rId2" imgW="6035040" imgH="4663299" progId="Acrobat.Document.DC">
                  <p:embed/>
                  <p:pic>
                    <p:nvPicPr>
                      <p:cNvPr id="0" name=""/>
                      <p:cNvPicPr/>
                      <p:nvPr/>
                    </p:nvPicPr>
                    <p:blipFill>
                      <a:blip r:embed="rId3"/>
                      <a:stretch>
                        <a:fillRect/>
                      </a:stretch>
                    </p:blipFill>
                    <p:spPr>
                      <a:xfrm>
                        <a:off x="1440873" y="8452"/>
                        <a:ext cx="8894618" cy="6873327"/>
                      </a:xfrm>
                      <a:prstGeom prst="rect">
                        <a:avLst/>
                      </a:prstGeom>
                    </p:spPr>
                  </p:pic>
                </p:oleObj>
              </mc:Fallback>
            </mc:AlternateContent>
          </a:graphicData>
        </a:graphic>
      </p:graphicFrame>
    </p:spTree>
    <p:extLst>
      <p:ext uri="{BB962C8B-B14F-4D97-AF65-F5344CB8AC3E}">
        <p14:creationId xmlns:p14="http://schemas.microsoft.com/office/powerpoint/2010/main" val="173613836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33" name="Thank You!…"/>
          <p:cNvSpPr txBox="1">
            <a:spLocks noGrp="1"/>
          </p:cNvSpPr>
          <p:nvPr>
            <p:ph type="title"/>
          </p:nvPr>
        </p:nvSpPr>
        <p:spPr>
          <a:xfrm>
            <a:off x="783375" y="1717964"/>
            <a:ext cx="10300260" cy="3223490"/>
          </a:xfrm>
          <a:prstGeom prst="rect">
            <a:avLst/>
          </a:prstGeom>
        </p:spPr>
        <p:txBody>
          <a:bodyPr/>
          <a:lstStyle/>
          <a:p>
            <a:endParaRPr dirty="0">
              <a:solidFill>
                <a:schemeClr val="bg1"/>
              </a:solidFill>
            </a:endParaRPr>
          </a:p>
          <a:p>
            <a:pPr marL="601578" indent="-601578" algn="l">
              <a:buSzPct val="100000"/>
              <a:defRPr sz="3500"/>
            </a:pPr>
            <a:r>
              <a:rPr dirty="0">
                <a:solidFill>
                  <a:schemeClr val="bg1"/>
                </a:solidFill>
              </a:rPr>
              <a:t>Appreciation for Attendees.</a:t>
            </a:r>
          </a:p>
          <a:p>
            <a:pPr marL="601578" indent="-601578" algn="l">
              <a:buSzPct val="100000"/>
              <a:defRPr sz="3500"/>
            </a:pPr>
            <a:endParaRPr dirty="0">
              <a:solidFill>
                <a:schemeClr val="bg1"/>
              </a:solidFill>
            </a:endParaRPr>
          </a:p>
          <a:p>
            <a:pPr marL="601578" indent="-601578" algn="l">
              <a:buSzPct val="100000"/>
              <a:defRPr sz="3500"/>
            </a:pPr>
            <a:r>
              <a:rPr dirty="0">
                <a:solidFill>
                  <a:schemeClr val="bg1"/>
                </a:solidFill>
              </a:rPr>
              <a:t>Reminder to Stay Committed to Fair Housing. </a:t>
            </a:r>
          </a:p>
        </p:txBody>
      </p:sp>
      <p:sp>
        <p:nvSpPr>
          <p:cNvPr id="33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53</a:t>
            </a:fld>
            <a:endParaRPr dirty="0">
              <a:solidFill>
                <a:schemeClr val="bg1"/>
              </a:solidFill>
            </a:endParaRPr>
          </a:p>
        </p:txBody>
      </p:sp>
      <p:sp>
        <p:nvSpPr>
          <p:cNvPr id="335" name="Mar-24"/>
          <p:cNvSpPr txBox="1"/>
          <p:nvPr/>
        </p:nvSpPr>
        <p:spPr>
          <a:xfrm>
            <a:off x="875714"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336" name="Long Island Housing Services, Inc.…"/>
          <p:cNvSpPr txBox="1"/>
          <p:nvPr/>
        </p:nvSpPr>
        <p:spPr>
          <a:xfrm>
            <a:off x="4567057" y="6239192"/>
            <a:ext cx="3057886"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700">
                <a:solidFill>
                  <a:srgbClr val="FFFFFF"/>
                </a:solidFill>
              </a:defRPr>
            </a:pPr>
            <a:r>
              <a:rPr dirty="0">
                <a:solidFill>
                  <a:schemeClr val="bg1"/>
                </a:solidFill>
              </a:rPr>
              <a:t>Long Island Housing Services, Inc. </a:t>
            </a:r>
          </a:p>
          <a:p>
            <a:pPr algn="ctr">
              <a:defRPr sz="1700">
                <a:solidFill>
                  <a:srgbClr val="FFFFFF"/>
                </a:solidFill>
              </a:defRPr>
            </a:pPr>
            <a:r>
              <a:rPr dirty="0">
                <a:solidFill>
                  <a:schemeClr val="bg1"/>
                </a:solidFill>
              </a:rPr>
              <a:t>LIFairHousing.org</a:t>
            </a:r>
          </a:p>
        </p:txBody>
      </p:sp>
      <p:sp>
        <p:nvSpPr>
          <p:cNvPr id="2" name="Rectangle 1">
            <a:extLst>
              <a:ext uri="{FF2B5EF4-FFF2-40B4-BE49-F238E27FC236}">
                <a16:creationId xmlns:a16="http://schemas.microsoft.com/office/drawing/2014/main" id="{3FDB133C-49B4-8D30-6BE9-1D503548480B}"/>
              </a:ext>
            </a:extLst>
          </p:cNvPr>
          <p:cNvSpPr/>
          <p:nvPr/>
        </p:nvSpPr>
        <p:spPr>
          <a:xfrm>
            <a:off x="4199487" y="411811"/>
            <a:ext cx="3793026" cy="1015663"/>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Thank You!</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
        <p:nvSpPr>
          <p:cNvPr id="3" name="TextBox 2">
            <a:extLst>
              <a:ext uri="{FF2B5EF4-FFF2-40B4-BE49-F238E27FC236}">
                <a16:creationId xmlns:a16="http://schemas.microsoft.com/office/drawing/2014/main" id="{0C35E1B6-A1E9-6C26-4929-BD7B3998CD40}"/>
              </a:ext>
            </a:extLst>
          </p:cNvPr>
          <p:cNvSpPr txBox="1"/>
          <p:nvPr/>
        </p:nvSpPr>
        <p:spPr>
          <a:xfrm>
            <a:off x="0" y="5680364"/>
            <a:ext cx="12191999" cy="3691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Research and PowerPoint assistance from Paul Pezza and Andrew Adler</a:t>
            </a:r>
          </a:p>
        </p:txBody>
      </p:sp>
    </p:spTree>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3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54</a:t>
            </a:fld>
            <a:endParaRPr dirty="0">
              <a:solidFill>
                <a:schemeClr val="bg1"/>
              </a:solidFill>
            </a:endParaRPr>
          </a:p>
        </p:txBody>
      </p:sp>
      <p:sp>
        <p:nvSpPr>
          <p:cNvPr id="335" name="Mar-24"/>
          <p:cNvSpPr txBox="1"/>
          <p:nvPr/>
        </p:nvSpPr>
        <p:spPr>
          <a:xfrm>
            <a:off x="875714"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336" name="Long Island Housing Services, Inc.…"/>
          <p:cNvSpPr txBox="1"/>
          <p:nvPr/>
        </p:nvSpPr>
        <p:spPr>
          <a:xfrm>
            <a:off x="4567057" y="6239192"/>
            <a:ext cx="3057886"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700">
                <a:solidFill>
                  <a:srgbClr val="FFFFFF"/>
                </a:solidFill>
              </a:defRPr>
            </a:pPr>
            <a:r>
              <a:rPr dirty="0">
                <a:solidFill>
                  <a:schemeClr val="bg1"/>
                </a:solidFill>
              </a:rPr>
              <a:t>Long Island Housing Services, Inc. </a:t>
            </a:r>
          </a:p>
          <a:p>
            <a:pPr algn="ctr">
              <a:defRPr sz="1700">
                <a:solidFill>
                  <a:srgbClr val="FFFFFF"/>
                </a:solidFill>
              </a:defRPr>
            </a:pPr>
            <a:r>
              <a:rPr dirty="0">
                <a:solidFill>
                  <a:schemeClr val="bg1"/>
                </a:solidFill>
              </a:rPr>
              <a:t>LIFairHousing.org</a:t>
            </a:r>
          </a:p>
        </p:txBody>
      </p:sp>
      <p:sp>
        <p:nvSpPr>
          <p:cNvPr id="2" name="Rectangle 1">
            <a:extLst>
              <a:ext uri="{FF2B5EF4-FFF2-40B4-BE49-F238E27FC236}">
                <a16:creationId xmlns:a16="http://schemas.microsoft.com/office/drawing/2014/main" id="{C228FF52-438E-67CC-F91D-C9C561D13121}"/>
              </a:ext>
            </a:extLst>
          </p:cNvPr>
          <p:cNvSpPr/>
          <p:nvPr/>
        </p:nvSpPr>
        <p:spPr>
          <a:xfrm>
            <a:off x="3316735" y="659754"/>
            <a:ext cx="563167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Contact Information</a:t>
            </a:r>
          </a:p>
        </p:txBody>
      </p:sp>
      <p:sp>
        <p:nvSpPr>
          <p:cNvPr id="6" name="TextBox 5">
            <a:extLst>
              <a:ext uri="{FF2B5EF4-FFF2-40B4-BE49-F238E27FC236}">
                <a16:creationId xmlns:a16="http://schemas.microsoft.com/office/drawing/2014/main" id="{73F4A0CB-7E58-4EBD-9426-F6779D75D127}"/>
              </a:ext>
            </a:extLst>
          </p:cNvPr>
          <p:cNvSpPr txBox="1"/>
          <p:nvPr/>
        </p:nvSpPr>
        <p:spPr>
          <a:xfrm>
            <a:off x="3048811" y="1799595"/>
            <a:ext cx="6094378" cy="35394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200" b="1" dirty="0">
                <a:solidFill>
                  <a:schemeClr val="bg1"/>
                </a:solidFill>
              </a:rPr>
              <a:t>Long Island Housing Services, Inc.</a:t>
            </a:r>
          </a:p>
          <a:p>
            <a:pPr algn="ctr"/>
            <a:r>
              <a:rPr lang="en-US" sz="3200" b="1" dirty="0">
                <a:solidFill>
                  <a:schemeClr val="bg1"/>
                </a:solidFill>
              </a:rPr>
              <a:t>640 Johnson Ave., Suite 8</a:t>
            </a:r>
          </a:p>
          <a:p>
            <a:pPr algn="ctr"/>
            <a:r>
              <a:rPr lang="en-US" sz="3200" b="1" dirty="0">
                <a:solidFill>
                  <a:schemeClr val="bg1"/>
                </a:solidFill>
              </a:rPr>
              <a:t>Bohemia, NY 11716-2624</a:t>
            </a:r>
          </a:p>
          <a:p>
            <a:pPr algn="ctr"/>
            <a:endParaRPr lang="en-US" sz="3200" b="1" dirty="0">
              <a:solidFill>
                <a:schemeClr val="bg1"/>
              </a:solidFill>
            </a:endParaRPr>
          </a:p>
          <a:p>
            <a:pPr algn="ctr"/>
            <a:r>
              <a:rPr lang="en-US" sz="3200" b="1" dirty="0">
                <a:solidFill>
                  <a:schemeClr val="bg1"/>
                </a:solidFill>
              </a:rPr>
              <a:t>631-567-5111 ext. 314</a:t>
            </a:r>
          </a:p>
          <a:p>
            <a:pPr algn="ctr"/>
            <a:endParaRPr lang="en-US" sz="3200" b="1" dirty="0">
              <a:solidFill>
                <a:schemeClr val="bg1"/>
              </a:solidFill>
            </a:endParaRPr>
          </a:p>
          <a:p>
            <a:pPr algn="ctr"/>
            <a:r>
              <a:rPr lang="en-US" sz="3200" b="1" dirty="0">
                <a:solidFill>
                  <a:schemeClr val="bg1"/>
                </a:solidFill>
              </a:rPr>
              <a:t>info@lifairhousing.org </a:t>
            </a:r>
          </a:p>
        </p:txBody>
      </p:sp>
    </p:spTree>
    <p:extLst>
      <p:ext uri="{BB962C8B-B14F-4D97-AF65-F5344CB8AC3E}">
        <p14:creationId xmlns:p14="http://schemas.microsoft.com/office/powerpoint/2010/main" val="1675060810"/>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28" name="Slide Number"/>
          <p:cNvSpPr txBox="1">
            <a:spLocks noGrp="1"/>
          </p:cNvSpPr>
          <p:nvPr>
            <p:ph type="sldNum" sz="quarter" idx="2"/>
          </p:nvPr>
        </p:nvSpPr>
        <p:spPr>
          <a:xfrm>
            <a:off x="11027431" y="6194024"/>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55</a:t>
            </a:fld>
            <a:endParaRPr dirty="0">
              <a:solidFill>
                <a:schemeClr val="bg1"/>
              </a:solidFill>
            </a:endParaRPr>
          </a:p>
        </p:txBody>
      </p:sp>
      <p:sp>
        <p:nvSpPr>
          <p:cNvPr id="329" name="Open Floor to Questions and Discussion."/>
          <p:cNvSpPr txBox="1"/>
          <p:nvPr/>
        </p:nvSpPr>
        <p:spPr>
          <a:xfrm>
            <a:off x="2045799" y="3454212"/>
            <a:ext cx="8359018"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L="350921" indent="-350921">
              <a:buSzPct val="100000"/>
              <a:buChar char="•"/>
              <a:defRPr sz="3500">
                <a:solidFill>
                  <a:srgbClr val="FFFFFF"/>
                </a:solidFill>
              </a:defRPr>
            </a:lvl1pPr>
          </a:lstStyle>
          <a:p>
            <a:pPr marL="0" indent="0" algn="ctr">
              <a:buNone/>
            </a:pPr>
            <a:r>
              <a:rPr lang="en-US" sz="4400" dirty="0">
                <a:solidFill>
                  <a:schemeClr val="bg1"/>
                </a:solidFill>
              </a:rPr>
              <a:t>The floor is open.</a:t>
            </a:r>
          </a:p>
          <a:p>
            <a:pPr marL="0" indent="0" algn="ctr">
              <a:buNone/>
            </a:pPr>
            <a:r>
              <a:rPr lang="en-US" sz="4400" dirty="0">
                <a:solidFill>
                  <a:schemeClr val="bg1"/>
                </a:solidFill>
              </a:rPr>
              <a:t>Let’s hear your questions &amp; comments</a:t>
            </a:r>
            <a:endParaRPr sz="4400" dirty="0"/>
          </a:p>
        </p:txBody>
      </p:sp>
      <p:sp>
        <p:nvSpPr>
          <p:cNvPr id="330" name="Mar-24"/>
          <p:cNvSpPr txBox="1"/>
          <p:nvPr/>
        </p:nvSpPr>
        <p:spPr>
          <a:xfrm>
            <a:off x="850626" y="6193270"/>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331" name="Long Island Housing Services, Inc.…"/>
          <p:cNvSpPr txBox="1"/>
          <p:nvPr/>
        </p:nvSpPr>
        <p:spPr>
          <a:xfrm>
            <a:off x="4478089" y="6053570"/>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dirty="0">
                <a:solidFill>
                  <a:schemeClr val="bg1"/>
                </a:solidFill>
              </a:rPr>
              <a:t>Long Island Housing Services, Inc. </a:t>
            </a:r>
          </a:p>
          <a:p>
            <a:pPr algn="ctr">
              <a:defRPr>
                <a:solidFill>
                  <a:srgbClr val="FFFFFF"/>
                </a:solidFill>
              </a:defRPr>
            </a:pPr>
            <a:r>
              <a:rPr dirty="0">
                <a:solidFill>
                  <a:schemeClr val="bg1"/>
                </a:solidFill>
              </a:rPr>
              <a:t>LIFairHousing.org</a:t>
            </a:r>
          </a:p>
        </p:txBody>
      </p:sp>
      <p:sp>
        <p:nvSpPr>
          <p:cNvPr id="2" name="Rectangle 1">
            <a:extLst>
              <a:ext uri="{FF2B5EF4-FFF2-40B4-BE49-F238E27FC236}">
                <a16:creationId xmlns:a16="http://schemas.microsoft.com/office/drawing/2014/main" id="{069B8A7C-4D16-A432-0A7D-0C22B145418C}"/>
              </a:ext>
            </a:extLst>
          </p:cNvPr>
          <p:cNvSpPr/>
          <p:nvPr/>
        </p:nvSpPr>
        <p:spPr>
          <a:xfrm>
            <a:off x="4493063" y="535420"/>
            <a:ext cx="2751074" cy="1754326"/>
          </a:xfrm>
          <a:prstGeom prst="rect">
            <a:avLst/>
          </a:prstGeom>
          <a:noFill/>
        </p:spPr>
        <p:txBody>
          <a:bodyPr wrap="non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Q&amp;A</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lang="en-US" sz="54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Feedback</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pic>
        <p:nvPicPr>
          <p:cNvPr id="7" name="Picture 6" descr="A yellow house on a wave">
            <a:extLst>
              <a:ext uri="{FF2B5EF4-FFF2-40B4-BE49-F238E27FC236}">
                <a16:creationId xmlns:a16="http://schemas.microsoft.com/office/drawing/2014/main" id="{8C0F5F86-DEE8-AD67-A074-5692C689E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4244" y="0"/>
            <a:ext cx="3887755" cy="3887755"/>
          </a:xfrm>
          <a:prstGeom prst="rect">
            <a:avLst/>
          </a:prstGeom>
        </p:spPr>
      </p:pic>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5194-F193-93E8-C0E7-BA0284E04C8B}"/>
              </a:ext>
            </a:extLst>
          </p:cNvPr>
          <p:cNvSpPr>
            <a:spLocks noGrp="1"/>
          </p:cNvSpPr>
          <p:nvPr>
            <p:ph type="title"/>
          </p:nvPr>
        </p:nvSpPr>
        <p:spPr/>
        <p:txBody>
          <a:bodyPr/>
          <a:lstStyle/>
          <a:p>
            <a:endParaRPr lang="en-US"/>
          </a:p>
        </p:txBody>
      </p:sp>
      <p:graphicFrame>
        <p:nvGraphicFramePr>
          <p:cNvPr id="3" name="Object 2">
            <a:extLst>
              <a:ext uri="{FF2B5EF4-FFF2-40B4-BE49-F238E27FC236}">
                <a16:creationId xmlns:a16="http://schemas.microsoft.com/office/drawing/2014/main" id="{8A3ED7C2-0B3B-82BA-011B-058AB4F7822C}"/>
              </a:ext>
            </a:extLst>
          </p:cNvPr>
          <p:cNvGraphicFramePr>
            <a:graphicFrameLocks noChangeAspect="1"/>
          </p:cNvGraphicFramePr>
          <p:nvPr>
            <p:extLst>
              <p:ext uri="{D42A27DB-BD31-4B8C-83A1-F6EECF244321}">
                <p14:modId xmlns:p14="http://schemas.microsoft.com/office/powerpoint/2010/main" val="960369024"/>
              </p:ext>
            </p:extLst>
          </p:nvPr>
        </p:nvGraphicFramePr>
        <p:xfrm>
          <a:off x="1930400" y="-15605"/>
          <a:ext cx="8481078" cy="6553763"/>
        </p:xfrm>
        <a:graphic>
          <a:graphicData uri="http://schemas.openxmlformats.org/presentationml/2006/ole">
            <mc:AlternateContent xmlns:mc="http://schemas.openxmlformats.org/markup-compatibility/2006">
              <mc:Choice xmlns:v="urn:schemas-microsoft-com:vml" Requires="v">
                <p:oleObj name="Acrobat Document" r:id="rId2" imgW="6035040" imgH="4663299" progId="Acrobat.Document.DC">
                  <p:embed/>
                </p:oleObj>
              </mc:Choice>
              <mc:Fallback>
                <p:oleObj name="Acrobat Document" r:id="rId2" imgW="6035040" imgH="4663299" progId="Acrobat.Document.DC">
                  <p:embed/>
                  <p:pic>
                    <p:nvPicPr>
                      <p:cNvPr id="3" name="Object 2">
                        <a:extLst>
                          <a:ext uri="{FF2B5EF4-FFF2-40B4-BE49-F238E27FC236}">
                            <a16:creationId xmlns:a16="http://schemas.microsoft.com/office/drawing/2014/main" id="{8A3ED7C2-0B3B-82BA-011B-058AB4F7822C}"/>
                          </a:ext>
                        </a:extLst>
                      </p:cNvPr>
                      <p:cNvPicPr/>
                      <p:nvPr/>
                    </p:nvPicPr>
                    <p:blipFill>
                      <a:blip r:embed="rId3"/>
                      <a:stretch>
                        <a:fillRect/>
                      </a:stretch>
                    </p:blipFill>
                    <p:spPr>
                      <a:xfrm>
                        <a:off x="1930400" y="-15605"/>
                        <a:ext cx="8481078" cy="6553763"/>
                      </a:xfrm>
                      <a:prstGeom prst="rect">
                        <a:avLst/>
                      </a:prstGeom>
                    </p:spPr>
                  </p:pic>
                </p:oleObj>
              </mc:Fallback>
            </mc:AlternateContent>
          </a:graphicData>
        </a:graphic>
      </p:graphicFrame>
      <p:sp>
        <p:nvSpPr>
          <p:cNvPr id="4" name="Slide Number">
            <a:extLst>
              <a:ext uri="{FF2B5EF4-FFF2-40B4-BE49-F238E27FC236}">
                <a16:creationId xmlns:a16="http://schemas.microsoft.com/office/drawing/2014/main" id="{36F8CB13-F6E4-A205-E900-05EB5D48939B}"/>
              </a:ext>
            </a:extLst>
          </p:cNvP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56</a:t>
            </a:fld>
            <a:endParaRPr dirty="0">
              <a:solidFill>
                <a:schemeClr val="bg1"/>
              </a:solidFill>
            </a:endParaRPr>
          </a:p>
        </p:txBody>
      </p:sp>
      <p:sp>
        <p:nvSpPr>
          <p:cNvPr id="5" name="Mar-24">
            <a:extLst>
              <a:ext uri="{FF2B5EF4-FFF2-40B4-BE49-F238E27FC236}">
                <a16:creationId xmlns:a16="http://schemas.microsoft.com/office/drawing/2014/main" id="{B184C31D-F70E-C0D7-88FA-29C61E10A0A0}"/>
              </a:ext>
            </a:extLst>
          </p:cNvPr>
          <p:cNvSpPr txBox="1"/>
          <p:nvPr/>
        </p:nvSpPr>
        <p:spPr>
          <a:xfrm>
            <a:off x="875714"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6" name="Long Island Housing Services, Inc.…">
            <a:extLst>
              <a:ext uri="{FF2B5EF4-FFF2-40B4-BE49-F238E27FC236}">
                <a16:creationId xmlns:a16="http://schemas.microsoft.com/office/drawing/2014/main" id="{6E8116FC-00DF-862A-71D7-6C8D03138F5B}"/>
              </a:ext>
            </a:extLst>
          </p:cNvPr>
          <p:cNvSpPr txBox="1"/>
          <p:nvPr/>
        </p:nvSpPr>
        <p:spPr>
          <a:xfrm>
            <a:off x="4567057" y="6239192"/>
            <a:ext cx="3057886"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700">
                <a:solidFill>
                  <a:srgbClr val="FFFFFF"/>
                </a:solidFill>
              </a:defRPr>
            </a:pPr>
            <a:r>
              <a:rPr dirty="0">
                <a:solidFill>
                  <a:schemeClr val="bg1"/>
                </a:solidFill>
              </a:rPr>
              <a:t>Long Island Housing Services, Inc. </a:t>
            </a:r>
          </a:p>
          <a:p>
            <a:pPr algn="ctr">
              <a:defRPr sz="1700">
                <a:solidFill>
                  <a:srgbClr val="FFFFFF"/>
                </a:solidFill>
              </a:defRPr>
            </a:pPr>
            <a:r>
              <a:rPr dirty="0">
                <a:solidFill>
                  <a:schemeClr val="bg1"/>
                </a:solidFill>
              </a:rPr>
              <a:t>LIFairHousing.org</a:t>
            </a:r>
          </a:p>
        </p:txBody>
      </p:sp>
    </p:spTree>
    <p:extLst>
      <p:ext uri="{BB962C8B-B14F-4D97-AF65-F5344CB8AC3E}">
        <p14:creationId xmlns:p14="http://schemas.microsoft.com/office/powerpoint/2010/main" val="226198682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28" name="Fair housing means that all people have the right to live in the housing of their choice that they can afford free from discrimination.…"/>
          <p:cNvSpPr txBox="1">
            <a:spLocks noGrp="1"/>
          </p:cNvSpPr>
          <p:nvPr>
            <p:ph type="body" sz="half" idx="1"/>
          </p:nvPr>
        </p:nvSpPr>
        <p:spPr>
          <a:xfrm>
            <a:off x="726346" y="1458155"/>
            <a:ext cx="7181654" cy="3941690"/>
          </a:xfrm>
          <a:prstGeom prst="rect">
            <a:avLst/>
          </a:prstGeom>
        </p:spPr>
        <p:txBody>
          <a:bodyPr/>
          <a:lstStyle/>
          <a:p>
            <a:pPr marL="192024" indent="-192024" defTabSz="768095">
              <a:spcBef>
                <a:spcPts val="800"/>
              </a:spcBef>
              <a:defRPr sz="2940">
                <a:solidFill>
                  <a:srgbClr val="FFFFFF"/>
                </a:solidFill>
              </a:defRPr>
            </a:pPr>
            <a:endParaRPr dirty="0"/>
          </a:p>
          <a:p>
            <a:pPr marL="192024" indent="-192024" defTabSz="768095">
              <a:spcBef>
                <a:spcPts val="800"/>
              </a:spcBef>
              <a:defRPr sz="2940">
                <a:solidFill>
                  <a:srgbClr val="FFFFFF"/>
                </a:solidFill>
              </a:defRPr>
            </a:pPr>
            <a:r>
              <a:rPr dirty="0">
                <a:solidFill>
                  <a:schemeClr val="bg1"/>
                </a:solidFill>
              </a:rPr>
              <a:t>Fair housing means that all people have the right to live in the housing of their choice that they can afford free from discrimination.</a:t>
            </a:r>
            <a:endParaRPr lang="en-US" dirty="0">
              <a:solidFill>
                <a:schemeClr val="bg1"/>
              </a:solidFill>
            </a:endParaRPr>
          </a:p>
          <a:p>
            <a:pPr marL="0" indent="0" defTabSz="768095">
              <a:spcBef>
                <a:spcPts val="800"/>
              </a:spcBef>
              <a:buNone/>
              <a:defRPr sz="2940">
                <a:solidFill>
                  <a:srgbClr val="FFFFFF"/>
                </a:solidFill>
              </a:defRPr>
            </a:pPr>
            <a:endParaRPr dirty="0">
              <a:solidFill>
                <a:schemeClr val="bg1"/>
              </a:solidFill>
            </a:endParaRPr>
          </a:p>
          <a:p>
            <a:pPr marL="192024" indent="-192024" defTabSz="768095">
              <a:spcBef>
                <a:spcPts val="800"/>
              </a:spcBef>
              <a:defRPr sz="2940">
                <a:solidFill>
                  <a:srgbClr val="FFFFFF"/>
                </a:solidFill>
              </a:defRPr>
            </a:pPr>
            <a:r>
              <a:rPr dirty="0">
                <a:solidFill>
                  <a:schemeClr val="bg1"/>
                </a:solidFill>
              </a:rPr>
              <a:t>Discrimination: Denial of equal treatment and opportunity.</a:t>
            </a:r>
          </a:p>
        </p:txBody>
      </p:sp>
      <p:sp>
        <p:nvSpPr>
          <p:cNvPr id="229" name="Slide Number"/>
          <p:cNvSpPr txBox="1">
            <a:spLocks noGrp="1"/>
          </p:cNvSpPr>
          <p:nvPr>
            <p:ph type="sldNum" sz="quarter" idx="2"/>
          </p:nvPr>
        </p:nvSpPr>
        <p:spPr>
          <a:xfrm>
            <a:off x="11144451" y="6163372"/>
            <a:ext cx="209350"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6</a:t>
            </a:fld>
            <a:endParaRPr dirty="0">
              <a:solidFill>
                <a:schemeClr val="bg1"/>
              </a:solidFill>
            </a:endParaRPr>
          </a:p>
        </p:txBody>
      </p:sp>
      <p:pic>
        <p:nvPicPr>
          <p:cNvPr id="230" name="Screenshot 2024-03-15 at 3.38.30 PM.png" descr="Screenshot 2024-03-15 at 3.38.30 PM.png"/>
          <p:cNvPicPr>
            <a:picLocks noChangeAspect="1"/>
          </p:cNvPicPr>
          <p:nvPr/>
        </p:nvPicPr>
        <p:blipFill>
          <a:blip r:embed="rId2"/>
          <a:stretch>
            <a:fillRect/>
          </a:stretch>
        </p:blipFill>
        <p:spPr>
          <a:xfrm>
            <a:off x="8483496" y="1556254"/>
            <a:ext cx="3351216" cy="4480430"/>
          </a:xfrm>
          <a:prstGeom prst="rect">
            <a:avLst/>
          </a:prstGeom>
          <a:ln w="12700">
            <a:miter lim="400000"/>
          </a:ln>
        </p:spPr>
      </p:pic>
      <p:sp>
        <p:nvSpPr>
          <p:cNvPr id="231" name="Long Island Housing Services, Inc.…"/>
          <p:cNvSpPr txBox="1"/>
          <p:nvPr/>
        </p:nvSpPr>
        <p:spPr>
          <a:xfrm>
            <a:off x="4502135" y="5966297"/>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dirty="0">
                <a:solidFill>
                  <a:schemeClr val="bg1"/>
                </a:solidFill>
              </a:rPr>
              <a:t>Long Island Housing Services, Inc.</a:t>
            </a:r>
          </a:p>
          <a:p>
            <a:pPr algn="ctr">
              <a:defRPr>
                <a:solidFill>
                  <a:srgbClr val="FFFFFF"/>
                </a:solidFill>
              </a:defRPr>
            </a:pPr>
            <a:r>
              <a:rPr dirty="0">
                <a:solidFill>
                  <a:schemeClr val="bg1"/>
                </a:solidFill>
              </a:rPr>
              <a:t>LIFairHousing.org</a:t>
            </a:r>
          </a:p>
        </p:txBody>
      </p:sp>
      <p:sp>
        <p:nvSpPr>
          <p:cNvPr id="232" name="Mar-24"/>
          <p:cNvSpPr txBox="1"/>
          <p:nvPr/>
        </p:nvSpPr>
        <p:spPr>
          <a:xfrm>
            <a:off x="859697" y="6105997"/>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2" name="Rectangle 1">
            <a:extLst>
              <a:ext uri="{FF2B5EF4-FFF2-40B4-BE49-F238E27FC236}">
                <a16:creationId xmlns:a16="http://schemas.microsoft.com/office/drawing/2014/main" id="{2738F7B2-A68F-14BE-F1B5-96B5B652AB02}"/>
              </a:ext>
            </a:extLst>
          </p:cNvPr>
          <p:cNvSpPr/>
          <p:nvPr/>
        </p:nvSpPr>
        <p:spPr>
          <a:xfrm>
            <a:off x="2394505" y="0"/>
            <a:ext cx="7402989" cy="1415772"/>
          </a:xfrm>
          <a:prstGeom prst="rect">
            <a:avLst/>
          </a:prstGeom>
          <a:noFill/>
        </p:spPr>
        <p:txBody>
          <a:bodyPr wrap="none" lIns="91440" tIns="45720" rIns="91440" bIns="45720">
            <a:spAutoFit/>
          </a:bodyPr>
          <a:lstStyle/>
          <a:p>
            <a:pPr algn="ctr"/>
            <a:r>
              <a:rPr lang="en-US" sz="8600" b="1" i="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W</a:t>
            </a: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hat is Fair Housing</a:t>
            </a:r>
            <a:r>
              <a:rPr lang="en-US" sz="8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35" name="Fair housing laws ensure equal access and mandate that people have equal housing opportunities and not be subjected to discrimination based upon legally protected categories."/>
          <p:cNvSpPr txBox="1">
            <a:spLocks noGrp="1"/>
          </p:cNvSpPr>
          <p:nvPr>
            <p:ph type="body" sz="half" idx="1"/>
          </p:nvPr>
        </p:nvSpPr>
        <p:spPr>
          <a:xfrm>
            <a:off x="559814" y="1995056"/>
            <a:ext cx="8527036" cy="3409457"/>
          </a:xfrm>
          <a:prstGeom prst="rect">
            <a:avLst/>
          </a:prstGeom>
        </p:spPr>
        <p:txBody>
          <a:bodyPr/>
          <a:lstStyle>
            <a:lvl1pPr marL="228600" indent="-228600">
              <a:defRPr sz="3500">
                <a:solidFill>
                  <a:srgbClr val="FFFFFF"/>
                </a:solidFill>
              </a:defRPr>
            </a:lvl1pPr>
          </a:lstStyle>
          <a:p>
            <a:r>
              <a:rPr dirty="0">
                <a:solidFill>
                  <a:schemeClr val="bg1"/>
                </a:solidFill>
              </a:rPr>
              <a:t>Fair housing laws ensure equal access </a:t>
            </a:r>
            <a:r>
              <a:rPr lang="en-US" dirty="0">
                <a:solidFill>
                  <a:schemeClr val="bg1"/>
                </a:solidFill>
              </a:rPr>
              <a:t>.</a:t>
            </a:r>
          </a:p>
          <a:p>
            <a:r>
              <a:rPr lang="en-US" dirty="0">
                <a:solidFill>
                  <a:schemeClr val="bg1"/>
                </a:solidFill>
              </a:rPr>
              <a:t>They</a:t>
            </a:r>
            <a:r>
              <a:rPr dirty="0">
                <a:solidFill>
                  <a:schemeClr val="bg1"/>
                </a:solidFill>
              </a:rPr>
              <a:t> mandate that people have equal housing opportunitie</a:t>
            </a:r>
            <a:r>
              <a:rPr lang="en-US" dirty="0">
                <a:solidFill>
                  <a:schemeClr val="bg1"/>
                </a:solidFill>
              </a:rPr>
              <a:t>s.</a:t>
            </a:r>
          </a:p>
          <a:p>
            <a:r>
              <a:rPr lang="en-US" dirty="0">
                <a:solidFill>
                  <a:schemeClr val="bg1"/>
                </a:solidFill>
              </a:rPr>
              <a:t>They require people </a:t>
            </a:r>
            <a:r>
              <a:rPr dirty="0">
                <a:solidFill>
                  <a:schemeClr val="bg1"/>
                </a:solidFill>
              </a:rPr>
              <a:t>not be subjected to discrimination based upon legally protected categories.</a:t>
            </a:r>
          </a:p>
        </p:txBody>
      </p:sp>
      <p:sp>
        <p:nvSpPr>
          <p:cNvPr id="236" name="Slide Number"/>
          <p:cNvSpPr txBox="1">
            <a:spLocks noGrp="1"/>
          </p:cNvSpPr>
          <p:nvPr>
            <p:ph type="sldNum" sz="quarter" idx="2"/>
          </p:nvPr>
        </p:nvSpPr>
        <p:spPr>
          <a:xfrm>
            <a:off x="11144451" y="6201517"/>
            <a:ext cx="209350"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7</a:t>
            </a:fld>
            <a:endParaRPr dirty="0">
              <a:solidFill>
                <a:schemeClr val="bg1"/>
              </a:solidFill>
            </a:endParaRPr>
          </a:p>
        </p:txBody>
      </p:sp>
      <p:pic>
        <p:nvPicPr>
          <p:cNvPr id="237" name="Screenshot 2024-03-15 at 3.42.16 PM.png" descr="Screenshot 2024-03-15 at 3.42.16 PM.png"/>
          <p:cNvPicPr>
            <a:picLocks noChangeAspect="1"/>
          </p:cNvPicPr>
          <p:nvPr/>
        </p:nvPicPr>
        <p:blipFill rotWithShape="1">
          <a:blip r:embed="rId2"/>
          <a:srcRect t="16766" b="18548"/>
          <a:stretch/>
        </p:blipFill>
        <p:spPr>
          <a:xfrm>
            <a:off x="9419252" y="1995056"/>
            <a:ext cx="2504893" cy="2715490"/>
          </a:xfrm>
          <a:prstGeom prst="rect">
            <a:avLst/>
          </a:prstGeom>
          <a:ln w="12700">
            <a:miter lim="400000"/>
          </a:ln>
        </p:spPr>
      </p:pic>
      <p:sp>
        <p:nvSpPr>
          <p:cNvPr id="238" name="Long Island Housing Services, Inc.…"/>
          <p:cNvSpPr txBox="1"/>
          <p:nvPr/>
        </p:nvSpPr>
        <p:spPr>
          <a:xfrm>
            <a:off x="4502135" y="6061063"/>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dirty="0">
                <a:solidFill>
                  <a:schemeClr val="bg1"/>
                </a:solidFill>
              </a:rPr>
              <a:t>Long Island Housing Services, Inc.</a:t>
            </a:r>
          </a:p>
          <a:p>
            <a:pPr algn="ctr">
              <a:defRPr>
                <a:solidFill>
                  <a:srgbClr val="FFFFFF"/>
                </a:solidFill>
              </a:defRPr>
            </a:pPr>
            <a:r>
              <a:rPr dirty="0">
                <a:solidFill>
                  <a:schemeClr val="bg1"/>
                </a:solidFill>
              </a:rPr>
              <a:t>LIFairHousing.org</a:t>
            </a:r>
          </a:p>
        </p:txBody>
      </p:sp>
      <p:sp>
        <p:nvSpPr>
          <p:cNvPr id="239" name="Mar-24"/>
          <p:cNvSpPr txBox="1"/>
          <p:nvPr/>
        </p:nvSpPr>
        <p:spPr>
          <a:xfrm>
            <a:off x="881516" y="6200763"/>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4" name="Rectangle 3">
            <a:extLst>
              <a:ext uri="{FF2B5EF4-FFF2-40B4-BE49-F238E27FC236}">
                <a16:creationId xmlns:a16="http://schemas.microsoft.com/office/drawing/2014/main" id="{6017FFC2-F1E0-D51C-7CE5-D8EEFA4BD877}"/>
              </a:ext>
            </a:extLst>
          </p:cNvPr>
          <p:cNvSpPr/>
          <p:nvPr/>
        </p:nvSpPr>
        <p:spPr>
          <a:xfrm>
            <a:off x="2208557" y="0"/>
            <a:ext cx="7774885" cy="1908215"/>
          </a:xfrm>
          <a:prstGeom prst="rect">
            <a:avLst/>
          </a:prstGeom>
          <a:noFill/>
        </p:spPr>
        <p:txBody>
          <a:bodyPr wrap="none" lIns="91440" tIns="45720" rIns="91440" bIns="45720">
            <a:spAutoFit/>
          </a:bodyPr>
          <a:lstStyle/>
          <a:p>
            <a:pPr algn="ctr"/>
            <a:r>
              <a:rPr lang="en-US" sz="11800" b="1" i="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W</a:t>
            </a: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hat is Fair Housing</a:t>
            </a:r>
            <a:r>
              <a:rPr lang="en-US" sz="9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t>8</a:t>
            </a:fld>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t>Long Island Housing Services, Inc.</a:t>
            </a:r>
          </a:p>
          <a:p>
            <a:pPr algn="ctr">
              <a:defRPr>
                <a:solidFill>
                  <a:srgbClr val="FFFFFF"/>
                </a:solidFill>
              </a:defRPr>
            </a:pPr>
            <a: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Mar-24</a:t>
            </a:r>
          </a:p>
        </p:txBody>
      </p:sp>
      <p:sp>
        <p:nvSpPr>
          <p:cNvPr id="4" name="Rectangle 3">
            <a:extLst>
              <a:ext uri="{FF2B5EF4-FFF2-40B4-BE49-F238E27FC236}">
                <a16:creationId xmlns:a16="http://schemas.microsoft.com/office/drawing/2014/main" id="{A7F02220-C108-E082-4496-29A1E8584FB6}"/>
              </a:ext>
            </a:extLst>
          </p:cNvPr>
          <p:cNvSpPr/>
          <p:nvPr/>
        </p:nvSpPr>
        <p:spPr>
          <a:xfrm>
            <a:off x="0" y="94218"/>
            <a:ext cx="12192000" cy="5276316"/>
          </a:xfrm>
          <a:prstGeom prst="rect">
            <a:avLst/>
          </a:prstGeom>
          <a:noFill/>
        </p:spPr>
        <p:txBody>
          <a:bodyPr wrap="square" lIns="91440" tIns="45720" rIns="91440" bIns="45720">
            <a:spAutoFit/>
          </a:bodyPr>
          <a:lstStyle/>
          <a:p>
            <a:pPr algn="ct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a:t>
            </a: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ho</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i</a:t>
            </a: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protected</a:t>
            </a:r>
          </a:p>
          <a:p>
            <a:pPr algn="ctr">
              <a:lnSpc>
                <a:spcPct val="150000"/>
              </a:lnSpc>
            </a:pP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under the</a:t>
            </a:r>
            <a:endPar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lnSpc>
                <a:spcPct val="150000"/>
              </a:lnSpc>
            </a:pP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Fair Housing Laws</a:t>
            </a:r>
            <a:endPar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TextBox 1">
            <a:extLst>
              <a:ext uri="{FF2B5EF4-FFF2-40B4-BE49-F238E27FC236}">
                <a16:creationId xmlns:a16="http://schemas.microsoft.com/office/drawing/2014/main" id="{81C006E0-1593-9A9B-05FD-1CA68D0A78F1}"/>
              </a:ext>
            </a:extLst>
          </p:cNvPr>
          <p:cNvSpPr txBox="1"/>
          <p:nvPr/>
        </p:nvSpPr>
        <p:spPr>
          <a:xfrm>
            <a:off x="8903854" y="4124153"/>
            <a:ext cx="738909"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18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46" name="U.S. Government…"/>
          <p:cNvSpPr txBox="1">
            <a:spLocks noGrp="1"/>
          </p:cNvSpPr>
          <p:nvPr>
            <p:ph type="body" sz="half" idx="1"/>
          </p:nvPr>
        </p:nvSpPr>
        <p:spPr>
          <a:xfrm>
            <a:off x="5052422" y="849109"/>
            <a:ext cx="6491756" cy="4686449"/>
          </a:xfrm>
          <a:prstGeom prst="rect">
            <a:avLst/>
          </a:prstGeom>
        </p:spPr>
        <p:txBody>
          <a:bodyPr>
            <a:noAutofit/>
          </a:bodyPr>
          <a:lstStyle/>
          <a:p>
            <a:pPr marL="192023" indent="-192023" algn="ctr" defTabSz="768095">
              <a:spcBef>
                <a:spcPts val="800"/>
              </a:spcBef>
              <a:defRPr sz="3948">
                <a:solidFill>
                  <a:srgbClr val="FFFFFF"/>
                </a:solidFill>
              </a:defRPr>
            </a:pPr>
            <a:r>
              <a:rPr sz="6000" dirty="0">
                <a:solidFill>
                  <a:schemeClr val="bg1"/>
                </a:solidFill>
              </a:rPr>
              <a:t>U.S. Government</a:t>
            </a:r>
          </a:p>
          <a:p>
            <a:pPr marL="192023" indent="-192023" algn="ctr" defTabSz="768095">
              <a:spcBef>
                <a:spcPts val="800"/>
              </a:spcBef>
              <a:defRPr sz="3948">
                <a:solidFill>
                  <a:srgbClr val="FFFFFF"/>
                </a:solidFill>
              </a:defRPr>
            </a:pPr>
            <a:endParaRPr sz="6000" dirty="0">
              <a:solidFill>
                <a:schemeClr val="bg1"/>
              </a:solidFill>
            </a:endParaRPr>
          </a:p>
          <a:p>
            <a:pPr marL="192023" indent="-192023" algn="ctr" defTabSz="768095">
              <a:spcBef>
                <a:spcPts val="800"/>
              </a:spcBef>
              <a:defRPr sz="3948">
                <a:solidFill>
                  <a:srgbClr val="FFFFFF"/>
                </a:solidFill>
              </a:defRPr>
            </a:pPr>
            <a:r>
              <a:rPr sz="6000" dirty="0">
                <a:solidFill>
                  <a:schemeClr val="bg1"/>
                </a:solidFill>
              </a:rPr>
              <a:t>New York State</a:t>
            </a:r>
          </a:p>
          <a:p>
            <a:pPr marL="192023" indent="-192023" algn="ctr" defTabSz="768095">
              <a:spcBef>
                <a:spcPts val="800"/>
              </a:spcBef>
              <a:defRPr sz="3948">
                <a:solidFill>
                  <a:srgbClr val="FFFFFF"/>
                </a:solidFill>
              </a:defRPr>
            </a:pPr>
            <a:endParaRPr sz="6000" dirty="0">
              <a:solidFill>
                <a:schemeClr val="bg1"/>
              </a:solidFill>
            </a:endParaRPr>
          </a:p>
          <a:p>
            <a:pPr marL="192023" indent="-192023" algn="ctr" defTabSz="768095">
              <a:spcBef>
                <a:spcPts val="800"/>
              </a:spcBef>
              <a:defRPr sz="3948">
                <a:solidFill>
                  <a:srgbClr val="FFFFFF"/>
                </a:solidFill>
              </a:defRPr>
            </a:pPr>
            <a:r>
              <a:rPr sz="6000" dirty="0">
                <a:solidFill>
                  <a:schemeClr val="bg1"/>
                </a:solidFill>
              </a:rPr>
              <a:t>County</a:t>
            </a:r>
          </a:p>
        </p:txBody>
      </p:sp>
      <p:sp>
        <p:nvSpPr>
          <p:cNvPr id="247" name="Slide Number"/>
          <p:cNvSpPr txBox="1">
            <a:spLocks noGrp="1"/>
          </p:cNvSpPr>
          <p:nvPr>
            <p:ph type="sldNum" sz="quarter" idx="2"/>
          </p:nvPr>
        </p:nvSpPr>
        <p:spPr>
          <a:xfrm>
            <a:off x="11144451" y="6154978"/>
            <a:ext cx="209350"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9</a:t>
            </a:fld>
            <a:endParaRPr>
              <a:solidFill>
                <a:schemeClr val="bg1"/>
              </a:solidFill>
            </a:endParaRPr>
          </a:p>
        </p:txBody>
      </p:sp>
      <p:pic>
        <p:nvPicPr>
          <p:cNvPr id="248" name="Screenshot 2024-03-15 at 3.45.07 PM.png" descr="Screenshot 2024-03-15 at 3.45.07 PM.png"/>
          <p:cNvPicPr>
            <a:picLocks noChangeAspect="1"/>
          </p:cNvPicPr>
          <p:nvPr/>
        </p:nvPicPr>
        <p:blipFill>
          <a:blip r:embed="rId2"/>
          <a:stretch>
            <a:fillRect/>
          </a:stretch>
        </p:blipFill>
        <p:spPr>
          <a:xfrm>
            <a:off x="754937" y="584810"/>
            <a:ext cx="3232331" cy="5215049"/>
          </a:xfrm>
          <a:prstGeom prst="rect">
            <a:avLst/>
          </a:prstGeom>
          <a:ln w="12700">
            <a:miter lim="400000"/>
          </a:ln>
        </p:spPr>
      </p:pic>
      <p:sp>
        <p:nvSpPr>
          <p:cNvPr id="249" name="Long Island Housing Services, Inc.…"/>
          <p:cNvSpPr txBox="1"/>
          <p:nvPr/>
        </p:nvSpPr>
        <p:spPr>
          <a:xfrm>
            <a:off x="4502135" y="6014523"/>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a:t>
            </a:r>
          </a:p>
          <a:p>
            <a:pPr algn="ctr">
              <a:defRPr>
                <a:solidFill>
                  <a:srgbClr val="FFFFFF"/>
                </a:solidFill>
              </a:defRPr>
            </a:pPr>
            <a:r>
              <a:rPr>
                <a:solidFill>
                  <a:schemeClr val="bg1"/>
                </a:solidFill>
              </a:rPr>
              <a:t>LIFairHousing.org</a:t>
            </a:r>
          </a:p>
        </p:txBody>
      </p:sp>
      <p:sp>
        <p:nvSpPr>
          <p:cNvPr id="250" name="Mar-24"/>
          <p:cNvSpPr txBox="1"/>
          <p:nvPr/>
        </p:nvSpPr>
        <p:spPr>
          <a:xfrm>
            <a:off x="1099700" y="6154223"/>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Theme">
      <a:dk1>
        <a:srgbClr val="000000"/>
      </a:dk1>
      <a:lt1>
        <a:srgbClr val="38928B"/>
      </a:lt1>
      <a:dk2>
        <a:srgbClr val="A7A7A7"/>
      </a:dk2>
      <a:lt2>
        <a:srgbClr val="535353"/>
      </a:lt2>
      <a:accent1>
        <a:srgbClr val="2B749F"/>
      </a:accent1>
      <a:accent2>
        <a:srgbClr val="957950"/>
      </a:accent2>
      <a:accent3>
        <a:srgbClr val="F9EE0E"/>
      </a:accent3>
      <a:accent4>
        <a:srgbClr val="2DAD16"/>
      </a:accent4>
      <a:accent5>
        <a:srgbClr val="672B69"/>
      </a:accent5>
      <a:accent6>
        <a:srgbClr val="E50001"/>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2B749F"/>
      </a:accent1>
      <a:accent2>
        <a:srgbClr val="957950"/>
      </a:accent2>
      <a:accent3>
        <a:srgbClr val="F9EE0E"/>
      </a:accent3>
      <a:accent4>
        <a:srgbClr val="2DAD16"/>
      </a:accent4>
      <a:accent5>
        <a:srgbClr val="672B69"/>
      </a:accent5>
      <a:accent6>
        <a:srgbClr val="E50001"/>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TM03457485[[fn=Mesh]]</Template>
  <TotalTime>7188</TotalTime>
  <Words>3058</Words>
  <Application>Microsoft Office PowerPoint</Application>
  <PresentationFormat>Widescreen</PresentationFormat>
  <Paragraphs>564</Paragraphs>
  <Slides>56</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5" baseType="lpstr">
      <vt:lpstr>-apple-system</vt:lpstr>
      <vt:lpstr>Arial</vt:lpstr>
      <vt:lpstr>Calibri</vt:lpstr>
      <vt:lpstr>Georgia</vt:lpstr>
      <vt:lpstr>Georgia Pro Cond Black</vt:lpstr>
      <vt:lpstr>Georgia Pro Cond Light</vt:lpstr>
      <vt:lpstr>Georgia Pro Light</vt:lpstr>
      <vt:lpstr>Office Theme</vt:lpstr>
      <vt:lpstr>Acrobat Document</vt:lpstr>
      <vt:lpstr>PowerPoint Presentation</vt:lpstr>
      <vt:lpstr>PowerPoint Presentation</vt:lpstr>
      <vt:lpstr>PowerPoint Presentation</vt:lpstr>
      <vt:lpstr>Review of Fair Housing Laws. https://www.lifairhousing.org/resources-links/   Introducing Blue Ocean Strategy Approach. https://www.blueoceanstrategy.com/ </vt:lpstr>
      <vt:lpstr>Overview of County, State and Federal Fair Housing Laws  Key Provisions and Protected Classes  Cost of Non-Compliance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of non-compliance</vt:lpstr>
      <vt:lpstr>PowerPoint Presentation</vt:lpstr>
      <vt:lpstr>The Blue Ocean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Using Blue Ocean Strategy apply Equal Access lens as a core value proposition.</vt:lpstr>
      <vt:lpstr>PowerPoint Presentation</vt:lpstr>
      <vt:lpstr>PowerPoint Presentation</vt:lpstr>
      <vt:lpstr>Silent Generation: Born 1928-1945 Boomers: Born 1946-1964 Gen X: Born 1965-1980 Millennials: Born 1981-1996 Gen Z: Born 1997-2012</vt:lpstr>
      <vt:lpstr>PowerPoint Presentation</vt:lpstr>
      <vt:lpstr>Majorities of Millennials (61%), Gen Z (62%), and Gen X (52%) believe that increasing racial diversity is good for society  Baby Boomers and Silent Generation believe this less strongly  Though all generations believe protecting the climate should be a top priority for future generations, Gen Z and Millennials are more likely to have taken personal action to mitigate it.  Source: Pew Research Center     </vt:lpstr>
      <vt:lpstr>PowerPoint Presentation</vt:lpstr>
      <vt:lpstr>PowerPoint Presentation</vt:lpstr>
      <vt:lpstr>Firstly, it enhances reputation and brand image, positioning us as leaders in our industry.   Secondly, it builds trust and loyalty with clients, who appreciate our commitment to fairness and equality.   Finally, it provides legal protection and mitigates the risk of potential lawsuits or complaints.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Appreciation for Attendees.  Reminder to Stay Committed to Fair Housing.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 Housing: Doing Well by Doing Good!</dc:title>
  <dc:creator>Ian Wilder</dc:creator>
  <cp:lastModifiedBy>Ian Wilder</cp:lastModifiedBy>
  <cp:revision>108</cp:revision>
  <dcterms:modified xsi:type="dcterms:W3CDTF">2024-04-02T20:11:51Z</dcterms:modified>
</cp:coreProperties>
</file>