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7" r:id="rId2"/>
    <p:sldMasterId id="2147483709" r:id="rId3"/>
    <p:sldMasterId id="2147483722" r:id="rId4"/>
  </p:sldMasterIdLst>
  <p:notesMasterIdLst>
    <p:notesMasterId r:id="rId62"/>
  </p:notesMasterIdLst>
  <p:sldIdLst>
    <p:sldId id="702" r:id="rId5"/>
    <p:sldId id="535" r:id="rId6"/>
    <p:sldId id="723" r:id="rId7"/>
    <p:sldId id="1032" r:id="rId8"/>
    <p:sldId id="536" r:id="rId9"/>
    <p:sldId id="1010" r:id="rId10"/>
    <p:sldId id="999" r:id="rId11"/>
    <p:sldId id="793" r:id="rId12"/>
    <p:sldId id="923" r:id="rId13"/>
    <p:sldId id="1003" r:id="rId14"/>
    <p:sldId id="1005" r:id="rId15"/>
    <p:sldId id="892" r:id="rId16"/>
    <p:sldId id="1014" r:id="rId17"/>
    <p:sldId id="257" r:id="rId18"/>
    <p:sldId id="258" r:id="rId19"/>
    <p:sldId id="259" r:id="rId20"/>
    <p:sldId id="262" r:id="rId21"/>
    <p:sldId id="260" r:id="rId22"/>
    <p:sldId id="1033" r:id="rId23"/>
    <p:sldId id="1035" r:id="rId24"/>
    <p:sldId id="1047" r:id="rId25"/>
    <p:sldId id="1048" r:id="rId26"/>
    <p:sldId id="1049" r:id="rId27"/>
    <p:sldId id="1050" r:id="rId28"/>
    <p:sldId id="1034" r:id="rId29"/>
    <p:sldId id="922" r:id="rId30"/>
    <p:sldId id="1036" r:id="rId31"/>
    <p:sldId id="652" r:id="rId32"/>
    <p:sldId id="1013" r:id="rId33"/>
    <p:sldId id="1012" r:id="rId34"/>
    <p:sldId id="1011" r:id="rId35"/>
    <p:sldId id="609" r:id="rId36"/>
    <p:sldId id="976" r:id="rId37"/>
    <p:sldId id="854" r:id="rId38"/>
    <p:sldId id="1037" r:id="rId39"/>
    <p:sldId id="1051" r:id="rId40"/>
    <p:sldId id="1052" r:id="rId41"/>
    <p:sldId id="1038" r:id="rId42"/>
    <p:sldId id="1015" r:id="rId43"/>
    <p:sldId id="783" r:id="rId44"/>
    <p:sldId id="927" r:id="rId45"/>
    <p:sldId id="928" r:id="rId46"/>
    <p:sldId id="932" r:id="rId47"/>
    <p:sldId id="1054" r:id="rId48"/>
    <p:sldId id="788" r:id="rId49"/>
    <p:sldId id="1055" r:id="rId50"/>
    <p:sldId id="579" r:id="rId51"/>
    <p:sldId id="581" r:id="rId52"/>
    <p:sldId id="1057" r:id="rId53"/>
    <p:sldId id="1058" r:id="rId54"/>
    <p:sldId id="1059" r:id="rId55"/>
    <p:sldId id="580" r:id="rId56"/>
    <p:sldId id="1056" r:id="rId57"/>
    <p:sldId id="582" r:id="rId58"/>
    <p:sldId id="1060" r:id="rId59"/>
    <p:sldId id="1053" r:id="rId60"/>
    <p:sldId id="1061"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F7D83-10B8-B64C-A963-BB79AAABC73B}" v="1144" dt="2026-05-26T15:12:09.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309"/>
    <p:restoredTop sz="92238"/>
  </p:normalViewPr>
  <p:slideViewPr>
    <p:cSldViewPr snapToGrid="0">
      <p:cViewPr varScale="1">
        <p:scale>
          <a:sx n="69" d="100"/>
          <a:sy n="69"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Fife" userId="8c94e1e9-67fb-412b-8646-d55073de978c" providerId="ADAL" clId="{73417BEE-4570-5B4A-ABC6-D41D3F337332}"/>
    <pc:docChg chg="undo custSel delSld modSld">
      <pc:chgData name="Patrick Fife" userId="8c94e1e9-67fb-412b-8646-d55073de978c" providerId="ADAL" clId="{73417BEE-4570-5B4A-ABC6-D41D3F337332}" dt="2026-05-26T15:12:09.178" v="1341" actId="20577"/>
      <pc:docMkLst>
        <pc:docMk/>
      </pc:docMkLst>
      <pc:sldChg chg="modSp mod">
        <pc:chgData name="Patrick Fife" userId="8c94e1e9-67fb-412b-8646-d55073de978c" providerId="ADAL" clId="{73417BEE-4570-5B4A-ABC6-D41D3F337332}" dt="2026-05-26T13:28:35.358" v="1310" actId="27636"/>
        <pc:sldMkLst>
          <pc:docMk/>
          <pc:sldMk cId="3624325594" sldId="535"/>
        </pc:sldMkLst>
        <pc:spChg chg="mod">
          <ac:chgData name="Patrick Fife" userId="8c94e1e9-67fb-412b-8646-d55073de978c" providerId="ADAL" clId="{73417BEE-4570-5B4A-ABC6-D41D3F337332}" dt="2026-05-26T13:28:35.358" v="1310" actId="27636"/>
          <ac:spMkLst>
            <pc:docMk/>
            <pc:sldMk cId="3624325594" sldId="535"/>
            <ac:spMk id="39" creationId="{7686405F-2BC9-B14D-BB6A-5F6ECF22D742}"/>
          </ac:spMkLst>
        </pc:spChg>
      </pc:sldChg>
      <pc:sldChg chg="modSp mod">
        <pc:chgData name="Patrick Fife" userId="8c94e1e9-67fb-412b-8646-d55073de978c" providerId="ADAL" clId="{73417BEE-4570-5B4A-ABC6-D41D3F337332}" dt="2026-05-20T15:49:10.259" v="1072" actId="20577"/>
        <pc:sldMkLst>
          <pc:docMk/>
          <pc:sldMk cId="2050322132" sldId="702"/>
        </pc:sldMkLst>
        <pc:spChg chg="mod">
          <ac:chgData name="Patrick Fife" userId="8c94e1e9-67fb-412b-8646-d55073de978c" providerId="ADAL" clId="{73417BEE-4570-5B4A-ABC6-D41D3F337332}" dt="2026-05-20T15:49:10.259" v="1072" actId="20577"/>
          <ac:spMkLst>
            <pc:docMk/>
            <pc:sldMk cId="2050322132" sldId="702"/>
            <ac:spMk id="2" creationId="{FCF61E79-F57A-83A0-01FE-13D850C5F754}"/>
          </ac:spMkLst>
        </pc:spChg>
      </pc:sldChg>
      <pc:sldChg chg="addSp delSp modSp mod modAnim">
        <pc:chgData name="Patrick Fife" userId="8c94e1e9-67fb-412b-8646-d55073de978c" providerId="ADAL" clId="{73417BEE-4570-5B4A-ABC6-D41D3F337332}" dt="2026-05-20T15:49:46.057" v="1074" actId="22"/>
        <pc:sldMkLst>
          <pc:docMk/>
          <pc:sldMk cId="948965407" sldId="793"/>
        </pc:sldMkLst>
        <pc:spChg chg="mod">
          <ac:chgData name="Patrick Fife" userId="8c94e1e9-67fb-412b-8646-d55073de978c" providerId="ADAL" clId="{73417BEE-4570-5B4A-ABC6-D41D3F337332}" dt="2026-05-20T14:32:07.488" v="54" actId="20577"/>
          <ac:spMkLst>
            <pc:docMk/>
            <pc:sldMk cId="948965407" sldId="793"/>
            <ac:spMk id="69" creationId="{BE104DAA-79B1-6B3B-B8B4-928F8F4727F3}"/>
          </ac:spMkLst>
        </pc:spChg>
      </pc:sldChg>
      <pc:sldChg chg="modSp modAnim">
        <pc:chgData name="Patrick Fife" userId="8c94e1e9-67fb-412b-8646-d55073de978c" providerId="ADAL" clId="{73417BEE-4570-5B4A-ABC6-D41D3F337332}" dt="2026-05-20T14:44:34.586" v="431" actId="20577"/>
        <pc:sldMkLst>
          <pc:docMk/>
          <pc:sldMk cId="2388503322" sldId="892"/>
        </pc:sldMkLst>
        <pc:spChg chg="mod">
          <ac:chgData name="Patrick Fife" userId="8c94e1e9-67fb-412b-8646-d55073de978c" providerId="ADAL" clId="{73417BEE-4570-5B4A-ABC6-D41D3F337332}" dt="2026-05-20T14:44:34.586" v="431" actId="20577"/>
          <ac:spMkLst>
            <pc:docMk/>
            <pc:sldMk cId="2388503322" sldId="892"/>
            <ac:spMk id="64" creationId="{612CF1A3-B48D-A79E-443F-41736C385DAA}"/>
          </ac:spMkLst>
        </pc:spChg>
      </pc:sldChg>
      <pc:sldChg chg="modSp mod modAnim">
        <pc:chgData name="Patrick Fife" userId="8c94e1e9-67fb-412b-8646-d55073de978c" providerId="ADAL" clId="{73417BEE-4570-5B4A-ABC6-D41D3F337332}" dt="2026-05-20T15:48:56.492" v="1062" actId="255"/>
        <pc:sldMkLst>
          <pc:docMk/>
          <pc:sldMk cId="2321562118" sldId="923"/>
        </pc:sldMkLst>
        <pc:spChg chg="mod">
          <ac:chgData name="Patrick Fife" userId="8c94e1e9-67fb-412b-8646-d55073de978c" providerId="ADAL" clId="{73417BEE-4570-5B4A-ABC6-D41D3F337332}" dt="2026-05-20T15:46:37.345" v="529" actId="20577"/>
          <ac:spMkLst>
            <pc:docMk/>
            <pc:sldMk cId="2321562118" sldId="923"/>
            <ac:spMk id="2" creationId="{08A1E2BB-82CC-340D-C1AF-38968E01B9E2}"/>
          </ac:spMkLst>
        </pc:spChg>
        <pc:spChg chg="mod">
          <ac:chgData name="Patrick Fife" userId="8c94e1e9-67fb-412b-8646-d55073de978c" providerId="ADAL" clId="{73417BEE-4570-5B4A-ABC6-D41D3F337332}" dt="2026-05-20T15:48:56.492" v="1062" actId="255"/>
          <ac:spMkLst>
            <pc:docMk/>
            <pc:sldMk cId="2321562118" sldId="923"/>
            <ac:spMk id="3" creationId="{3D24C5A2-413C-277B-FC55-D40E218C6947}"/>
          </ac:spMkLst>
        </pc:spChg>
      </pc:sldChg>
      <pc:sldChg chg="modSp modAnim modNotesTx">
        <pc:chgData name="Patrick Fife" userId="8c94e1e9-67fb-412b-8646-d55073de978c" providerId="ADAL" clId="{73417BEE-4570-5B4A-ABC6-D41D3F337332}" dt="2026-05-20T15:50:44.506" v="1127" actId="20577"/>
        <pc:sldMkLst>
          <pc:docMk/>
          <pc:sldMk cId="3307721496" sldId="1003"/>
        </pc:sldMkLst>
        <pc:spChg chg="mod">
          <ac:chgData name="Patrick Fife" userId="8c94e1e9-67fb-412b-8646-d55073de978c" providerId="ADAL" clId="{73417BEE-4570-5B4A-ABC6-D41D3F337332}" dt="2026-05-20T15:50:35.470" v="1098" actId="20577"/>
          <ac:spMkLst>
            <pc:docMk/>
            <pc:sldMk cId="3307721496" sldId="1003"/>
            <ac:spMk id="64" creationId="{86BCC041-3090-F9B5-A8A7-216198E18605}"/>
          </ac:spMkLst>
        </pc:spChg>
      </pc:sldChg>
      <pc:sldChg chg="modSp mod modAnim">
        <pc:chgData name="Patrick Fife" userId="8c94e1e9-67fb-412b-8646-d55073de978c" providerId="ADAL" clId="{73417BEE-4570-5B4A-ABC6-D41D3F337332}" dt="2026-05-20T15:51:41.684" v="1137"/>
        <pc:sldMkLst>
          <pc:docMk/>
          <pc:sldMk cId="3735001358" sldId="1005"/>
        </pc:sldMkLst>
        <pc:spChg chg="mod">
          <ac:chgData name="Patrick Fife" userId="8c94e1e9-67fb-412b-8646-d55073de978c" providerId="ADAL" clId="{73417BEE-4570-5B4A-ABC6-D41D3F337332}" dt="2026-05-20T14:40:52.434" v="399" actId="1076"/>
          <ac:spMkLst>
            <pc:docMk/>
            <pc:sldMk cId="3735001358" sldId="1005"/>
            <ac:spMk id="2" creationId="{349F1389-5A0C-B8D4-87AF-34A68E13B43C}"/>
          </ac:spMkLst>
        </pc:spChg>
        <pc:spChg chg="mod">
          <ac:chgData name="Patrick Fife" userId="8c94e1e9-67fb-412b-8646-d55073de978c" providerId="ADAL" clId="{73417BEE-4570-5B4A-ABC6-D41D3F337332}" dt="2026-05-20T15:51:08.769" v="1131" actId="20577"/>
          <ac:spMkLst>
            <pc:docMk/>
            <pc:sldMk cId="3735001358" sldId="1005"/>
            <ac:spMk id="64" creationId="{B402592A-F6A9-E119-49A1-097CB513FE1D}"/>
          </ac:spMkLst>
        </pc:spChg>
        <pc:picChg chg="mod">
          <ac:chgData name="Patrick Fife" userId="8c94e1e9-67fb-412b-8646-d55073de978c" providerId="ADAL" clId="{73417BEE-4570-5B4A-ABC6-D41D3F337332}" dt="2026-05-20T14:40:37.414" v="397" actId="1076"/>
          <ac:picMkLst>
            <pc:docMk/>
            <pc:sldMk cId="3735001358" sldId="1005"/>
            <ac:picMk id="6" creationId="{19EEFB0D-3B8D-403B-875F-2D70D089E907}"/>
          </ac:picMkLst>
        </pc:picChg>
      </pc:sldChg>
      <pc:sldChg chg="modSp mod">
        <pc:chgData name="Patrick Fife" userId="8c94e1e9-67fb-412b-8646-d55073de978c" providerId="ADAL" clId="{73417BEE-4570-5B4A-ABC6-D41D3F337332}" dt="2026-05-26T13:29:45.599" v="1329" actId="14100"/>
        <pc:sldMkLst>
          <pc:docMk/>
          <pc:sldMk cId="1449770444" sldId="1013"/>
        </pc:sldMkLst>
        <pc:spChg chg="mod">
          <ac:chgData name="Patrick Fife" userId="8c94e1e9-67fb-412b-8646-d55073de978c" providerId="ADAL" clId="{73417BEE-4570-5B4A-ABC6-D41D3F337332}" dt="2026-05-26T13:29:45.599" v="1329" actId="14100"/>
          <ac:spMkLst>
            <pc:docMk/>
            <pc:sldMk cId="1449770444" sldId="1013"/>
            <ac:spMk id="2" creationId="{20279FD2-8E74-03B2-A0B5-CE1A51AEDBB0}"/>
          </ac:spMkLst>
        </pc:spChg>
      </pc:sldChg>
      <pc:sldChg chg="modSp">
        <pc:chgData name="Patrick Fife" userId="8c94e1e9-67fb-412b-8646-d55073de978c" providerId="ADAL" clId="{73417BEE-4570-5B4A-ABC6-D41D3F337332}" dt="2026-05-26T13:30:31.664" v="1338" actId="20577"/>
        <pc:sldMkLst>
          <pc:docMk/>
          <pc:sldMk cId="192382613" sldId="1015"/>
        </pc:sldMkLst>
        <pc:spChg chg="mod">
          <ac:chgData name="Patrick Fife" userId="8c94e1e9-67fb-412b-8646-d55073de978c" providerId="ADAL" clId="{73417BEE-4570-5B4A-ABC6-D41D3F337332}" dt="2026-05-26T13:30:31.664" v="1338" actId="20577"/>
          <ac:spMkLst>
            <pc:docMk/>
            <pc:sldMk cId="192382613" sldId="1015"/>
            <ac:spMk id="3" creationId="{9614ACBC-9C28-FA18-0011-D79A712CAF53}"/>
          </ac:spMkLst>
        </pc:spChg>
      </pc:sldChg>
      <pc:sldChg chg="modSp mod">
        <pc:chgData name="Patrick Fife" userId="8c94e1e9-67fb-412b-8646-d55073de978c" providerId="ADAL" clId="{73417BEE-4570-5B4A-ABC6-D41D3F337332}" dt="2026-05-26T13:29:07.179" v="1327" actId="27636"/>
        <pc:sldMkLst>
          <pc:docMk/>
          <pc:sldMk cId="3494593904" sldId="1033"/>
        </pc:sldMkLst>
        <pc:spChg chg="mod">
          <ac:chgData name="Patrick Fife" userId="8c94e1e9-67fb-412b-8646-d55073de978c" providerId="ADAL" clId="{73417BEE-4570-5B4A-ABC6-D41D3F337332}" dt="2026-05-26T13:29:07.179" v="1327" actId="27636"/>
          <ac:spMkLst>
            <pc:docMk/>
            <pc:sldMk cId="3494593904" sldId="1033"/>
            <ac:spMk id="2" creationId="{1F096AA3-6B03-6819-B870-4BA7E163BC1C}"/>
          </ac:spMkLst>
        </pc:spChg>
      </pc:sldChg>
      <pc:sldChg chg="modSp">
        <pc:chgData name="Patrick Fife" userId="8c94e1e9-67fb-412b-8646-d55073de978c" providerId="ADAL" clId="{73417BEE-4570-5B4A-ABC6-D41D3F337332}" dt="2026-05-26T15:12:09.178" v="1341" actId="20577"/>
        <pc:sldMkLst>
          <pc:docMk/>
          <pc:sldMk cId="4155042353" sldId="1048"/>
        </pc:sldMkLst>
        <pc:spChg chg="mod">
          <ac:chgData name="Patrick Fife" userId="8c94e1e9-67fb-412b-8646-d55073de978c" providerId="ADAL" clId="{73417BEE-4570-5B4A-ABC6-D41D3F337332}" dt="2026-05-26T15:12:09.178" v="1341" actId="20577"/>
          <ac:spMkLst>
            <pc:docMk/>
            <pc:sldMk cId="4155042353" sldId="1048"/>
            <ac:spMk id="69" creationId="{472888B0-C06E-6472-A0A0-35F07971EE05}"/>
          </ac:spMkLst>
        </pc:spChg>
      </pc:sldChg>
      <pc:sldChg chg="modAnim">
        <pc:chgData name="Patrick Fife" userId="8c94e1e9-67fb-412b-8646-d55073de978c" providerId="ADAL" clId="{73417BEE-4570-5B4A-ABC6-D41D3F337332}" dt="2026-05-20T15:53:31.169" v="1141"/>
        <pc:sldMkLst>
          <pc:docMk/>
          <pc:sldMk cId="701373636" sldId="1050"/>
        </pc:sldMkLst>
      </pc:sldChg>
      <pc:sldChg chg="modSp">
        <pc:chgData name="Patrick Fife" userId="8c94e1e9-67fb-412b-8646-d55073de978c" providerId="ADAL" clId="{73417BEE-4570-5B4A-ABC6-D41D3F337332}" dt="2026-05-26T13:30:17.816" v="1333" actId="20577"/>
        <pc:sldMkLst>
          <pc:docMk/>
          <pc:sldMk cId="49484244" sldId="1052"/>
        </pc:sldMkLst>
        <pc:spChg chg="mod">
          <ac:chgData name="Patrick Fife" userId="8c94e1e9-67fb-412b-8646-d55073de978c" providerId="ADAL" clId="{73417BEE-4570-5B4A-ABC6-D41D3F337332}" dt="2026-05-26T13:30:17.816" v="1333" actId="20577"/>
          <ac:spMkLst>
            <pc:docMk/>
            <pc:sldMk cId="49484244" sldId="1052"/>
            <ac:spMk id="3" creationId="{4968CFE7-7AC2-31C2-D8DA-79355781A086}"/>
          </ac:spMkLst>
        </pc:spChg>
      </pc:sldChg>
      <pc:sldChg chg="modSp mod">
        <pc:chgData name="Patrick Fife" userId="8c94e1e9-67fb-412b-8646-d55073de978c" providerId="ADAL" clId="{73417BEE-4570-5B4A-ABC6-D41D3F337332}" dt="2026-05-20T15:54:58.818" v="1190" actId="14100"/>
        <pc:sldMkLst>
          <pc:docMk/>
          <pc:sldMk cId="3038686526" sldId="1054"/>
        </pc:sldMkLst>
        <pc:spChg chg="mod">
          <ac:chgData name="Patrick Fife" userId="8c94e1e9-67fb-412b-8646-d55073de978c" providerId="ADAL" clId="{73417BEE-4570-5B4A-ABC6-D41D3F337332}" dt="2026-05-20T15:54:58.818" v="1190" actId="14100"/>
          <ac:spMkLst>
            <pc:docMk/>
            <pc:sldMk cId="3038686526" sldId="1054"/>
            <ac:spMk id="2" creationId="{B69037FC-896C-6EC0-3503-760633F08245}"/>
          </ac:spMkLst>
        </pc:spChg>
      </pc:sldChg>
      <pc:sldChg chg="modSp mod">
        <pc:chgData name="Patrick Fife" userId="8c94e1e9-67fb-412b-8646-d55073de978c" providerId="ADAL" clId="{73417BEE-4570-5B4A-ABC6-D41D3F337332}" dt="2026-05-20T15:56:34.277" v="1276" actId="20577"/>
        <pc:sldMkLst>
          <pc:docMk/>
          <pc:sldMk cId="1716903503" sldId="1055"/>
        </pc:sldMkLst>
        <pc:spChg chg="mod">
          <ac:chgData name="Patrick Fife" userId="8c94e1e9-67fb-412b-8646-d55073de978c" providerId="ADAL" clId="{73417BEE-4570-5B4A-ABC6-D41D3F337332}" dt="2026-05-20T15:56:34.277" v="1276" actId="20577"/>
          <ac:spMkLst>
            <pc:docMk/>
            <pc:sldMk cId="1716903503" sldId="1055"/>
            <ac:spMk id="64" creationId="{3F106D7C-99EE-C37A-EAC6-7EFF8BDC6B7B}"/>
          </ac:spMkLst>
        </pc:spChg>
      </pc:sldChg>
      <pc:sldChg chg="modSp">
        <pc:chgData name="Patrick Fife" userId="8c94e1e9-67fb-412b-8646-d55073de978c" providerId="ADAL" clId="{73417BEE-4570-5B4A-ABC6-D41D3F337332}" dt="2026-05-20T15:57:15.298" v="1308" actId="20577"/>
        <pc:sldMkLst>
          <pc:docMk/>
          <pc:sldMk cId="3346704445" sldId="1061"/>
        </pc:sldMkLst>
        <pc:spChg chg="mod">
          <ac:chgData name="Patrick Fife" userId="8c94e1e9-67fb-412b-8646-d55073de978c" providerId="ADAL" clId="{73417BEE-4570-5B4A-ABC6-D41D3F337332}" dt="2026-05-20T15:57:15.298" v="1308" actId="20577"/>
          <ac:spMkLst>
            <pc:docMk/>
            <pc:sldMk cId="3346704445" sldId="1061"/>
            <ac:spMk id="3" creationId="{799BC4A7-5F12-5A5F-8100-D22AFF59248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78780-9ABF-41ED-9194-D24F792F131F}"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98FC0C32-2FB4-4947-BAF0-474D5AA6CE39}">
      <dgm:prSet custT="1"/>
      <dgm:spPr/>
      <dgm:t>
        <a:bodyPr/>
        <a:lstStyle/>
        <a:p>
          <a:pPr>
            <a:lnSpc>
              <a:spcPct val="100000"/>
            </a:lnSpc>
          </a:pPr>
          <a:r>
            <a:rPr lang="en-US" sz="2000" dirty="0">
              <a:latin typeface="Trebuchet MS" panose="020B0703020202090204" pitchFamily="34" charset="0"/>
            </a:rPr>
            <a:t>Access to Legal Tips </a:t>
          </a:r>
        </a:p>
      </dgm:t>
    </dgm:pt>
    <dgm:pt modelId="{9E05B476-A2A6-4ADF-AEC2-DA7F0471B73D}" type="parTrans" cxnId="{3D20E7EF-81AD-45A9-86BB-72E04617C91C}">
      <dgm:prSet/>
      <dgm:spPr/>
      <dgm:t>
        <a:bodyPr/>
        <a:lstStyle/>
        <a:p>
          <a:endParaRPr lang="en-US"/>
        </a:p>
      </dgm:t>
    </dgm:pt>
    <dgm:pt modelId="{F75E4969-C2BA-4F95-8245-30B2EBC8FE0E}" type="sibTrans" cxnId="{3D20E7EF-81AD-45A9-86BB-72E04617C91C}">
      <dgm:prSet/>
      <dgm:spPr/>
      <dgm:t>
        <a:bodyPr/>
        <a:lstStyle/>
        <a:p>
          <a:endParaRPr lang="en-US"/>
        </a:p>
      </dgm:t>
    </dgm:pt>
    <dgm:pt modelId="{BF43936F-8F34-4D64-B073-0111AFF637FE}">
      <dgm:prSet custT="1"/>
      <dgm:spPr/>
      <dgm:t>
        <a:bodyPr/>
        <a:lstStyle/>
        <a:p>
          <a:pPr>
            <a:lnSpc>
              <a:spcPct val="100000"/>
            </a:lnSpc>
          </a:pPr>
          <a:r>
            <a:rPr lang="en-US" sz="2000" dirty="0">
              <a:latin typeface="Trebuchet MS" panose="020B0703020202090204" pitchFamily="34" charset="0"/>
            </a:rPr>
            <a:t>Documents on Demand with Required Disclosures &amp; Notices</a:t>
          </a:r>
        </a:p>
      </dgm:t>
    </dgm:pt>
    <dgm:pt modelId="{06B8F61B-162B-4ED3-BB44-FC3BCD54D3C3}" type="parTrans" cxnId="{DC5F88EB-47BF-413C-A2D7-BD3D1A70F54E}">
      <dgm:prSet/>
      <dgm:spPr/>
      <dgm:t>
        <a:bodyPr/>
        <a:lstStyle/>
        <a:p>
          <a:endParaRPr lang="en-US"/>
        </a:p>
      </dgm:t>
    </dgm:pt>
    <dgm:pt modelId="{B87DD11F-380A-4F20-A595-922EFF141C98}" type="sibTrans" cxnId="{DC5F88EB-47BF-413C-A2D7-BD3D1A70F54E}">
      <dgm:prSet/>
      <dgm:spPr/>
      <dgm:t>
        <a:bodyPr/>
        <a:lstStyle/>
        <a:p>
          <a:endParaRPr lang="en-US"/>
        </a:p>
      </dgm:t>
    </dgm:pt>
    <dgm:pt modelId="{880C82D9-1569-4DD7-A3E2-7D1B30F5B265}">
      <dgm:prSet custT="1"/>
      <dgm:spPr/>
      <dgm:t>
        <a:bodyPr/>
        <a:lstStyle/>
        <a:p>
          <a:pPr>
            <a:lnSpc>
              <a:spcPct val="100000"/>
            </a:lnSpc>
          </a:pPr>
          <a:r>
            <a:rPr lang="en-US" sz="2000" dirty="0">
              <a:latin typeface="Trebuchet MS" panose="020B0703020202090204" pitchFamily="34" charset="0"/>
            </a:rPr>
            <a:t>Dispute Resolution Center</a:t>
          </a:r>
        </a:p>
      </dgm:t>
    </dgm:pt>
    <dgm:pt modelId="{0183A691-265F-4255-82D3-382DA63408C6}" type="parTrans" cxnId="{CC86FA47-598E-42D4-9D34-3E53E9673D64}">
      <dgm:prSet/>
      <dgm:spPr/>
      <dgm:t>
        <a:bodyPr/>
        <a:lstStyle/>
        <a:p>
          <a:endParaRPr lang="en-US"/>
        </a:p>
      </dgm:t>
    </dgm:pt>
    <dgm:pt modelId="{D5EBAEE2-9CB7-41DF-A520-2E9B2D40196F}" type="sibTrans" cxnId="{CC86FA47-598E-42D4-9D34-3E53E9673D64}">
      <dgm:prSet/>
      <dgm:spPr/>
      <dgm:t>
        <a:bodyPr/>
        <a:lstStyle/>
        <a:p>
          <a:endParaRPr lang="en-US"/>
        </a:p>
      </dgm:t>
    </dgm:pt>
    <dgm:pt modelId="{1E1D6310-01C0-4ECB-A2F9-F65FEC0528BD}">
      <dgm:prSet custT="1"/>
      <dgm:spPr/>
      <dgm:t>
        <a:bodyPr/>
        <a:lstStyle/>
        <a:p>
          <a:pPr>
            <a:lnSpc>
              <a:spcPct val="100000"/>
            </a:lnSpc>
          </a:pPr>
          <a:r>
            <a:rPr lang="en-US" sz="2000" dirty="0">
              <a:latin typeface="Trebuchet MS" panose="020B0703020202090204" pitchFamily="34" charset="0"/>
            </a:rPr>
            <a:t>Educational Materials for You and Your Clients</a:t>
          </a:r>
        </a:p>
      </dgm:t>
    </dgm:pt>
    <dgm:pt modelId="{B606FDC1-5A5B-4F16-BC3C-7D1F0C3B3BDD}" type="parTrans" cxnId="{4B6704BC-5D11-437D-8F1B-A86CEAF5FD6A}">
      <dgm:prSet/>
      <dgm:spPr/>
      <dgm:t>
        <a:bodyPr/>
        <a:lstStyle/>
        <a:p>
          <a:endParaRPr lang="en-US"/>
        </a:p>
      </dgm:t>
    </dgm:pt>
    <dgm:pt modelId="{3E2CE49B-7616-4994-9981-0AB01DB1CDF9}" type="sibTrans" cxnId="{4B6704BC-5D11-437D-8F1B-A86CEAF5FD6A}">
      <dgm:prSet/>
      <dgm:spPr/>
      <dgm:t>
        <a:bodyPr/>
        <a:lstStyle/>
        <a:p>
          <a:endParaRPr lang="en-US"/>
        </a:p>
      </dgm:t>
    </dgm:pt>
    <dgm:pt modelId="{62E1CE22-FB12-416E-9B4F-F61B6B7F8AA0}" type="pres">
      <dgm:prSet presAssocID="{16878780-9ABF-41ED-9194-D24F792F131F}" presName="root" presStyleCnt="0">
        <dgm:presLayoutVars>
          <dgm:dir/>
          <dgm:resizeHandles val="exact"/>
        </dgm:presLayoutVars>
      </dgm:prSet>
      <dgm:spPr/>
    </dgm:pt>
    <dgm:pt modelId="{72B33946-6661-4A9F-B5DC-06A5A2B695A1}" type="pres">
      <dgm:prSet presAssocID="{98FC0C32-2FB4-4947-BAF0-474D5AA6CE39}" presName="compNode" presStyleCnt="0"/>
      <dgm:spPr/>
    </dgm:pt>
    <dgm:pt modelId="{9A353FF6-371B-4645-AD25-0DB41BE9F92A}" type="pres">
      <dgm:prSet presAssocID="{98FC0C32-2FB4-4947-BAF0-474D5AA6CE39}"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cales of Justice"/>
        </a:ext>
      </dgm:extLst>
    </dgm:pt>
    <dgm:pt modelId="{3773EDC5-25F3-4963-BA70-23D7E2AE9BD4}" type="pres">
      <dgm:prSet presAssocID="{98FC0C32-2FB4-4947-BAF0-474D5AA6CE39}" presName="spaceRect" presStyleCnt="0"/>
      <dgm:spPr/>
    </dgm:pt>
    <dgm:pt modelId="{E87A2796-C1C4-457E-B0AC-B50D21DDC5FF}" type="pres">
      <dgm:prSet presAssocID="{98FC0C32-2FB4-4947-BAF0-474D5AA6CE39}" presName="textRect" presStyleLbl="revTx" presStyleIdx="0" presStyleCnt="4">
        <dgm:presLayoutVars>
          <dgm:chMax val="1"/>
          <dgm:chPref val="1"/>
        </dgm:presLayoutVars>
      </dgm:prSet>
      <dgm:spPr/>
    </dgm:pt>
    <dgm:pt modelId="{719E2F3E-5604-430A-A1A1-CB2E7BF1CD8D}" type="pres">
      <dgm:prSet presAssocID="{F75E4969-C2BA-4F95-8245-30B2EBC8FE0E}" presName="sibTrans" presStyleCnt="0"/>
      <dgm:spPr/>
    </dgm:pt>
    <dgm:pt modelId="{A5280AC6-9F9F-4D8D-802E-D0E60591861E}" type="pres">
      <dgm:prSet presAssocID="{BF43936F-8F34-4D64-B073-0111AFF637FE}" presName="compNode" presStyleCnt="0"/>
      <dgm:spPr/>
    </dgm:pt>
    <dgm:pt modelId="{386CD2D0-806D-4372-BFE4-3142B1311A94}" type="pres">
      <dgm:prSet presAssocID="{BF43936F-8F34-4D64-B073-0111AFF637FE}"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0E827FB6-C369-4E6C-A4CB-D518A6110242}" type="pres">
      <dgm:prSet presAssocID="{BF43936F-8F34-4D64-B073-0111AFF637FE}" presName="spaceRect" presStyleCnt="0"/>
      <dgm:spPr/>
    </dgm:pt>
    <dgm:pt modelId="{E5A3361B-094E-4000-9370-8630620300AB}" type="pres">
      <dgm:prSet presAssocID="{BF43936F-8F34-4D64-B073-0111AFF637FE}" presName="textRect" presStyleLbl="revTx" presStyleIdx="1" presStyleCnt="4">
        <dgm:presLayoutVars>
          <dgm:chMax val="1"/>
          <dgm:chPref val="1"/>
        </dgm:presLayoutVars>
      </dgm:prSet>
      <dgm:spPr/>
    </dgm:pt>
    <dgm:pt modelId="{9F69EC20-9890-4D35-A673-65E27CAB1B92}" type="pres">
      <dgm:prSet presAssocID="{B87DD11F-380A-4F20-A595-922EFF141C98}" presName="sibTrans" presStyleCnt="0"/>
      <dgm:spPr/>
    </dgm:pt>
    <dgm:pt modelId="{494A7766-4737-4087-87FC-A291C1489461}" type="pres">
      <dgm:prSet presAssocID="{880C82D9-1569-4DD7-A3E2-7D1B30F5B265}" presName="compNode" presStyleCnt="0"/>
      <dgm:spPr/>
    </dgm:pt>
    <dgm:pt modelId="{6AE1C622-4BD5-4B77-9DE6-F6832F6249DC}" type="pres">
      <dgm:prSet presAssocID="{880C82D9-1569-4DD7-A3E2-7D1B30F5B26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avel"/>
        </a:ext>
      </dgm:extLst>
    </dgm:pt>
    <dgm:pt modelId="{797566E7-832F-45D5-8614-3650B45E3EE8}" type="pres">
      <dgm:prSet presAssocID="{880C82D9-1569-4DD7-A3E2-7D1B30F5B265}" presName="spaceRect" presStyleCnt="0"/>
      <dgm:spPr/>
    </dgm:pt>
    <dgm:pt modelId="{C2FC8411-B234-4C50-A6B5-1D05B4245F4B}" type="pres">
      <dgm:prSet presAssocID="{880C82D9-1569-4DD7-A3E2-7D1B30F5B265}" presName="textRect" presStyleLbl="revTx" presStyleIdx="2" presStyleCnt="4">
        <dgm:presLayoutVars>
          <dgm:chMax val="1"/>
          <dgm:chPref val="1"/>
        </dgm:presLayoutVars>
      </dgm:prSet>
      <dgm:spPr/>
    </dgm:pt>
    <dgm:pt modelId="{30F9BD08-13D6-440E-B154-5F7A4E0E0107}" type="pres">
      <dgm:prSet presAssocID="{D5EBAEE2-9CB7-41DF-A520-2E9B2D40196F}" presName="sibTrans" presStyleCnt="0"/>
      <dgm:spPr/>
    </dgm:pt>
    <dgm:pt modelId="{F36D4484-92A1-4BA8-9675-79792635644A}" type="pres">
      <dgm:prSet presAssocID="{1E1D6310-01C0-4ECB-A2F9-F65FEC0528BD}" presName="compNode" presStyleCnt="0"/>
      <dgm:spPr/>
    </dgm:pt>
    <dgm:pt modelId="{CF9F7A72-9482-428F-92F5-C7057EBCCD07}" type="pres">
      <dgm:prSet presAssocID="{1E1D6310-01C0-4ECB-A2F9-F65FEC0528BD}"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74188E24-92DB-4DD3-82EF-5FCEBC3306E7}" type="pres">
      <dgm:prSet presAssocID="{1E1D6310-01C0-4ECB-A2F9-F65FEC0528BD}" presName="spaceRect" presStyleCnt="0"/>
      <dgm:spPr/>
    </dgm:pt>
    <dgm:pt modelId="{72B666D4-0668-4AA6-8E5C-2C37B9E9EDAF}" type="pres">
      <dgm:prSet presAssocID="{1E1D6310-01C0-4ECB-A2F9-F65FEC0528BD}" presName="textRect" presStyleLbl="revTx" presStyleIdx="3" presStyleCnt="4">
        <dgm:presLayoutVars>
          <dgm:chMax val="1"/>
          <dgm:chPref val="1"/>
        </dgm:presLayoutVars>
      </dgm:prSet>
      <dgm:spPr/>
    </dgm:pt>
  </dgm:ptLst>
  <dgm:cxnLst>
    <dgm:cxn modelId="{61B17540-8302-9B48-BDD0-45553714533B}" type="presOf" srcId="{BF43936F-8F34-4D64-B073-0111AFF637FE}" destId="{E5A3361B-094E-4000-9370-8630620300AB}" srcOrd="0" destOrd="0" presId="urn:microsoft.com/office/officeart/2018/2/layout/IconLabelList"/>
    <dgm:cxn modelId="{CC86FA47-598E-42D4-9D34-3E53E9673D64}" srcId="{16878780-9ABF-41ED-9194-D24F792F131F}" destId="{880C82D9-1569-4DD7-A3E2-7D1B30F5B265}" srcOrd="2" destOrd="0" parTransId="{0183A691-265F-4255-82D3-382DA63408C6}" sibTransId="{D5EBAEE2-9CB7-41DF-A520-2E9B2D40196F}"/>
    <dgm:cxn modelId="{67DC6E5D-60A1-8248-A617-F964452A9F57}" type="presOf" srcId="{98FC0C32-2FB4-4947-BAF0-474D5AA6CE39}" destId="{E87A2796-C1C4-457E-B0AC-B50D21DDC5FF}" srcOrd="0" destOrd="0" presId="urn:microsoft.com/office/officeart/2018/2/layout/IconLabelList"/>
    <dgm:cxn modelId="{55025C77-8DD9-804C-A93A-15DC2AEF0B6A}" type="presOf" srcId="{16878780-9ABF-41ED-9194-D24F792F131F}" destId="{62E1CE22-FB12-416E-9B4F-F61B6B7F8AA0}" srcOrd="0" destOrd="0" presId="urn:microsoft.com/office/officeart/2018/2/layout/IconLabelList"/>
    <dgm:cxn modelId="{1CA53CB2-5A3E-3846-BC26-DE8BADF4F67E}" type="presOf" srcId="{1E1D6310-01C0-4ECB-A2F9-F65FEC0528BD}" destId="{72B666D4-0668-4AA6-8E5C-2C37B9E9EDAF}" srcOrd="0" destOrd="0" presId="urn:microsoft.com/office/officeart/2018/2/layout/IconLabelList"/>
    <dgm:cxn modelId="{4B6704BC-5D11-437D-8F1B-A86CEAF5FD6A}" srcId="{16878780-9ABF-41ED-9194-D24F792F131F}" destId="{1E1D6310-01C0-4ECB-A2F9-F65FEC0528BD}" srcOrd="3" destOrd="0" parTransId="{B606FDC1-5A5B-4F16-BC3C-7D1F0C3B3BDD}" sibTransId="{3E2CE49B-7616-4994-9981-0AB01DB1CDF9}"/>
    <dgm:cxn modelId="{DC5F88EB-47BF-413C-A2D7-BD3D1A70F54E}" srcId="{16878780-9ABF-41ED-9194-D24F792F131F}" destId="{BF43936F-8F34-4D64-B073-0111AFF637FE}" srcOrd="1" destOrd="0" parTransId="{06B8F61B-162B-4ED3-BB44-FC3BCD54D3C3}" sibTransId="{B87DD11F-380A-4F20-A595-922EFF141C98}"/>
    <dgm:cxn modelId="{3D20E7EF-81AD-45A9-86BB-72E04617C91C}" srcId="{16878780-9ABF-41ED-9194-D24F792F131F}" destId="{98FC0C32-2FB4-4947-BAF0-474D5AA6CE39}" srcOrd="0" destOrd="0" parTransId="{9E05B476-A2A6-4ADF-AEC2-DA7F0471B73D}" sibTransId="{F75E4969-C2BA-4F95-8245-30B2EBC8FE0E}"/>
    <dgm:cxn modelId="{EAD183FD-26A9-F444-94CC-D828F24A7A84}" type="presOf" srcId="{880C82D9-1569-4DD7-A3E2-7D1B30F5B265}" destId="{C2FC8411-B234-4C50-A6B5-1D05B4245F4B}" srcOrd="0" destOrd="0" presId="urn:microsoft.com/office/officeart/2018/2/layout/IconLabelList"/>
    <dgm:cxn modelId="{E9E300A7-2C39-D44A-B968-A6D2DCE2FA46}" type="presParOf" srcId="{62E1CE22-FB12-416E-9B4F-F61B6B7F8AA0}" destId="{72B33946-6661-4A9F-B5DC-06A5A2B695A1}" srcOrd="0" destOrd="0" presId="urn:microsoft.com/office/officeart/2018/2/layout/IconLabelList"/>
    <dgm:cxn modelId="{E2C305EC-BAB6-914B-85CA-3B06B3E9672E}" type="presParOf" srcId="{72B33946-6661-4A9F-B5DC-06A5A2B695A1}" destId="{9A353FF6-371B-4645-AD25-0DB41BE9F92A}" srcOrd="0" destOrd="0" presId="urn:microsoft.com/office/officeart/2018/2/layout/IconLabelList"/>
    <dgm:cxn modelId="{B7601294-5D81-8045-9B70-19CC38FDA7BC}" type="presParOf" srcId="{72B33946-6661-4A9F-B5DC-06A5A2B695A1}" destId="{3773EDC5-25F3-4963-BA70-23D7E2AE9BD4}" srcOrd="1" destOrd="0" presId="urn:microsoft.com/office/officeart/2018/2/layout/IconLabelList"/>
    <dgm:cxn modelId="{50702D67-A137-9F45-99F8-FF86F09B07EF}" type="presParOf" srcId="{72B33946-6661-4A9F-B5DC-06A5A2B695A1}" destId="{E87A2796-C1C4-457E-B0AC-B50D21DDC5FF}" srcOrd="2" destOrd="0" presId="urn:microsoft.com/office/officeart/2018/2/layout/IconLabelList"/>
    <dgm:cxn modelId="{0888A84A-3E60-324B-8B8F-1843954DFD01}" type="presParOf" srcId="{62E1CE22-FB12-416E-9B4F-F61B6B7F8AA0}" destId="{719E2F3E-5604-430A-A1A1-CB2E7BF1CD8D}" srcOrd="1" destOrd="0" presId="urn:microsoft.com/office/officeart/2018/2/layout/IconLabelList"/>
    <dgm:cxn modelId="{8444117B-6BDB-9943-BD48-6D4A2AFF2D36}" type="presParOf" srcId="{62E1CE22-FB12-416E-9B4F-F61B6B7F8AA0}" destId="{A5280AC6-9F9F-4D8D-802E-D0E60591861E}" srcOrd="2" destOrd="0" presId="urn:microsoft.com/office/officeart/2018/2/layout/IconLabelList"/>
    <dgm:cxn modelId="{02C0F163-FAE4-F94E-97F3-C4484C18443A}" type="presParOf" srcId="{A5280AC6-9F9F-4D8D-802E-D0E60591861E}" destId="{386CD2D0-806D-4372-BFE4-3142B1311A94}" srcOrd="0" destOrd="0" presId="urn:microsoft.com/office/officeart/2018/2/layout/IconLabelList"/>
    <dgm:cxn modelId="{BCEEC8D6-2F6A-524A-90BD-D88D4B128FFF}" type="presParOf" srcId="{A5280AC6-9F9F-4D8D-802E-D0E60591861E}" destId="{0E827FB6-C369-4E6C-A4CB-D518A6110242}" srcOrd="1" destOrd="0" presId="urn:microsoft.com/office/officeart/2018/2/layout/IconLabelList"/>
    <dgm:cxn modelId="{E1CC2DA5-C03F-5741-A30E-2B043E6E8906}" type="presParOf" srcId="{A5280AC6-9F9F-4D8D-802E-D0E60591861E}" destId="{E5A3361B-094E-4000-9370-8630620300AB}" srcOrd="2" destOrd="0" presId="urn:microsoft.com/office/officeart/2018/2/layout/IconLabelList"/>
    <dgm:cxn modelId="{C41D080B-12F4-384B-8D71-696EFB7338F8}" type="presParOf" srcId="{62E1CE22-FB12-416E-9B4F-F61B6B7F8AA0}" destId="{9F69EC20-9890-4D35-A673-65E27CAB1B92}" srcOrd="3" destOrd="0" presId="urn:microsoft.com/office/officeart/2018/2/layout/IconLabelList"/>
    <dgm:cxn modelId="{E9B97274-312D-604C-932B-2D107D9200D7}" type="presParOf" srcId="{62E1CE22-FB12-416E-9B4F-F61B6B7F8AA0}" destId="{494A7766-4737-4087-87FC-A291C1489461}" srcOrd="4" destOrd="0" presId="urn:microsoft.com/office/officeart/2018/2/layout/IconLabelList"/>
    <dgm:cxn modelId="{B756C8BA-7A6F-BC44-A0B8-0AC2652BDF1A}" type="presParOf" srcId="{494A7766-4737-4087-87FC-A291C1489461}" destId="{6AE1C622-4BD5-4B77-9DE6-F6832F6249DC}" srcOrd="0" destOrd="0" presId="urn:microsoft.com/office/officeart/2018/2/layout/IconLabelList"/>
    <dgm:cxn modelId="{E7B8FEBC-9941-1841-B985-F6869D23BA68}" type="presParOf" srcId="{494A7766-4737-4087-87FC-A291C1489461}" destId="{797566E7-832F-45D5-8614-3650B45E3EE8}" srcOrd="1" destOrd="0" presId="urn:microsoft.com/office/officeart/2018/2/layout/IconLabelList"/>
    <dgm:cxn modelId="{CACAAC57-5053-AB41-8C6B-0D6786563D70}" type="presParOf" srcId="{494A7766-4737-4087-87FC-A291C1489461}" destId="{C2FC8411-B234-4C50-A6B5-1D05B4245F4B}" srcOrd="2" destOrd="0" presId="urn:microsoft.com/office/officeart/2018/2/layout/IconLabelList"/>
    <dgm:cxn modelId="{E7D7FFB0-2980-8243-B21B-DD2EDF451D2D}" type="presParOf" srcId="{62E1CE22-FB12-416E-9B4F-F61B6B7F8AA0}" destId="{30F9BD08-13D6-440E-B154-5F7A4E0E0107}" srcOrd="5" destOrd="0" presId="urn:microsoft.com/office/officeart/2018/2/layout/IconLabelList"/>
    <dgm:cxn modelId="{0E222D65-16E7-0345-9DC5-BE358C59FBD1}" type="presParOf" srcId="{62E1CE22-FB12-416E-9B4F-F61B6B7F8AA0}" destId="{F36D4484-92A1-4BA8-9675-79792635644A}" srcOrd="6" destOrd="0" presId="urn:microsoft.com/office/officeart/2018/2/layout/IconLabelList"/>
    <dgm:cxn modelId="{8F4B3316-956F-3C48-B127-96975BD74A60}" type="presParOf" srcId="{F36D4484-92A1-4BA8-9675-79792635644A}" destId="{CF9F7A72-9482-428F-92F5-C7057EBCCD07}" srcOrd="0" destOrd="0" presId="urn:microsoft.com/office/officeart/2018/2/layout/IconLabelList"/>
    <dgm:cxn modelId="{49757923-CB52-7A42-A82A-8985512B34F1}" type="presParOf" srcId="{F36D4484-92A1-4BA8-9675-79792635644A}" destId="{74188E24-92DB-4DD3-82EF-5FCEBC3306E7}" srcOrd="1" destOrd="0" presId="urn:microsoft.com/office/officeart/2018/2/layout/IconLabelList"/>
    <dgm:cxn modelId="{E5FA7890-C5D9-7B4E-8188-FE5FC9B534E4}" type="presParOf" srcId="{F36D4484-92A1-4BA8-9675-79792635644A}" destId="{72B666D4-0668-4AA6-8E5C-2C37B9E9EDA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A2A9F-40E9-4BA0-A2F8-F370719F13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383B3EF-BAF7-4811-8991-86061827210E}">
      <dgm:prSet/>
      <dgm:spPr/>
      <dgm:t>
        <a:bodyPr/>
        <a:lstStyle/>
        <a:p>
          <a:r>
            <a:rPr lang="en-US" dirty="0"/>
            <a:t>OneKey MLS no longer mandates offer-acknowledgment process with specific time periods.</a:t>
          </a:r>
        </a:p>
      </dgm:t>
    </dgm:pt>
    <dgm:pt modelId="{E02E39B1-7274-4109-908B-A635A6BF8C25}" type="parTrans" cxnId="{43C7E3E0-0BFB-4512-B175-1171096FE1E5}">
      <dgm:prSet/>
      <dgm:spPr/>
      <dgm:t>
        <a:bodyPr/>
        <a:lstStyle/>
        <a:p>
          <a:endParaRPr lang="en-US"/>
        </a:p>
      </dgm:t>
    </dgm:pt>
    <dgm:pt modelId="{DF16A377-B377-4D84-966B-51437F641B21}" type="sibTrans" cxnId="{43C7E3E0-0BFB-4512-B175-1171096FE1E5}">
      <dgm:prSet/>
      <dgm:spPr/>
      <dgm:t>
        <a:bodyPr/>
        <a:lstStyle/>
        <a:p>
          <a:endParaRPr lang="en-US"/>
        </a:p>
      </dgm:t>
    </dgm:pt>
    <dgm:pt modelId="{FD3CF8CF-3AA7-48EF-B10D-19275C6527B0}">
      <dgm:prSet/>
      <dgm:spPr/>
      <dgm:t>
        <a:bodyPr/>
        <a:lstStyle/>
        <a:p>
          <a:r>
            <a:rPr lang="en-US" dirty="0"/>
            <a:t>No longer a rule requiring seller to sign a specific MLS Offer Acknowledgement Form or the listing broker to provide a sworn declaration that an offer was presented</a:t>
          </a:r>
        </a:p>
      </dgm:t>
    </dgm:pt>
    <dgm:pt modelId="{C631422A-80BC-4BB1-8B46-E96871C8CAF2}" type="parTrans" cxnId="{0C037B33-6D21-4D75-9A44-B0BFA81F436B}">
      <dgm:prSet/>
      <dgm:spPr/>
      <dgm:t>
        <a:bodyPr/>
        <a:lstStyle/>
        <a:p>
          <a:endParaRPr lang="en-US"/>
        </a:p>
      </dgm:t>
    </dgm:pt>
    <dgm:pt modelId="{215A91F0-96AC-4D26-B81D-490EE85F0D4A}" type="sibTrans" cxnId="{0C037B33-6D21-4D75-9A44-B0BFA81F436B}">
      <dgm:prSet/>
      <dgm:spPr/>
      <dgm:t>
        <a:bodyPr/>
        <a:lstStyle/>
        <a:p>
          <a:endParaRPr lang="en-US"/>
        </a:p>
      </dgm:t>
    </dgm:pt>
    <dgm:pt modelId="{E63237E3-7D03-448B-834C-7C59849434B4}">
      <dgm:prSet/>
      <dgm:spPr/>
      <dgm:t>
        <a:bodyPr/>
        <a:lstStyle/>
        <a:p>
          <a:r>
            <a:rPr lang="en-US" dirty="0"/>
            <a:t>No longer a rule allowing cooperating brokers to participate in the presentation of an offer.</a:t>
          </a:r>
        </a:p>
      </dgm:t>
    </dgm:pt>
    <dgm:pt modelId="{F566FE40-2B55-4447-B4FD-A1298FBA864F}" type="parTrans" cxnId="{677EF4FE-2A78-412F-812C-8305CF1549DF}">
      <dgm:prSet/>
      <dgm:spPr/>
      <dgm:t>
        <a:bodyPr/>
        <a:lstStyle/>
        <a:p>
          <a:endParaRPr lang="en-US"/>
        </a:p>
      </dgm:t>
    </dgm:pt>
    <dgm:pt modelId="{1A8F7538-B94D-47CA-BF86-260F4E72480C}" type="sibTrans" cxnId="{677EF4FE-2A78-412F-812C-8305CF1549DF}">
      <dgm:prSet/>
      <dgm:spPr/>
      <dgm:t>
        <a:bodyPr/>
        <a:lstStyle/>
        <a:p>
          <a:endParaRPr lang="en-US"/>
        </a:p>
      </dgm:t>
    </dgm:pt>
    <dgm:pt modelId="{6122C305-C2FF-4044-A7E1-23E488CACC13}" type="pres">
      <dgm:prSet presAssocID="{AE0A2A9F-40E9-4BA0-A2F8-F370719F13FB}" presName="vert0" presStyleCnt="0">
        <dgm:presLayoutVars>
          <dgm:dir/>
          <dgm:animOne val="branch"/>
          <dgm:animLvl val="lvl"/>
        </dgm:presLayoutVars>
      </dgm:prSet>
      <dgm:spPr/>
    </dgm:pt>
    <dgm:pt modelId="{3D54C49B-2D2D-5440-96A2-324DE78B615A}" type="pres">
      <dgm:prSet presAssocID="{6383B3EF-BAF7-4811-8991-86061827210E}" presName="thickLine" presStyleLbl="alignNode1" presStyleIdx="0" presStyleCnt="3"/>
      <dgm:spPr/>
    </dgm:pt>
    <dgm:pt modelId="{76DA5FE9-2DC8-6A40-B904-7F0CB3085878}" type="pres">
      <dgm:prSet presAssocID="{6383B3EF-BAF7-4811-8991-86061827210E}" presName="horz1" presStyleCnt="0"/>
      <dgm:spPr/>
    </dgm:pt>
    <dgm:pt modelId="{CF69B36A-DCB6-9A41-8E5B-225144281D59}" type="pres">
      <dgm:prSet presAssocID="{6383B3EF-BAF7-4811-8991-86061827210E}" presName="tx1" presStyleLbl="revTx" presStyleIdx="0" presStyleCnt="3"/>
      <dgm:spPr/>
    </dgm:pt>
    <dgm:pt modelId="{674BC2C2-20B1-A043-949D-3875615EE96F}" type="pres">
      <dgm:prSet presAssocID="{6383B3EF-BAF7-4811-8991-86061827210E}" presName="vert1" presStyleCnt="0"/>
      <dgm:spPr/>
    </dgm:pt>
    <dgm:pt modelId="{21BD399C-37AB-3346-9208-603ECD260F14}" type="pres">
      <dgm:prSet presAssocID="{E63237E3-7D03-448B-834C-7C59849434B4}" presName="thickLine" presStyleLbl="alignNode1" presStyleIdx="1" presStyleCnt="3"/>
      <dgm:spPr/>
    </dgm:pt>
    <dgm:pt modelId="{E8A47780-9340-3A4B-AF53-B290E709C7F1}" type="pres">
      <dgm:prSet presAssocID="{E63237E3-7D03-448B-834C-7C59849434B4}" presName="horz1" presStyleCnt="0"/>
      <dgm:spPr/>
    </dgm:pt>
    <dgm:pt modelId="{E2074F59-3BCF-4B48-B128-012D68750B7A}" type="pres">
      <dgm:prSet presAssocID="{E63237E3-7D03-448B-834C-7C59849434B4}" presName="tx1" presStyleLbl="revTx" presStyleIdx="1" presStyleCnt="3"/>
      <dgm:spPr/>
    </dgm:pt>
    <dgm:pt modelId="{A2C0F1A5-A5C1-B146-A684-AC07756534D5}" type="pres">
      <dgm:prSet presAssocID="{E63237E3-7D03-448B-834C-7C59849434B4}" presName="vert1" presStyleCnt="0"/>
      <dgm:spPr/>
    </dgm:pt>
    <dgm:pt modelId="{A98EA58F-CD11-044D-AEEC-353D329FE39E}" type="pres">
      <dgm:prSet presAssocID="{FD3CF8CF-3AA7-48EF-B10D-19275C6527B0}" presName="thickLine" presStyleLbl="alignNode1" presStyleIdx="2" presStyleCnt="3"/>
      <dgm:spPr/>
    </dgm:pt>
    <dgm:pt modelId="{1A10394E-4E5B-7A43-AF4B-DC50B395F881}" type="pres">
      <dgm:prSet presAssocID="{FD3CF8CF-3AA7-48EF-B10D-19275C6527B0}" presName="horz1" presStyleCnt="0"/>
      <dgm:spPr/>
    </dgm:pt>
    <dgm:pt modelId="{BF14C0AF-98CE-4044-BB3E-2AA0C30B4AE3}" type="pres">
      <dgm:prSet presAssocID="{FD3CF8CF-3AA7-48EF-B10D-19275C6527B0}" presName="tx1" presStyleLbl="revTx" presStyleIdx="2" presStyleCnt="3"/>
      <dgm:spPr/>
    </dgm:pt>
    <dgm:pt modelId="{9F476231-DBEF-E347-8F6B-2269DE41FFEC}" type="pres">
      <dgm:prSet presAssocID="{FD3CF8CF-3AA7-48EF-B10D-19275C6527B0}" presName="vert1" presStyleCnt="0"/>
      <dgm:spPr/>
    </dgm:pt>
  </dgm:ptLst>
  <dgm:cxnLst>
    <dgm:cxn modelId="{08224816-8B56-7748-8E09-10317F34CF04}" type="presOf" srcId="{E63237E3-7D03-448B-834C-7C59849434B4}" destId="{E2074F59-3BCF-4B48-B128-012D68750B7A}" srcOrd="0" destOrd="0" presId="urn:microsoft.com/office/officeart/2008/layout/LinedList"/>
    <dgm:cxn modelId="{0C037B33-6D21-4D75-9A44-B0BFA81F436B}" srcId="{AE0A2A9F-40E9-4BA0-A2F8-F370719F13FB}" destId="{FD3CF8CF-3AA7-48EF-B10D-19275C6527B0}" srcOrd="2" destOrd="0" parTransId="{C631422A-80BC-4BB1-8B46-E96871C8CAF2}" sibTransId="{215A91F0-96AC-4D26-B81D-490EE85F0D4A}"/>
    <dgm:cxn modelId="{3275665A-54F2-DE47-9AA2-1BDFCD1D6A4B}" type="presOf" srcId="{6383B3EF-BAF7-4811-8991-86061827210E}" destId="{CF69B36A-DCB6-9A41-8E5B-225144281D59}" srcOrd="0" destOrd="0" presId="urn:microsoft.com/office/officeart/2008/layout/LinedList"/>
    <dgm:cxn modelId="{8ACF45BF-F02B-0D4C-8AA9-5CC34D78ED53}" type="presOf" srcId="{FD3CF8CF-3AA7-48EF-B10D-19275C6527B0}" destId="{BF14C0AF-98CE-4044-BB3E-2AA0C30B4AE3}" srcOrd="0" destOrd="0" presId="urn:microsoft.com/office/officeart/2008/layout/LinedList"/>
    <dgm:cxn modelId="{1A765FC6-4997-034A-8FC3-5870353C9DBD}" type="presOf" srcId="{AE0A2A9F-40E9-4BA0-A2F8-F370719F13FB}" destId="{6122C305-C2FF-4044-A7E1-23E488CACC13}" srcOrd="0" destOrd="0" presId="urn:microsoft.com/office/officeart/2008/layout/LinedList"/>
    <dgm:cxn modelId="{43C7E3E0-0BFB-4512-B175-1171096FE1E5}" srcId="{AE0A2A9F-40E9-4BA0-A2F8-F370719F13FB}" destId="{6383B3EF-BAF7-4811-8991-86061827210E}" srcOrd="0" destOrd="0" parTransId="{E02E39B1-7274-4109-908B-A635A6BF8C25}" sibTransId="{DF16A377-B377-4D84-966B-51437F641B21}"/>
    <dgm:cxn modelId="{677EF4FE-2A78-412F-812C-8305CF1549DF}" srcId="{AE0A2A9F-40E9-4BA0-A2F8-F370719F13FB}" destId="{E63237E3-7D03-448B-834C-7C59849434B4}" srcOrd="1" destOrd="0" parTransId="{F566FE40-2B55-4447-B4FD-A1298FBA864F}" sibTransId="{1A8F7538-B94D-47CA-BF86-260F4E72480C}"/>
    <dgm:cxn modelId="{EEAC6E25-7B04-A24B-8044-66C95679FE8A}" type="presParOf" srcId="{6122C305-C2FF-4044-A7E1-23E488CACC13}" destId="{3D54C49B-2D2D-5440-96A2-324DE78B615A}" srcOrd="0" destOrd="0" presId="urn:microsoft.com/office/officeart/2008/layout/LinedList"/>
    <dgm:cxn modelId="{55A235EE-3876-7A4A-9EA0-9661D33CB4F6}" type="presParOf" srcId="{6122C305-C2FF-4044-A7E1-23E488CACC13}" destId="{76DA5FE9-2DC8-6A40-B904-7F0CB3085878}" srcOrd="1" destOrd="0" presId="urn:microsoft.com/office/officeart/2008/layout/LinedList"/>
    <dgm:cxn modelId="{40555D70-B7A1-1B40-AF47-188927E741A4}" type="presParOf" srcId="{76DA5FE9-2DC8-6A40-B904-7F0CB3085878}" destId="{CF69B36A-DCB6-9A41-8E5B-225144281D59}" srcOrd="0" destOrd="0" presId="urn:microsoft.com/office/officeart/2008/layout/LinedList"/>
    <dgm:cxn modelId="{048401B9-967F-3C40-AC84-CB9031D5FEAC}" type="presParOf" srcId="{76DA5FE9-2DC8-6A40-B904-7F0CB3085878}" destId="{674BC2C2-20B1-A043-949D-3875615EE96F}" srcOrd="1" destOrd="0" presId="urn:microsoft.com/office/officeart/2008/layout/LinedList"/>
    <dgm:cxn modelId="{A0235B86-A653-3E47-9EFB-2FDAB82AC384}" type="presParOf" srcId="{6122C305-C2FF-4044-A7E1-23E488CACC13}" destId="{21BD399C-37AB-3346-9208-603ECD260F14}" srcOrd="2" destOrd="0" presId="urn:microsoft.com/office/officeart/2008/layout/LinedList"/>
    <dgm:cxn modelId="{45611BCE-A885-0C4E-A46A-FD1DFA7EF151}" type="presParOf" srcId="{6122C305-C2FF-4044-A7E1-23E488CACC13}" destId="{E8A47780-9340-3A4B-AF53-B290E709C7F1}" srcOrd="3" destOrd="0" presId="urn:microsoft.com/office/officeart/2008/layout/LinedList"/>
    <dgm:cxn modelId="{13286EF9-1FB7-8646-B290-8E84841AAA85}" type="presParOf" srcId="{E8A47780-9340-3A4B-AF53-B290E709C7F1}" destId="{E2074F59-3BCF-4B48-B128-012D68750B7A}" srcOrd="0" destOrd="0" presId="urn:microsoft.com/office/officeart/2008/layout/LinedList"/>
    <dgm:cxn modelId="{4B625274-AD66-DB4D-9634-1C1853A80190}" type="presParOf" srcId="{E8A47780-9340-3A4B-AF53-B290E709C7F1}" destId="{A2C0F1A5-A5C1-B146-A684-AC07756534D5}" srcOrd="1" destOrd="0" presId="urn:microsoft.com/office/officeart/2008/layout/LinedList"/>
    <dgm:cxn modelId="{84A6FE67-6629-7243-9C8C-DC9D99B4FF27}" type="presParOf" srcId="{6122C305-C2FF-4044-A7E1-23E488CACC13}" destId="{A98EA58F-CD11-044D-AEEC-353D329FE39E}" srcOrd="4" destOrd="0" presId="urn:microsoft.com/office/officeart/2008/layout/LinedList"/>
    <dgm:cxn modelId="{67D3FC73-F5FD-FF4F-A97E-6390253EFBCD}" type="presParOf" srcId="{6122C305-C2FF-4044-A7E1-23E488CACC13}" destId="{1A10394E-4E5B-7A43-AF4B-DC50B395F881}" srcOrd="5" destOrd="0" presId="urn:microsoft.com/office/officeart/2008/layout/LinedList"/>
    <dgm:cxn modelId="{D6300DEE-79F2-814A-BCF7-1B08A66495F1}" type="presParOf" srcId="{1A10394E-4E5B-7A43-AF4B-DC50B395F881}" destId="{BF14C0AF-98CE-4044-BB3E-2AA0C30B4AE3}" srcOrd="0" destOrd="0" presId="urn:microsoft.com/office/officeart/2008/layout/LinedList"/>
    <dgm:cxn modelId="{5BAD5AF3-5573-5E46-9A84-5AF3F5A11663}" type="presParOf" srcId="{1A10394E-4E5B-7A43-AF4B-DC50B395F881}" destId="{9F476231-DBEF-E347-8F6B-2269DE41FF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3E223-DD90-4E37-B039-546739E43F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BF0079-762F-4D9C-815D-8B08BC195A4E}">
      <dgm:prSet/>
      <dgm:spPr/>
      <dgm:t>
        <a:bodyPr/>
        <a:lstStyle/>
        <a:p>
          <a:pPr>
            <a:lnSpc>
              <a:spcPct val="100000"/>
            </a:lnSpc>
          </a:pPr>
          <a:r>
            <a:rPr lang="en-US" dirty="0"/>
            <a:t>Legal Tip: 'Your Ethical Obligations When Presenting Offers’</a:t>
          </a:r>
        </a:p>
      </dgm:t>
    </dgm:pt>
    <dgm:pt modelId="{4A13E4AE-1746-4560-BA7E-3E87CE0F8AB2}" type="parTrans" cxnId="{6646583D-6EE4-401D-92B3-937F5B6267D3}">
      <dgm:prSet/>
      <dgm:spPr/>
      <dgm:t>
        <a:bodyPr/>
        <a:lstStyle/>
        <a:p>
          <a:endParaRPr lang="en-US"/>
        </a:p>
      </dgm:t>
    </dgm:pt>
    <dgm:pt modelId="{7169BB71-49E7-4931-B36E-791430A935A6}" type="sibTrans" cxnId="{6646583D-6EE4-401D-92B3-937F5B6267D3}">
      <dgm:prSet/>
      <dgm:spPr/>
      <dgm:t>
        <a:bodyPr/>
        <a:lstStyle/>
        <a:p>
          <a:endParaRPr lang="en-US"/>
        </a:p>
      </dgm:t>
    </dgm:pt>
    <dgm:pt modelId="{4D69FF58-71AE-4C2A-B2C4-F9771E3AC36E}">
      <dgm:prSet/>
      <dgm:spPr/>
      <dgm:t>
        <a:bodyPr/>
        <a:lstStyle/>
        <a:p>
          <a:pPr>
            <a:lnSpc>
              <a:spcPct val="100000"/>
            </a:lnSpc>
          </a:pPr>
          <a:r>
            <a:rPr lang="en-US" dirty="0"/>
            <a:t>NYSAR Affirmation Request Form</a:t>
          </a:r>
        </a:p>
      </dgm:t>
    </dgm:pt>
    <dgm:pt modelId="{889B61E4-875C-4F3A-9A57-DF2814AF03CF}" type="parTrans" cxnId="{35F01217-72E0-4766-AE4F-037CF77EE556}">
      <dgm:prSet/>
      <dgm:spPr/>
      <dgm:t>
        <a:bodyPr/>
        <a:lstStyle/>
        <a:p>
          <a:endParaRPr lang="en-US"/>
        </a:p>
      </dgm:t>
    </dgm:pt>
    <dgm:pt modelId="{72C2B571-14D1-4E90-A9B4-941D33B1A64F}" type="sibTrans" cxnId="{35F01217-72E0-4766-AE4F-037CF77EE556}">
      <dgm:prSet/>
      <dgm:spPr/>
      <dgm:t>
        <a:bodyPr/>
        <a:lstStyle/>
        <a:p>
          <a:endParaRPr lang="en-US"/>
        </a:p>
      </dgm:t>
    </dgm:pt>
    <dgm:pt modelId="{FF794B39-D8C5-144A-B99C-CFCDEE7ABF89}" type="pres">
      <dgm:prSet presAssocID="{5483E223-DD90-4E37-B039-546739E43FE4}" presName="vert0" presStyleCnt="0">
        <dgm:presLayoutVars>
          <dgm:dir/>
          <dgm:animOne val="branch"/>
          <dgm:animLvl val="lvl"/>
        </dgm:presLayoutVars>
      </dgm:prSet>
      <dgm:spPr/>
    </dgm:pt>
    <dgm:pt modelId="{B92AAB01-C428-E14D-BC85-751A00DB648C}" type="pres">
      <dgm:prSet presAssocID="{0FBF0079-762F-4D9C-815D-8B08BC195A4E}" presName="thickLine" presStyleLbl="alignNode1" presStyleIdx="0" presStyleCnt="2"/>
      <dgm:spPr/>
    </dgm:pt>
    <dgm:pt modelId="{7D104423-F5E4-4941-856D-B5C0E902E69B}" type="pres">
      <dgm:prSet presAssocID="{0FBF0079-762F-4D9C-815D-8B08BC195A4E}" presName="horz1" presStyleCnt="0"/>
      <dgm:spPr/>
    </dgm:pt>
    <dgm:pt modelId="{DDDA0542-9652-9847-99D8-08AC12BB35F4}" type="pres">
      <dgm:prSet presAssocID="{0FBF0079-762F-4D9C-815D-8B08BC195A4E}" presName="tx1" presStyleLbl="revTx" presStyleIdx="0" presStyleCnt="2"/>
      <dgm:spPr/>
    </dgm:pt>
    <dgm:pt modelId="{F7536486-8724-A843-BB99-F7E76BCB201A}" type="pres">
      <dgm:prSet presAssocID="{0FBF0079-762F-4D9C-815D-8B08BC195A4E}" presName="vert1" presStyleCnt="0"/>
      <dgm:spPr/>
    </dgm:pt>
    <dgm:pt modelId="{027DF079-564B-6649-B251-59E8C6ADD3F9}" type="pres">
      <dgm:prSet presAssocID="{4D69FF58-71AE-4C2A-B2C4-F9771E3AC36E}" presName="thickLine" presStyleLbl="alignNode1" presStyleIdx="1" presStyleCnt="2"/>
      <dgm:spPr/>
    </dgm:pt>
    <dgm:pt modelId="{10B99759-FA21-DF41-AF96-4604BF99904B}" type="pres">
      <dgm:prSet presAssocID="{4D69FF58-71AE-4C2A-B2C4-F9771E3AC36E}" presName="horz1" presStyleCnt="0"/>
      <dgm:spPr/>
    </dgm:pt>
    <dgm:pt modelId="{6B4DBF4B-F0C4-5046-AA22-CD4CF3D2FF63}" type="pres">
      <dgm:prSet presAssocID="{4D69FF58-71AE-4C2A-B2C4-F9771E3AC36E}" presName="tx1" presStyleLbl="revTx" presStyleIdx="1" presStyleCnt="2"/>
      <dgm:spPr/>
    </dgm:pt>
    <dgm:pt modelId="{C1D26E40-1441-774B-89EA-4B4FB2A3E4F4}" type="pres">
      <dgm:prSet presAssocID="{4D69FF58-71AE-4C2A-B2C4-F9771E3AC36E}" presName="vert1" presStyleCnt="0"/>
      <dgm:spPr/>
    </dgm:pt>
  </dgm:ptLst>
  <dgm:cxnLst>
    <dgm:cxn modelId="{35F01217-72E0-4766-AE4F-037CF77EE556}" srcId="{5483E223-DD90-4E37-B039-546739E43FE4}" destId="{4D69FF58-71AE-4C2A-B2C4-F9771E3AC36E}" srcOrd="1" destOrd="0" parTransId="{889B61E4-875C-4F3A-9A57-DF2814AF03CF}" sibTransId="{72C2B571-14D1-4E90-A9B4-941D33B1A64F}"/>
    <dgm:cxn modelId="{6646583D-6EE4-401D-92B3-937F5B6267D3}" srcId="{5483E223-DD90-4E37-B039-546739E43FE4}" destId="{0FBF0079-762F-4D9C-815D-8B08BC195A4E}" srcOrd="0" destOrd="0" parTransId="{4A13E4AE-1746-4560-BA7E-3E87CE0F8AB2}" sibTransId="{7169BB71-49E7-4931-B36E-791430A935A6}"/>
    <dgm:cxn modelId="{1EF21EB8-AD43-DA4F-BD99-6E29FCB3981C}" type="presOf" srcId="{0FBF0079-762F-4D9C-815D-8B08BC195A4E}" destId="{DDDA0542-9652-9847-99D8-08AC12BB35F4}" srcOrd="0" destOrd="0" presId="urn:microsoft.com/office/officeart/2008/layout/LinedList"/>
    <dgm:cxn modelId="{9B8AF7BB-64A1-5D44-AF85-61B1006B2958}" type="presOf" srcId="{5483E223-DD90-4E37-B039-546739E43FE4}" destId="{FF794B39-D8C5-144A-B99C-CFCDEE7ABF89}" srcOrd="0" destOrd="0" presId="urn:microsoft.com/office/officeart/2008/layout/LinedList"/>
    <dgm:cxn modelId="{243D6CE7-532C-F84A-BAFF-5D36AE6F962E}" type="presOf" srcId="{4D69FF58-71AE-4C2A-B2C4-F9771E3AC36E}" destId="{6B4DBF4B-F0C4-5046-AA22-CD4CF3D2FF63}" srcOrd="0" destOrd="0" presId="urn:microsoft.com/office/officeart/2008/layout/LinedList"/>
    <dgm:cxn modelId="{43D1EF2D-F788-B244-B3FF-26C4D161EDB0}" type="presParOf" srcId="{FF794B39-D8C5-144A-B99C-CFCDEE7ABF89}" destId="{B92AAB01-C428-E14D-BC85-751A00DB648C}" srcOrd="0" destOrd="0" presId="urn:microsoft.com/office/officeart/2008/layout/LinedList"/>
    <dgm:cxn modelId="{23A5F366-55CC-AE48-974F-2B24A3B194D6}" type="presParOf" srcId="{FF794B39-D8C5-144A-B99C-CFCDEE7ABF89}" destId="{7D104423-F5E4-4941-856D-B5C0E902E69B}" srcOrd="1" destOrd="0" presId="urn:microsoft.com/office/officeart/2008/layout/LinedList"/>
    <dgm:cxn modelId="{D66A71A3-235E-9E43-AC79-2645526550E2}" type="presParOf" srcId="{7D104423-F5E4-4941-856D-B5C0E902E69B}" destId="{DDDA0542-9652-9847-99D8-08AC12BB35F4}" srcOrd="0" destOrd="0" presId="urn:microsoft.com/office/officeart/2008/layout/LinedList"/>
    <dgm:cxn modelId="{EDA93D10-B4AC-C741-BB1B-881FD47E456A}" type="presParOf" srcId="{7D104423-F5E4-4941-856D-B5C0E902E69B}" destId="{F7536486-8724-A843-BB99-F7E76BCB201A}" srcOrd="1" destOrd="0" presId="urn:microsoft.com/office/officeart/2008/layout/LinedList"/>
    <dgm:cxn modelId="{B67A32D9-0EE2-4845-864D-C4DAC12B0483}" type="presParOf" srcId="{FF794B39-D8C5-144A-B99C-CFCDEE7ABF89}" destId="{027DF079-564B-6649-B251-59E8C6ADD3F9}" srcOrd="2" destOrd="0" presId="urn:microsoft.com/office/officeart/2008/layout/LinedList"/>
    <dgm:cxn modelId="{4E23EE40-4306-9E49-B33E-F00C6333411C}" type="presParOf" srcId="{FF794B39-D8C5-144A-B99C-CFCDEE7ABF89}" destId="{10B99759-FA21-DF41-AF96-4604BF99904B}" srcOrd="3" destOrd="0" presId="urn:microsoft.com/office/officeart/2008/layout/LinedList"/>
    <dgm:cxn modelId="{1EA650EA-39F8-E246-8348-53D789AD0568}" type="presParOf" srcId="{10B99759-FA21-DF41-AF96-4604BF99904B}" destId="{6B4DBF4B-F0C4-5046-AA22-CD4CF3D2FF63}" srcOrd="0" destOrd="0" presId="urn:microsoft.com/office/officeart/2008/layout/LinedList"/>
    <dgm:cxn modelId="{61502852-41D7-C04F-90E7-0D486DD92D90}" type="presParOf" srcId="{10B99759-FA21-DF41-AF96-4604BF99904B}" destId="{C1D26E40-1441-774B-89EA-4B4FB2A3E4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53FF6-371B-4645-AD25-0DB41BE9F92A}">
      <dsp:nvSpPr>
        <dsp:cNvPr id="0" name=""/>
        <dsp:cNvSpPr/>
      </dsp:nvSpPr>
      <dsp:spPr>
        <a:xfrm>
          <a:off x="752566"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A2796-C1C4-457E-B0AC-B50D21DDC5FF}">
      <dsp:nvSpPr>
        <dsp:cNvPr id="0" name=""/>
        <dsp:cNvSpPr/>
      </dsp:nvSpPr>
      <dsp:spPr>
        <a:xfrm>
          <a:off x="100682"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Access to Legal Tips </a:t>
          </a:r>
        </a:p>
      </dsp:txBody>
      <dsp:txXfrm>
        <a:off x="100682" y="1981341"/>
        <a:ext cx="2370489" cy="1192500"/>
      </dsp:txXfrm>
    </dsp:sp>
    <dsp:sp modelId="{386CD2D0-806D-4372-BFE4-3142B1311A94}">
      <dsp:nvSpPr>
        <dsp:cNvPr id="0" name=""/>
        <dsp:cNvSpPr/>
      </dsp:nvSpPr>
      <dsp:spPr>
        <a:xfrm>
          <a:off x="3537891"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3361B-094E-4000-9370-8630620300AB}">
      <dsp:nvSpPr>
        <dsp:cNvPr id="0" name=""/>
        <dsp:cNvSpPr/>
      </dsp:nvSpPr>
      <dsp:spPr>
        <a:xfrm>
          <a:off x="2886007"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Documents on Demand with Required Disclosures &amp; Notices</a:t>
          </a:r>
        </a:p>
      </dsp:txBody>
      <dsp:txXfrm>
        <a:off x="2886007" y="1981341"/>
        <a:ext cx="2370489" cy="1192500"/>
      </dsp:txXfrm>
    </dsp:sp>
    <dsp:sp modelId="{6AE1C622-4BD5-4B77-9DE6-F6832F6249DC}">
      <dsp:nvSpPr>
        <dsp:cNvPr id="0" name=""/>
        <dsp:cNvSpPr/>
      </dsp:nvSpPr>
      <dsp:spPr>
        <a:xfrm>
          <a:off x="6323216"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C8411-B234-4C50-A6B5-1D05B4245F4B}">
      <dsp:nvSpPr>
        <dsp:cNvPr id="0" name=""/>
        <dsp:cNvSpPr/>
      </dsp:nvSpPr>
      <dsp:spPr>
        <a:xfrm>
          <a:off x="5671332"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Dispute Resolution Center</a:t>
          </a:r>
        </a:p>
      </dsp:txBody>
      <dsp:txXfrm>
        <a:off x="5671332" y="1981341"/>
        <a:ext cx="2370489" cy="1192500"/>
      </dsp:txXfrm>
    </dsp:sp>
    <dsp:sp modelId="{CF9F7A72-9482-428F-92F5-C7057EBCCD07}">
      <dsp:nvSpPr>
        <dsp:cNvPr id="0" name=""/>
        <dsp:cNvSpPr/>
      </dsp:nvSpPr>
      <dsp:spPr>
        <a:xfrm>
          <a:off x="9108541"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666D4-0668-4AA6-8E5C-2C37B9E9EDAF}">
      <dsp:nvSpPr>
        <dsp:cNvPr id="0" name=""/>
        <dsp:cNvSpPr/>
      </dsp:nvSpPr>
      <dsp:spPr>
        <a:xfrm>
          <a:off x="8456657"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Educational Materials for You and Your Clients</a:t>
          </a:r>
        </a:p>
      </dsp:txBody>
      <dsp:txXfrm>
        <a:off x="8456657" y="1981341"/>
        <a:ext cx="2370489" cy="119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4C49B-2D2D-5440-96A2-324DE78B615A}">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9B36A-DCB6-9A41-8E5B-225144281D59}">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OneKey MLS no longer mandates offer-acknowledgment process with specific time periods.</a:t>
          </a:r>
        </a:p>
      </dsp:txBody>
      <dsp:txXfrm>
        <a:off x="0" y="2209"/>
        <a:ext cx="8229600" cy="1507181"/>
      </dsp:txXfrm>
    </dsp:sp>
    <dsp:sp modelId="{21BD399C-37AB-3346-9208-603ECD260F14}">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74F59-3BCF-4B48-B128-012D68750B7A}">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No longer a rule allowing cooperating brokers to participate in the presentation of an offer.</a:t>
          </a:r>
        </a:p>
      </dsp:txBody>
      <dsp:txXfrm>
        <a:off x="0" y="1509390"/>
        <a:ext cx="8229600" cy="1507181"/>
      </dsp:txXfrm>
    </dsp:sp>
    <dsp:sp modelId="{A98EA58F-CD11-044D-AEEC-353D329FE39E}">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4C0AF-98CE-4044-BB3E-2AA0C30B4AE3}">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No longer a rule requiring seller to sign a specific MLS Offer Acknowledgement Form or the listing broker to provide a sworn declaration that an offer was presented</a:t>
          </a:r>
        </a:p>
      </dsp:txBody>
      <dsp:txXfrm>
        <a:off x="0" y="3016572"/>
        <a:ext cx="8229600" cy="1507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AAB01-C428-E14D-BC85-751A00DB648C}">
      <dsp:nvSpPr>
        <dsp:cNvPr id="0" name=""/>
        <dsp:cNvSpPr/>
      </dsp:nvSpPr>
      <dsp:spPr>
        <a:xfrm>
          <a:off x="0" y="0"/>
          <a:ext cx="457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A0542-9652-9847-99D8-08AC12BB35F4}">
      <dsp:nvSpPr>
        <dsp:cNvPr id="0" name=""/>
        <dsp:cNvSpPr/>
      </dsp:nvSpPr>
      <dsp:spPr>
        <a:xfrm>
          <a:off x="0" y="0"/>
          <a:ext cx="45720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dirty="0"/>
            <a:t>Legal Tip: 'Your Ethical Obligations When Presenting Offers’</a:t>
          </a:r>
        </a:p>
      </dsp:txBody>
      <dsp:txXfrm>
        <a:off x="0" y="0"/>
        <a:ext cx="4572000" cy="2262981"/>
      </dsp:txXfrm>
    </dsp:sp>
    <dsp:sp modelId="{027DF079-564B-6649-B251-59E8C6ADD3F9}">
      <dsp:nvSpPr>
        <dsp:cNvPr id="0" name=""/>
        <dsp:cNvSpPr/>
      </dsp:nvSpPr>
      <dsp:spPr>
        <a:xfrm>
          <a:off x="0" y="2262981"/>
          <a:ext cx="457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DBF4B-F0C4-5046-AA22-CD4CF3D2FF63}">
      <dsp:nvSpPr>
        <dsp:cNvPr id="0" name=""/>
        <dsp:cNvSpPr/>
      </dsp:nvSpPr>
      <dsp:spPr>
        <a:xfrm>
          <a:off x="0" y="2262981"/>
          <a:ext cx="45720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dirty="0"/>
            <a:t>NYSAR Affirmation Request Form</a:t>
          </a:r>
        </a:p>
      </dsp:txBody>
      <dsp:txXfrm>
        <a:off x="0" y="2262981"/>
        <a:ext cx="4572000" cy="226298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54CD7-EA37-5E4E-901A-64E50A44AF5B}" type="datetimeFigureOut">
              <a:rPr lang="en-US" smtClean="0"/>
              <a:t>5/26/26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AB9DF-F897-6140-9391-A26689E6FF85}" type="slidenum">
              <a:rPr lang="en-US" smtClean="0"/>
              <a:t>‹#›</a:t>
            </a:fld>
            <a:endParaRPr lang="en-US" dirty="0"/>
          </a:p>
        </p:txBody>
      </p:sp>
    </p:spTree>
    <p:extLst>
      <p:ext uri="{BB962C8B-B14F-4D97-AF65-F5344CB8AC3E}">
        <p14:creationId xmlns:p14="http://schemas.microsoft.com/office/powerpoint/2010/main" val="70454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a:t>
            </a:fld>
            <a:endParaRPr lang="en-US" dirty="0"/>
          </a:p>
        </p:txBody>
      </p:sp>
    </p:spTree>
    <p:extLst>
      <p:ext uri="{BB962C8B-B14F-4D97-AF65-F5344CB8AC3E}">
        <p14:creationId xmlns:p14="http://schemas.microsoft.com/office/powerpoint/2010/main" val="26534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OneKey® MLS recently removed former MLS Rules 405 and 406.</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These rules used to govern </a:t>
            </a:r>
            <a:r>
              <a:rPr lang="en-US" sz="1200" b="0" i="1"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listing brokers documented offer presentation and whether cooperating brokers could participate in the presentation process.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MLS no longer mandates an </a:t>
            </a:r>
            <a:r>
              <a:rPr lang="en-US" dirty="0"/>
              <a:t>offer-acknowledgment process with specific time periods </a:t>
            </a:r>
            <a:r>
              <a:rPr lang="en-US" sz="1200" b="0" i="0" kern="1200" dirty="0">
                <a:solidFill>
                  <a:schemeClr val="tx1"/>
                </a:solidFill>
                <a:effectLst/>
                <a:latin typeface="+mn-lt"/>
                <a:ea typeface="+mn-ea"/>
                <a:cs typeface="+mn-cs"/>
              </a:rPr>
              <a:t>and no longer requires the MLS Offer Acknowledgment Form.</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fontAlgn="t"/>
            <a:r>
              <a:rPr lang="en-US" sz="1200" b="0" i="0" kern="1200" dirty="0">
                <a:solidFill>
                  <a:schemeClr val="tx1"/>
                </a:solidFill>
                <a:effectLst/>
                <a:latin typeface="+mn-lt"/>
                <a:ea typeface="+mn-ea"/>
                <a:cs typeface="+mn-cs"/>
              </a:rPr>
              <a:t>Even though the MLS rules were removed, </a:t>
            </a:r>
            <a:r>
              <a:rPr lang="en-US" sz="1200" b="1" i="0" kern="1200" dirty="0">
                <a:solidFill>
                  <a:schemeClr val="tx1"/>
                </a:solidFill>
                <a:effectLst/>
                <a:latin typeface="+mn-lt"/>
                <a:ea typeface="+mn-ea"/>
                <a:cs typeface="+mn-cs"/>
              </a:rPr>
              <a:t>your legal and ethical duties remain the same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Under the REALTOR® Code of Ethics:</a:t>
            </a:r>
          </a:p>
          <a:p>
            <a:pPr fontAlgn="t"/>
            <a:r>
              <a:rPr lang="en-US" sz="1200" b="1" i="0" kern="1200" dirty="0">
                <a:solidFill>
                  <a:schemeClr val="tx1"/>
                </a:solidFill>
                <a:effectLst/>
                <a:latin typeface="+mn-lt"/>
                <a:ea typeface="+mn-ea"/>
                <a:cs typeface="+mn-cs"/>
              </a:rPr>
              <a:t>Standard of Practice 1‑6</a:t>
            </a:r>
            <a:r>
              <a:rPr lang="en-US" sz="1200" b="0" i="0" kern="1200" dirty="0">
                <a:solidFill>
                  <a:schemeClr val="tx1"/>
                </a:solidFill>
                <a:effectLst/>
                <a:latin typeface="+mn-lt"/>
                <a:ea typeface="+mn-ea"/>
                <a:cs typeface="+mn-cs"/>
              </a:rPr>
              <a:t> still requires you to present all offers </a:t>
            </a:r>
            <a:r>
              <a:rPr lang="en-US" sz="1200" b="0" i="1" kern="1200" dirty="0">
                <a:solidFill>
                  <a:schemeClr val="tx1"/>
                </a:solidFill>
                <a:effectLst/>
                <a:latin typeface="+mn-lt"/>
                <a:ea typeface="+mn-ea"/>
                <a:cs typeface="+mn-cs"/>
              </a:rPr>
              <a:t>as quickly as possible</a:t>
            </a:r>
            <a:r>
              <a:rPr lang="en-US" sz="1200" b="0" i="0" kern="1200" dirty="0">
                <a:solidFill>
                  <a:schemeClr val="tx1"/>
                </a:solidFill>
                <a:effectLst/>
                <a:latin typeface="+mn-lt"/>
                <a:ea typeface="+mn-ea"/>
                <a:cs typeface="+mn-cs"/>
              </a:rPr>
              <a:t>.</a:t>
            </a:r>
          </a:p>
          <a:p>
            <a:pPr fontAlgn="t"/>
            <a:r>
              <a:rPr lang="en-US" sz="1200" b="1" i="0" kern="1200" dirty="0">
                <a:solidFill>
                  <a:schemeClr val="tx1"/>
                </a:solidFill>
                <a:effectLst/>
                <a:latin typeface="+mn-lt"/>
                <a:ea typeface="+mn-ea"/>
                <a:cs typeface="+mn-cs"/>
              </a:rPr>
              <a:t>Standard of Practice 1‑7</a:t>
            </a:r>
            <a:r>
              <a:rPr lang="en-US" sz="1200" b="0" i="0" kern="1200" dirty="0">
                <a:solidFill>
                  <a:schemeClr val="tx1"/>
                </a:solidFill>
                <a:effectLst/>
                <a:latin typeface="+mn-lt"/>
                <a:ea typeface="+mn-ea"/>
                <a:cs typeface="+mn-cs"/>
              </a:rPr>
              <a:t> still requires that you continue presenting offers until closing, unless the seller has waived that obligation </a:t>
            </a:r>
            <a:r>
              <a:rPr lang="en-US" sz="1200" b="0" i="1" kern="1200" dirty="0">
                <a:solidFill>
                  <a:schemeClr val="tx1"/>
                </a:solidFill>
                <a:effectLst/>
                <a:latin typeface="+mn-lt"/>
                <a:ea typeface="+mn-ea"/>
                <a:cs typeface="+mn-cs"/>
              </a:rPr>
              <a:t>in writing</a:t>
            </a:r>
            <a:r>
              <a:rPr lang="en-US" sz="1200" b="0" i="0" kern="1200" dirty="0">
                <a:solidFill>
                  <a:schemeClr val="tx1"/>
                </a:solidFill>
                <a:effectLst/>
                <a:latin typeface="+mn-lt"/>
                <a:ea typeface="+mn-ea"/>
                <a:cs typeface="+mn-cs"/>
              </a:rPr>
              <a:t>.</a:t>
            </a:r>
          </a:p>
          <a:p>
            <a:pPr fontAlgn="t"/>
            <a:r>
              <a:rPr lang="en-US" sz="1200" b="0" i="0" kern="1200" dirty="0">
                <a:solidFill>
                  <a:schemeClr val="tx1"/>
                </a:solidFill>
                <a:effectLst/>
                <a:latin typeface="+mn-lt"/>
                <a:ea typeface="+mn-ea"/>
                <a:cs typeface="+mn-cs"/>
              </a:rPr>
              <a:t>And when another broker sends a written request for confirmation, you must respond </a:t>
            </a:r>
            <a:r>
              <a:rPr lang="en-US" sz="1200" b="1" i="0" kern="1200" dirty="0">
                <a:solidFill>
                  <a:schemeClr val="tx1"/>
                </a:solidFill>
                <a:effectLst/>
                <a:latin typeface="+mn-lt"/>
                <a:ea typeface="+mn-ea"/>
                <a:cs typeface="+mn-cs"/>
              </a:rPr>
              <a:t>as soon as practical</a:t>
            </a:r>
            <a:r>
              <a:rPr lang="en-US" sz="1200" b="0" i="0" kern="1200" dirty="0">
                <a:solidFill>
                  <a:schemeClr val="tx1"/>
                </a:solidFill>
                <a:effectLst/>
                <a:latin typeface="+mn-lt"/>
                <a:ea typeface="+mn-ea"/>
                <a:cs typeface="+mn-cs"/>
              </a:rPr>
              <a:t> with either: </a:t>
            </a:r>
          </a:p>
          <a:p>
            <a:pPr lvl="1" fontAlgn="t"/>
            <a:r>
              <a:rPr lang="en-US" sz="1200" b="0" i="0" kern="1200" dirty="0">
                <a:solidFill>
                  <a:schemeClr val="tx1"/>
                </a:solidFill>
                <a:effectLst/>
                <a:latin typeface="+mn-lt"/>
                <a:ea typeface="+mn-ea"/>
                <a:cs typeface="+mn-cs"/>
              </a:rPr>
              <a:t>Written affirmation that you presented the offer, or</a:t>
            </a:r>
          </a:p>
          <a:p>
            <a:pPr lvl="1" fontAlgn="t"/>
            <a:r>
              <a:rPr lang="en-US" sz="1200" b="0" i="0" kern="1200" dirty="0">
                <a:solidFill>
                  <a:schemeClr val="tx1"/>
                </a:solidFill>
                <a:effectLst/>
                <a:latin typeface="+mn-lt"/>
                <a:ea typeface="+mn-ea"/>
                <a:cs typeface="+mn-cs"/>
              </a:rPr>
              <a:t>Written notice that the seller waived presentation in writing.</a:t>
            </a:r>
          </a:p>
          <a:p>
            <a:pPr fontAlgn="t"/>
            <a:r>
              <a:rPr lang="en-US" sz="1200" b="0" i="0" kern="1200" dirty="0">
                <a:solidFill>
                  <a:schemeClr val="tx1"/>
                </a:solidFill>
                <a:effectLst/>
                <a:latin typeface="+mn-lt"/>
                <a:ea typeface="+mn-ea"/>
                <a:cs typeface="+mn-cs"/>
              </a:rPr>
              <a:t>Your fiduciary duties — loyalty, disclosure, obedience, and reasonable care — remain fully in place.</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fontAlgn="t"/>
            <a:r>
              <a:rPr lang="en-US" sz="1200" b="0" i="0" kern="1200" dirty="0">
                <a:solidFill>
                  <a:schemeClr val="tx1"/>
                </a:solidFill>
                <a:effectLst/>
                <a:latin typeface="+mn-lt"/>
                <a:ea typeface="+mn-ea"/>
                <a:cs typeface="+mn-cs"/>
              </a:rPr>
              <a:t>Although the MLS no longer mandates use of its own offer acnowledgemt form, cooperating brokers may still request written confirmation.</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that purpose, OneKey® is making available </a:t>
            </a:r>
            <a:r>
              <a:rPr lang="en-US" sz="1200" b="1" i="0" kern="1200" dirty="0">
                <a:solidFill>
                  <a:schemeClr val="tx1"/>
                </a:solidFill>
                <a:effectLst/>
                <a:latin typeface="+mn-lt"/>
                <a:ea typeface="+mn-ea"/>
                <a:cs typeface="+mn-cs"/>
              </a:rPr>
              <a:t>NYSAR’s Affirmation Request: Presentation of Purchase Offer</a:t>
            </a:r>
            <a:r>
              <a:rPr lang="en-US" sz="1200" b="0" i="0" kern="1200" dirty="0">
                <a:solidFill>
                  <a:schemeClr val="tx1"/>
                </a:solidFill>
                <a:effectLst/>
                <a:latin typeface="+mn-lt"/>
                <a:ea typeface="+mn-ea"/>
                <a:cs typeface="+mn-cs"/>
              </a:rPr>
              <a:t>, which is designed specifically to meet the requirements of Standard of Practice 1‑7.</a:t>
            </a:r>
          </a:p>
          <a:p>
            <a:pPr fontAlgn="t"/>
            <a:r>
              <a:rPr lang="en-US" sz="1200" b="0" i="0" kern="1200" dirty="0">
                <a:solidFill>
                  <a:schemeClr val="tx1"/>
                </a:solidFill>
                <a:effectLst/>
                <a:latin typeface="+mn-lt"/>
                <a:ea typeface="+mn-ea"/>
                <a:cs typeface="+mn-cs"/>
              </a:rPr>
              <a:t>If you receive this form as the listing broker, you must return it and check one of two boxes:</a:t>
            </a:r>
          </a:p>
          <a:p>
            <a:pPr fontAlgn="t"/>
            <a:r>
              <a:rPr lang="en-US" sz="1200" b="0" i="0" kern="1200" dirty="0">
                <a:solidFill>
                  <a:schemeClr val="tx1"/>
                </a:solidFill>
                <a:effectLst/>
                <a:latin typeface="+mn-lt"/>
                <a:ea typeface="+mn-ea"/>
                <a:cs typeface="+mn-cs"/>
              </a:rPr>
              <a:t>The offer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presented, or</a:t>
            </a:r>
          </a:p>
          <a:p>
            <a:pPr fontAlgn="t"/>
            <a:r>
              <a:rPr lang="en-US" sz="1200" b="0" i="0" kern="1200" dirty="0">
                <a:solidFill>
                  <a:schemeClr val="tx1"/>
                </a:solidFill>
                <a:effectLst/>
                <a:latin typeface="+mn-lt"/>
                <a:ea typeface="+mn-ea"/>
                <a:cs typeface="+mn-cs"/>
              </a:rPr>
              <a:t>The seller </a:t>
            </a:r>
            <a:r>
              <a:rPr lang="en-US" sz="1200" b="0" i="1" kern="1200" dirty="0">
                <a:solidFill>
                  <a:schemeClr val="tx1"/>
                </a:solidFill>
                <a:effectLst/>
                <a:latin typeface="+mn-lt"/>
                <a:ea typeface="+mn-ea"/>
                <a:cs typeface="+mn-cs"/>
              </a:rPr>
              <a:t>waived</a:t>
            </a:r>
            <a:r>
              <a:rPr lang="en-US" sz="1200" b="0" i="0" kern="1200" dirty="0">
                <a:solidFill>
                  <a:schemeClr val="tx1"/>
                </a:solidFill>
                <a:effectLst/>
                <a:latin typeface="+mn-lt"/>
                <a:ea typeface="+mn-ea"/>
                <a:cs typeface="+mn-cs"/>
              </a:rPr>
              <a:t> the obligation — but only select waiver if you have a written, signed seller waiver.</a:t>
            </a:r>
          </a:p>
          <a:p>
            <a:pPr fontAlgn="t"/>
            <a:r>
              <a:rPr lang="en-US" sz="1200" b="0" i="0" kern="1200" dirty="0">
                <a:solidFill>
                  <a:schemeClr val="tx1"/>
                </a:solidFill>
                <a:effectLst/>
                <a:latin typeface="+mn-lt"/>
                <a:ea typeface="+mn-ea"/>
                <a:cs typeface="+mn-cs"/>
              </a:rPr>
              <a:t>This form is optional, but it offers a sound way to ask for and provide confirmation that an offer was presented.</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lang="en-US" dirty="0"/>
              <a:t>The MLS Will not longer hear or process complaints regarding offer presentation.</a:t>
            </a:r>
          </a:p>
          <a:p>
            <a:endParaRPr lang="en-US" dirty="0"/>
          </a:p>
          <a:p>
            <a:pPr marL="0" indent="0">
              <a:buNone/>
            </a:pPr>
            <a:r>
              <a:rPr lang="en-US" sz="2100" dirty="0"/>
              <a:t>If an offer presentation issue arises, you may contact LIBOR’s Professional Standards Department to:</a:t>
            </a:r>
          </a:p>
          <a:p>
            <a:pPr lvl="1"/>
            <a:endParaRPr lang="en-US" sz="2100" dirty="0"/>
          </a:p>
          <a:p>
            <a:pPr lvl="1"/>
            <a:r>
              <a:rPr lang="en-US" sz="2100" dirty="0"/>
              <a:t>Seek Ombudsman assistance</a:t>
            </a:r>
          </a:p>
          <a:p>
            <a:pPr lvl="1"/>
            <a:endParaRPr lang="en-US" sz="2100" dirty="0"/>
          </a:p>
          <a:p>
            <a:pPr lvl="1"/>
            <a:r>
              <a:rPr lang="en-US" sz="2100" dirty="0"/>
              <a:t>File an Ethics Complaint</a:t>
            </a:r>
          </a:p>
          <a:p>
            <a:endParaRPr dirty="0"/>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LIBOR has prepared a detailed Legal Tip on our website, which breaks down exactly what has changed and what hasn’t.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NYSAR form is also available on lirealtor.com.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QR codes on the screen will take you to the legal tip and nysar affirmation form </a:t>
            </a:r>
            <a:endParaRPr dirty="0"/>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64D5-20B3-E1FD-9ABD-7DDEACF6A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709A8-FC6D-6A27-7EA4-81EEC5FCFCE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E362798-751C-6C2B-A299-A98590524CC0}"/>
              </a:ext>
            </a:extLst>
          </p:cNvPr>
          <p:cNvSpPr>
            <a:spLocks noGrp="1"/>
          </p:cNvSpPr>
          <p:nvPr>
            <p:ph type="body" idx="1"/>
          </p:nvPr>
        </p:nvSpPr>
        <p:spPr/>
        <p:txBody>
          <a:bodyPr/>
          <a:lstStyle/>
          <a:p>
            <a:r>
              <a:rPr lang="en-US" sz="1200" kern="1200" dirty="0">
                <a:solidFill>
                  <a:schemeClr val="tx1"/>
                </a:solidFill>
                <a:effectLst/>
                <a:ea typeface="+mn-ea"/>
                <a:cs typeface="+mn-cs"/>
              </a:rPr>
              <a:t>2020 to 2025 </a:t>
            </a:r>
          </a:p>
          <a:p>
            <a:r>
              <a:rPr lang="en-US" sz="1200" kern="1200" dirty="0">
                <a:solidFill>
                  <a:schemeClr val="tx1"/>
                </a:solidFill>
                <a:effectLst/>
                <a:ea typeface="+mn-ea"/>
                <a:cs typeface="+mn-cs"/>
              </a:rPr>
              <a:t>A REALTOR® shall be subject to disciplinary action under the Code of Ethics with respect to all of their activities. (Revised and effective November 13, 2020)</a:t>
            </a:r>
          </a:p>
        </p:txBody>
      </p:sp>
      <p:sp>
        <p:nvSpPr>
          <p:cNvPr id="4" name="Slide Number Placeholder 3">
            <a:extLst>
              <a:ext uri="{FF2B5EF4-FFF2-40B4-BE49-F238E27FC236}">
                <a16:creationId xmlns:a16="http://schemas.microsoft.com/office/drawing/2014/main" id="{F9666579-10C0-6219-D76E-B5E0BF944A2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49257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ADD97-19D7-18F7-B494-8871D5C21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0F2BC-ACC4-E458-5EAC-ED7BF9EA747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FD9BCC8-FC4D-D5B4-A856-DE1405A332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4C4862-32EE-8FFB-C0AD-85F3EBEA61B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444001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E1D6-D7FC-A502-A290-3BC117E53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95046-D182-F38B-BBFA-43635859723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4F54093-F3B4-4562-F75E-375855815EF4}"/>
              </a:ext>
            </a:extLst>
          </p:cNvPr>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C81758AE-831E-B929-27FB-783BB5FF88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924010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42BE-BC19-96CA-E9C0-7CFC3A84F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70B3D-AF5F-AB79-BCA7-D2D865C995B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62D839F-2B64-4EA0-E9C0-DDEAD8CAAC93}"/>
              </a:ext>
            </a:extLst>
          </p:cNvPr>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43ACD666-4961-F073-1C8D-D515291A5C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122794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75021-F3AA-A569-3C5E-3451F9688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AF7AB-C534-C155-2084-CF6EA452A8E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8020AAA-458E-4A23-D8AC-932837486FF8}"/>
              </a:ext>
            </a:extLst>
          </p:cNvPr>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3DB50AB3-28ED-A1D9-B76D-3447738DAC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70202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lgn="l"/>
            <a:endParaRPr lang="en-US" b="0" i="0" dirty="0">
              <a:solidFill>
                <a:srgbClr val="232333"/>
              </a:solidFill>
              <a:effectLst/>
              <a:highlight>
                <a:srgbClr val="FFFFFF"/>
              </a:highligh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A32798F1-0EEB-40AD-9B55-466DEB320CF3}" type="slidenum">
              <a:rPr lang="en-US" smtClean="0"/>
              <a:t>2</a:t>
            </a:fld>
            <a:endParaRPr lang="en-US" dirty="0"/>
          </a:p>
        </p:txBody>
      </p:sp>
    </p:spTree>
    <p:extLst>
      <p:ext uri="{BB962C8B-B14F-4D97-AF65-F5344CB8AC3E}">
        <p14:creationId xmlns:p14="http://schemas.microsoft.com/office/powerpoint/2010/main" val="255226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466055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56FB-5D58-6B1E-4613-30ACD9C2C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55C67-9F6F-20C2-F709-468BF0A6813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F17B37B-DA9B-5189-70F4-E1C24AAA9D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326385-0989-8B91-E912-574DF7CEA85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191828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7B47-14CC-7CDC-99E2-03DC7A1CF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D1C7D-CA5D-B1A3-6DF6-9D75A03A160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3373BB1-762F-5EC3-EC54-9938383BC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F4C80A-0AB3-C221-AC00-B0B3496AE24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49961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7EA3-4ECC-0007-962A-78E6ACB25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F25CB-798E-6D64-9AF5-527979B3CF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A339A97-0F64-6C3D-D700-1961325A7858}"/>
              </a:ext>
            </a:extLst>
          </p:cNvPr>
          <p:cNvSpPr>
            <a:spLocks noGrp="1"/>
          </p:cNvSpPr>
          <p:nvPr>
            <p:ph type="body" idx="1"/>
          </p:nvPr>
        </p:nvSpPr>
        <p:spPr/>
        <p:txBody>
          <a:bodyPr/>
          <a:lstStyle/>
          <a:p>
            <a:r>
              <a:rPr lang="en-US" dirty="0"/>
              <a:t>Many lawsuits related to undercover testing – HRI </a:t>
            </a:r>
          </a:p>
        </p:txBody>
      </p:sp>
      <p:sp>
        <p:nvSpPr>
          <p:cNvPr id="4" name="Slide Number Placeholder 3">
            <a:extLst>
              <a:ext uri="{FF2B5EF4-FFF2-40B4-BE49-F238E27FC236}">
                <a16:creationId xmlns:a16="http://schemas.microsoft.com/office/drawing/2014/main" id="{F29FB088-AB44-5CED-30F1-66224F8E13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3735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7EA3-4ECC-0007-962A-78E6ACB25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F25CB-798E-6D64-9AF5-527979B3CF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A339A97-0F64-6C3D-D700-1961325A78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9FB088-AB44-5CED-30F1-66224F8E13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123735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4314-10CD-E137-2A0F-5CEC4A8C3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04619-420C-8BD2-7AD9-A96113A9DFF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833870A-4855-25AD-B48E-8E395A0E6E7F}"/>
              </a:ext>
            </a:extLst>
          </p:cNvPr>
          <p:cNvSpPr>
            <a:spLocks noGrp="1"/>
          </p:cNvSpPr>
          <p:nvPr>
            <p:ph type="body" idx="1"/>
          </p:nvPr>
        </p:nvSpPr>
        <p:spPr/>
        <p:txBody>
          <a:bodyPr/>
          <a:lstStyle/>
          <a:p>
            <a:r>
              <a:rPr lang="en-US" dirty="0"/>
              <a:t>Many lawsuits related to undercover testing – HRI </a:t>
            </a:r>
          </a:p>
        </p:txBody>
      </p:sp>
      <p:sp>
        <p:nvSpPr>
          <p:cNvPr id="4" name="Slide Number Placeholder 3">
            <a:extLst>
              <a:ext uri="{FF2B5EF4-FFF2-40B4-BE49-F238E27FC236}">
                <a16:creationId xmlns:a16="http://schemas.microsoft.com/office/drawing/2014/main" id="{60050370-346A-7069-A826-B2D1991BBC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79347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F03FE-E720-2838-AB10-11BEA898F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E77FE-60B3-84F0-C10D-3DEE524B52A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AB365CC-258F-C533-C283-A09275C5A8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BB3A9A-4DFC-2970-3F8D-17A5ECD8659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54684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A50F-866B-7FE8-11B4-15DE4DF8D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9E71E-AA18-202A-166E-51F36E5706B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EF0CB29-75AF-11C5-5CD9-51C254CC8A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461E2A-4E55-4A8C-8AB9-AA8856E02A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635768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8C99-0019-7D4F-9319-CB3E86531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D9BE6-E49F-742B-F1C4-96A381D282B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8785D14-D4CB-59F9-1520-D2BC4D6B68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685FB9-AFD6-4C7D-B087-AAE8D25F4DD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424418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4164D-F18E-7333-3C4A-95E81C0CE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B3334-8FB9-47B1-7729-5546EC8D7A4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25E3323-0129-E53B-1A24-4E27112D8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6E9B71-1215-A722-B70B-2DB2474991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29700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0498-B6F4-C5E9-2EE9-CF0713C7D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75B24-F8AE-9AB7-476F-F2FBCF54F2A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792E358-3799-418F-AE2D-F3B4B5623E50}"/>
              </a:ext>
            </a:extLst>
          </p:cNvPr>
          <p:cNvSpPr>
            <a:spLocks noGrp="1"/>
          </p:cNvSpPr>
          <p:nvPr>
            <p:ph type="body" idx="1"/>
          </p:nvPr>
        </p:nvSpPr>
        <p:spPr/>
        <p:txBody>
          <a:bodyPr/>
          <a:lstStyle/>
          <a:p>
            <a:endParaRPr lang="en-US" dirty="0"/>
          </a:p>
          <a:p>
            <a:r>
              <a:rPr lang="en-US" dirty="0"/>
              <a:t>Other resources from NYSAR and NAR and NYSDOS covered in handout </a:t>
            </a:r>
          </a:p>
        </p:txBody>
      </p:sp>
      <p:sp>
        <p:nvSpPr>
          <p:cNvPr id="4" name="Slide Number Placeholder 3">
            <a:extLst>
              <a:ext uri="{FF2B5EF4-FFF2-40B4-BE49-F238E27FC236}">
                <a16:creationId xmlns:a16="http://schemas.microsoft.com/office/drawing/2014/main" id="{29DBA16A-6D8C-71D9-A5CD-AC7DF6CA70F2}"/>
              </a:ext>
            </a:extLst>
          </p:cNvPr>
          <p:cNvSpPr>
            <a:spLocks noGrp="1"/>
          </p:cNvSpPr>
          <p:nvPr>
            <p:ph type="sldNum" sz="quarter" idx="5"/>
          </p:nvPr>
        </p:nvSpPr>
        <p:spPr/>
        <p:txBody>
          <a:bodyPr/>
          <a:lstStyle/>
          <a:p>
            <a:fld id="{A32798F1-0EEB-40AD-9B55-466DEB320CF3}" type="slidenum">
              <a:rPr lang="en-US" smtClean="0"/>
              <a:t>6</a:t>
            </a:fld>
            <a:endParaRPr lang="en-US" dirty="0"/>
          </a:p>
        </p:txBody>
      </p:sp>
    </p:spTree>
    <p:extLst>
      <p:ext uri="{BB962C8B-B14F-4D97-AF65-F5344CB8AC3E}">
        <p14:creationId xmlns:p14="http://schemas.microsoft.com/office/powerpoint/2010/main" val="1638397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10210-B30C-6A11-4ED5-7AC4282AA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754D6-7549-AD5E-B6A7-81B823CAD0C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9AD3ED1-D5C8-A222-72F6-6C21B6389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4DCF8A-0743-1A26-12E7-5B070A4BB96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244992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CFF3-2689-7AC9-EC38-FCF970BDB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5C338-65C7-8A9D-ABDF-D03D7DDD1AA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A02BE33-EE55-0CEB-FBCA-F589C2DED0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5142AE-1A32-E009-C315-4B579FDFBF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543706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623827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AC54F-B350-3F83-45BD-EFC16B77B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23D12-699F-9001-5452-863E5A57683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25DEB0-99BE-49EB-4EB6-AB2C642622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3B9958-E03E-FACC-B767-527C506D1FE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015452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C9047-0346-7E4F-5695-90509BD23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A8CB7-FA73-86BA-F266-1438A956E7B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8E6FD45-1F75-963C-C815-6DACE82AE7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56AC5-B32E-FCCB-EC87-F1B12F5EDC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065010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4F25A-0FEB-FF50-D58D-1F27E4129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CB08F-259A-6717-135B-8FEB0AA38E1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51997CC-1C70-DCC9-3284-4DAB5B5C04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ADB652-AC7D-B911-FB98-A85FAC1C1C0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311528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4281384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0B9F-EDF4-5643-947C-81F32C8D1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C373D-1598-3DF9-F7D6-FB48B707FF7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8CBC63C-B108-D65C-AEEB-7FB53828D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6B45F1-8B1B-E01B-9EC7-A51804C828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664157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672070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9E81-F96C-55B2-7648-8DA3D31A0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8261D-BCD8-93A2-A971-2BE25E47C84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058C3C9-C6BF-2362-CF1E-6DA4F7A265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09D3E-D102-E343-0657-E9876129544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81192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8ED8-A9D5-8AF9-55B9-E42C69902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786D6-8054-662F-865F-34F0EDA7A46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847F26A-2D55-D65B-5746-18E9ED467F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6A70F5-2F26-A9DE-4D1B-5E0E33334ADD}"/>
              </a:ext>
            </a:extLst>
          </p:cNvPr>
          <p:cNvSpPr>
            <a:spLocks noGrp="1"/>
          </p:cNvSpPr>
          <p:nvPr>
            <p:ph type="sldNum" sz="quarter" idx="5"/>
          </p:nvPr>
        </p:nvSpPr>
        <p:spPr/>
        <p:txBody>
          <a:bodyPr/>
          <a:lstStyle/>
          <a:p>
            <a:fld id="{A32798F1-0EEB-40AD-9B55-466DEB320CF3}" type="slidenum">
              <a:rPr lang="en-US" smtClean="0"/>
              <a:t>7</a:t>
            </a:fld>
            <a:endParaRPr lang="en-US" dirty="0"/>
          </a:p>
        </p:txBody>
      </p:sp>
    </p:spTree>
    <p:extLst>
      <p:ext uri="{BB962C8B-B14F-4D97-AF65-F5344CB8AC3E}">
        <p14:creationId xmlns:p14="http://schemas.microsoft.com/office/powerpoint/2010/main" val="923011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6ED06-0395-9D2E-E9BA-98D591C99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986BD-72B5-5539-A3A4-CD976EA36F5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3151FA-B4B2-A78E-572C-18A316762F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0F26C-E710-E7C1-3DFC-E56276BDFC0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884123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20D37-50E1-A408-E891-4EE34B56C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8E88A-2173-5B6C-0322-1954CBC951B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958178B-C496-8514-3432-5A05558567BC}"/>
              </a:ext>
            </a:extLst>
          </p:cNvPr>
          <p:cNvSpPr>
            <a:spLocks noGrp="1"/>
          </p:cNvSpPr>
          <p:nvPr>
            <p:ph type="body" idx="1"/>
          </p:nvPr>
        </p:nvSpPr>
        <p:spPr/>
        <p:txBody>
          <a:bodyPr/>
          <a:lstStyle/>
          <a:p>
            <a:pPr marL="400050" indent="-285750">
              <a:spcAft>
                <a:spcPts val="1200"/>
              </a:spcAft>
            </a:pPr>
            <a:r>
              <a:rPr lang="en-US" sz="1200" dirty="0"/>
              <a:t>If you suspect that you are involved in a vacant lot scam, contact law enforcement, file a complaint at IC3.gov and quickly remove MLS Listing and all advertisements.</a:t>
            </a:r>
          </a:p>
        </p:txBody>
      </p:sp>
      <p:sp>
        <p:nvSpPr>
          <p:cNvPr id="4" name="Slide Number Placeholder 3">
            <a:extLst>
              <a:ext uri="{FF2B5EF4-FFF2-40B4-BE49-F238E27FC236}">
                <a16:creationId xmlns:a16="http://schemas.microsoft.com/office/drawing/2014/main" id="{8E4EA3B3-8BE6-90B6-773F-FC7E239390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1" i="1"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1"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79478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3D5D-F9E5-B80E-9861-5E3C36230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0997C-08ED-BA2F-B61B-FBC05659D05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E6211D-5C99-7644-73C5-EF5D2335F05D}"/>
              </a:ext>
            </a:extLst>
          </p:cNvPr>
          <p:cNvSpPr>
            <a:spLocks noGrp="1"/>
          </p:cNvSpPr>
          <p:nvPr>
            <p:ph type="body" idx="1"/>
          </p:nvPr>
        </p:nvSpPr>
        <p:spPr/>
        <p:txBody>
          <a:bodyPr/>
          <a:lstStyle/>
          <a:p>
            <a:pPr marL="514350" indent="-228600">
              <a:spcAft>
                <a:spcPts val="600"/>
              </a:spcAft>
              <a:buFont typeface="Arial" panose="020B0604020202020204" pitchFamily="34" charset="0"/>
              <a:buChar char="•"/>
            </a:pPr>
            <a:r>
              <a:rPr lang="en-US" sz="2200" dirty="0"/>
              <a:t>An Established Business Relationship (EBR) is a voluntary two-way communication forming a relationship based on:</a:t>
            </a:r>
          </a:p>
          <a:p>
            <a:pPr marL="1123935" lvl="1" indent="-228600">
              <a:spcAft>
                <a:spcPts val="600"/>
              </a:spcAft>
              <a:buFont typeface="Arial" panose="020B0604020202020204" pitchFamily="34" charset="0"/>
              <a:buChar char="•"/>
            </a:pPr>
            <a:r>
              <a:rPr lang="en-US" sz="2200" dirty="0"/>
              <a:t>a purchase/transaction within 18 months, or</a:t>
            </a:r>
          </a:p>
          <a:p>
            <a:pPr marL="1123935" lvl="1" indent="-228600">
              <a:spcAft>
                <a:spcPts val="600"/>
              </a:spcAft>
              <a:buFont typeface="Arial" panose="020B0604020202020204" pitchFamily="34" charset="0"/>
              <a:buChar char="•"/>
            </a:pPr>
            <a:r>
              <a:rPr lang="en-US" sz="2200" dirty="0"/>
              <a:t>an inquiry/application within 3 months</a:t>
            </a:r>
          </a:p>
          <a:p>
            <a:endParaRPr lang="en-US" dirty="0"/>
          </a:p>
        </p:txBody>
      </p:sp>
      <p:sp>
        <p:nvSpPr>
          <p:cNvPr id="4" name="Slide Number Placeholder 3">
            <a:extLst>
              <a:ext uri="{FF2B5EF4-FFF2-40B4-BE49-F238E27FC236}">
                <a16:creationId xmlns:a16="http://schemas.microsoft.com/office/drawing/2014/main" id="{3FDF159D-F979-605C-885E-D418636218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625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D1E70-8889-E859-BA59-476F8FCD3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18B48-B130-C66A-DF55-4C464DA5D5D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4FE1DB2-E7BF-C773-7005-C2E2E6581214}"/>
              </a:ext>
            </a:extLst>
          </p:cNvPr>
          <p:cNvSpPr>
            <a:spLocks noGrp="1"/>
          </p:cNvSpPr>
          <p:nvPr>
            <p:ph type="body" idx="1"/>
          </p:nvPr>
        </p:nvSpPr>
        <p:spPr/>
        <p:txBody>
          <a:bodyPr/>
          <a:lstStyle/>
          <a:p>
            <a:r>
              <a:rPr lang="en-US" dirty="0"/>
              <a:t>Open house is not dual rep </a:t>
            </a:r>
          </a:p>
        </p:txBody>
      </p:sp>
      <p:sp>
        <p:nvSpPr>
          <p:cNvPr id="4" name="Slide Number Placeholder 3">
            <a:extLst>
              <a:ext uri="{FF2B5EF4-FFF2-40B4-BE49-F238E27FC236}">
                <a16:creationId xmlns:a16="http://schemas.microsoft.com/office/drawing/2014/main" id="{FC941741-448F-0502-22A6-43CD852E143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552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FC66-50B7-7CB3-D37C-A9DBED2D2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941D2-4C3E-2DD9-1669-CC16F479331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18CC4EC-0CED-FFCC-F024-114F229F50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tenant independently hires a broker, the tenant may lawfully pay only that broker.</a:t>
            </a:r>
          </a:p>
          <a:p>
            <a:endParaRPr lang="en-US" dirty="0"/>
          </a:p>
        </p:txBody>
      </p:sp>
      <p:sp>
        <p:nvSpPr>
          <p:cNvPr id="4" name="Slide Number Placeholder 3">
            <a:extLst>
              <a:ext uri="{FF2B5EF4-FFF2-40B4-BE49-F238E27FC236}">
                <a16:creationId xmlns:a16="http://schemas.microsoft.com/office/drawing/2014/main" id="{790F9CA6-38D4-8C5E-2A84-6C1283A006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390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AEF5F-59BF-F133-A491-72A1146F6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A0A0B-5A6C-3828-B5B9-BD291ECF16E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FC854D2-B9EE-78D7-3FBB-5AD796B85637}"/>
              </a:ext>
            </a:extLst>
          </p:cNvPr>
          <p:cNvSpPr>
            <a:spLocks noGrp="1"/>
          </p:cNvSpPr>
          <p:nvPr>
            <p:ph type="body" idx="1"/>
          </p:nvPr>
        </p:nvSpPr>
        <p:spPr/>
        <p:txBody>
          <a:bodyPr/>
          <a:lstStyle/>
          <a:p>
            <a:r>
              <a:rPr lang="en-US" dirty="0"/>
              <a:t>Risk being an invalid listing .  No estate – you want Letters of Administration.  Be careful with trusts…matrimonial…settlement agreements…corporate owned properties.  </a:t>
            </a:r>
          </a:p>
        </p:txBody>
      </p:sp>
      <p:sp>
        <p:nvSpPr>
          <p:cNvPr id="4" name="Slide Number Placeholder 3">
            <a:extLst>
              <a:ext uri="{FF2B5EF4-FFF2-40B4-BE49-F238E27FC236}">
                <a16:creationId xmlns:a16="http://schemas.microsoft.com/office/drawing/2014/main" id="{E8D1EFA6-EE7F-80D5-E5CE-D70112ECD7C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675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fontAlgn="t"/>
            <a:r>
              <a:rPr lang="en-US" sz="1200" b="0" i="0" kern="1200" dirty="0">
                <a:solidFill>
                  <a:schemeClr val="tx1"/>
                </a:solidFill>
                <a:effectLst/>
                <a:latin typeface="+mn-lt"/>
                <a:ea typeface="+mn-ea"/>
                <a:cs typeface="+mn-cs"/>
              </a:rPr>
              <a:t>Hi everyone, I’m Patrick Fife, LIBOR's General Counsel. I want to give you a quick update on recent MLS rule changes that affect offer presentation — and what your obligations are moving forward.</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0185C3-73E0-FD44-B197-B7839AD99B5F}"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21890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8962AC-0494-C546-83C0-583CEC0CB313}"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4514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AEA44D-78BB-2040-A2E7-A64230F752F8}"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3771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Trebuchet MS" panose="020B070302020209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Trebuchet MS" panose="020B070302020209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dirty="0"/>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407567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814767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003622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257908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86818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0159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24154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0430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369D21-013D-0846-8EDB-E5ECF008D8B2}"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96786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416348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4256607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522271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9824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0185C3-73E0-FD44-B197-B7839AD99B5F}"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33993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69D21-013D-0846-8EDB-E5ECF008D8B2}"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285567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A1815-C9F1-BB4E-B840-590724284F42}"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220551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3FC9F-BD3A-ED4A-962F-8BBC1FD871C7}"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69280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EB14B-B91E-EE4E-8435-0C4373937882}" type="datetime1">
              <a:rPr lang="en-US" smtClean="0"/>
              <a:t>5/26/26</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951705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C08CC6-0C91-5B48-A874-50E4592571CF}" type="datetime1">
              <a:rPr lang="en-US" smtClean="0"/>
              <a:t>5/26/26</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88623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72A1815-C9F1-BB4E-B840-590724284F42}"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67537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11FD-21A5-774C-B484-B96715E5D442}" type="datetime1">
              <a:rPr lang="en-US" smtClean="0"/>
              <a:t>5/26/26</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03641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B1486-2D58-5442-B785-CCE8F70B0A5F}"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831512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05D7E-6663-6646-9921-856B49C5C34A}"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538620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962AC-0494-C546-83C0-583CEC0CB313}"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003712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EA44D-78BB-2040-A2E7-A64230F752F8}"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723976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Trebuchet MS" panose="020B070302020209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Trebuchet MS" panose="020B070302020209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dirty="0"/>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2220996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0185C3-73E0-FD44-B197-B7839AD99B5F}"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47850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69D21-013D-0846-8EDB-E5ECF008D8B2}"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220469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A1815-C9F1-BB4E-B840-590724284F42}"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766789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3FC9F-BD3A-ED4A-962F-8BBC1FD871C7}"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12868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FE3FC9F-BD3A-ED4A-962F-8BBC1FD871C7}"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27157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EB14B-B91E-EE4E-8435-0C4373937882}" type="datetime1">
              <a:rPr lang="en-US" smtClean="0"/>
              <a:t>5/26/26</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691023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C08CC6-0C91-5B48-A874-50E4592571CF}" type="datetime1">
              <a:rPr lang="en-US" smtClean="0"/>
              <a:t>5/26/26</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767296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11FD-21A5-774C-B484-B96715E5D442}" type="datetime1">
              <a:rPr lang="en-US" smtClean="0"/>
              <a:t>5/26/26</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953758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B1486-2D58-5442-B785-CCE8F70B0A5F}"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798783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05D7E-6663-6646-9921-856B49C5C34A}"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20498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962AC-0494-C546-83C0-583CEC0CB313}"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50242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EA44D-78BB-2040-A2E7-A64230F752F8}" type="datetime1">
              <a:rPr lang="en-US" smtClean="0"/>
              <a:t>5/26/26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369943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Trebuchet MS" panose="020B070302020209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Trebuchet MS" panose="020B070302020209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dirty="0"/>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287642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0FEB14B-B91E-EE4E-8435-0C4373937882}" type="datetime1">
              <a:rPr lang="en-US" smtClean="0"/>
              <a:t>5/26/26</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35930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7C08CC6-0C91-5B48-A874-50E4592571CF}" type="datetime1">
              <a:rPr lang="en-US" smtClean="0"/>
              <a:t>5/26/26</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30120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11FD-21A5-774C-B484-B96715E5D442}" type="datetime1">
              <a:rPr lang="en-US" smtClean="0"/>
              <a:t>5/26/26</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056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BB1486-2D58-5442-B785-CCE8F70B0A5F}"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18337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8C05D7E-6663-6646-9921-856B49C5C34A}" type="datetime1">
              <a:rPr lang="en-US" smtClean="0"/>
              <a:t>5/26/26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1785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1">
                <a:solidFill>
                  <a:schemeClr val="tx1">
                    <a:tint val="75000"/>
                  </a:schemeClr>
                </a:solidFill>
                <a:latin typeface="Trebuchet MS" panose="020B0703020202090204" pitchFamily="34" charset="0"/>
              </a:defRPr>
            </a:lvl1pPr>
          </a:lstStyle>
          <a:p>
            <a:fld id="{57B5C5D4-C858-3146-9F42-F4512FBB5966}" type="datetime1">
              <a:rPr lang="en-US" smtClean="0"/>
              <a:pPr/>
              <a:t>5/26/26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1">
                <a:solidFill>
                  <a:schemeClr val="tx1">
                    <a:tint val="75000"/>
                  </a:schemeClr>
                </a:solidFill>
                <a:latin typeface="Trebuchet MS" panose="020B0703020202090204" pitchFamily="34" charset="0"/>
              </a:defRPr>
            </a:lvl1pPr>
          </a:lstStyle>
          <a:p>
            <a:r>
              <a:rPr lang="en-US" dirty="0"/>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1">
                <a:solidFill>
                  <a:schemeClr val="tx1">
                    <a:tint val="75000"/>
                  </a:schemeClr>
                </a:solidFill>
                <a:latin typeface="Trebuchet MS" panose="020B0703020202090204" pitchFamily="34" charset="0"/>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2944699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5/26/26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dirty="0"/>
          </a:p>
        </p:txBody>
      </p:sp>
    </p:spTree>
    <p:extLst>
      <p:ext uri="{BB962C8B-B14F-4D97-AF65-F5344CB8AC3E}">
        <p14:creationId xmlns:p14="http://schemas.microsoft.com/office/powerpoint/2010/main" val="15128562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1">
                <a:solidFill>
                  <a:schemeClr val="tx1">
                    <a:tint val="75000"/>
                  </a:schemeClr>
                </a:solidFill>
                <a:latin typeface="Trebuchet MS" panose="020B0703020202090204" pitchFamily="34" charset="0"/>
              </a:defRPr>
            </a:lvl1pPr>
          </a:lstStyle>
          <a:p>
            <a:fld id="{57B5C5D4-C858-3146-9F42-F4512FBB5966}" type="datetime1">
              <a:rPr lang="en-US" smtClean="0"/>
              <a:pPr/>
              <a:t>5/26/26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1">
                <a:solidFill>
                  <a:schemeClr val="tx1">
                    <a:tint val="75000"/>
                  </a:schemeClr>
                </a:solidFill>
                <a:latin typeface="Trebuchet MS" panose="020B0703020202090204" pitchFamily="34" charset="0"/>
              </a:defRPr>
            </a:lvl1pPr>
          </a:lstStyle>
          <a:p>
            <a:r>
              <a:rPr lang="en-US" dirty="0"/>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1">
                <a:solidFill>
                  <a:schemeClr val="tx1">
                    <a:tint val="75000"/>
                  </a:schemeClr>
                </a:solidFill>
                <a:latin typeface="Trebuchet MS" panose="020B0703020202090204" pitchFamily="34" charset="0"/>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38635338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5C5D4-C858-3146-9F42-F4512FBB5966}" type="datetime1">
              <a:rPr lang="en-US" smtClean="0"/>
              <a:t>5/26/26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24201333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455043-5CFD-4790-A30C-152D3B6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 name="Rectangle 12">
            <a:extLst>
              <a:ext uri="{FF2B5EF4-FFF2-40B4-BE49-F238E27FC236}">
                <a16:creationId xmlns:a16="http://schemas.microsoft.com/office/drawing/2014/main" id="{D790CBA0-32A4-48C6-8140-9148B3A0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nvGrpSpPr>
          <p:cNvPr id="15" name="Group 14">
            <a:extLst>
              <a:ext uri="{FF2B5EF4-FFF2-40B4-BE49-F238E27FC236}">
                <a16:creationId xmlns:a16="http://schemas.microsoft.com/office/drawing/2014/main" id="{95FB3F23-428D-4878-B59E-11844C60C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B0D20BFE-2884-4A34-AF40-53F52465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7" name="Oval 16">
              <a:extLst>
                <a:ext uri="{FF2B5EF4-FFF2-40B4-BE49-F238E27FC236}">
                  <a16:creationId xmlns:a16="http://schemas.microsoft.com/office/drawing/2014/main" id="{CAEBFA0F-A5B0-417A-AC92-D2A0F8F0B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8" name="Oval 17">
              <a:extLst>
                <a:ext uri="{FF2B5EF4-FFF2-40B4-BE49-F238E27FC236}">
                  <a16:creationId xmlns:a16="http://schemas.microsoft.com/office/drawing/2014/main" id="{82CBCF52-9F1F-4601-9AF9-4CAEE526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9" name="Oval 18">
              <a:extLst>
                <a:ext uri="{FF2B5EF4-FFF2-40B4-BE49-F238E27FC236}">
                  <a16:creationId xmlns:a16="http://schemas.microsoft.com/office/drawing/2014/main" id="{D4C8E242-6A49-46E6-A91B-0DEABA55D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0" name="Oval 19">
              <a:extLst>
                <a:ext uri="{FF2B5EF4-FFF2-40B4-BE49-F238E27FC236}">
                  <a16:creationId xmlns:a16="http://schemas.microsoft.com/office/drawing/2014/main" id="{D47EF156-11E0-4C45-9C8F-BB393CD7D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1" name="Oval 20">
              <a:extLst>
                <a:ext uri="{FF2B5EF4-FFF2-40B4-BE49-F238E27FC236}">
                  <a16:creationId xmlns:a16="http://schemas.microsoft.com/office/drawing/2014/main" id="{F4EB84F3-8150-4EF8-847B-92B15F9F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grpSp>
        <p:nvGrpSpPr>
          <p:cNvPr id="23" name="Group 22">
            <a:extLst>
              <a:ext uri="{FF2B5EF4-FFF2-40B4-BE49-F238E27FC236}">
                <a16:creationId xmlns:a16="http://schemas.microsoft.com/office/drawing/2014/main" id="{DBAE7713-CBC2-412B-8FAD-1611B8C5F7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77899" y="850149"/>
            <a:ext cx="304800" cy="429768"/>
            <a:chOff x="215328" y="-46937"/>
            <a:chExt cx="304800" cy="2773841"/>
          </a:xfrm>
        </p:grpSpPr>
        <p:cxnSp>
          <p:nvCxnSpPr>
            <p:cNvPr id="24" name="Straight Connector 23">
              <a:extLst>
                <a:ext uri="{FF2B5EF4-FFF2-40B4-BE49-F238E27FC236}">
                  <a16:creationId xmlns:a16="http://schemas.microsoft.com/office/drawing/2014/main" id="{81D334AE-E342-429D-B5C0-B827C3133B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5A4BF9-1B9F-4B6D-8369-BA3A652769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8E9C39-CA85-49A1-8D21-F40AF28F41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07DDAC-6C86-4A0E-8075-BC2142AB72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08648C95-1EC5-40D8-8D96-3DC3D112A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nvGrpSpPr>
          <p:cNvPr id="31" name="Group 30">
            <a:extLst>
              <a:ext uri="{FF2B5EF4-FFF2-40B4-BE49-F238E27FC236}">
                <a16:creationId xmlns:a16="http://schemas.microsoft.com/office/drawing/2014/main" id="{010134DF-195E-4609-BE91-D38A8334E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20757759-EC34-4221-B044-E44E140C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D397B4-F579-4427-8501-9D3412F87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669F62-C345-4D12-9436-F3E2B3AE6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9D0B0E-94E0-4A18-A5D4-F8999345F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CF61E79-F57A-83A0-01FE-13D850C5F754}"/>
              </a:ext>
            </a:extLst>
          </p:cNvPr>
          <p:cNvSpPr>
            <a:spLocks noGrp="1"/>
          </p:cNvSpPr>
          <p:nvPr>
            <p:ph type="title"/>
          </p:nvPr>
        </p:nvSpPr>
        <p:spPr>
          <a:xfrm>
            <a:off x="4915947" y="2188704"/>
            <a:ext cx="6557283" cy="2227987"/>
          </a:xfrm>
          <a:noFill/>
        </p:spPr>
        <p:txBody>
          <a:bodyPr vert="horz" lIns="91440" tIns="45720" rIns="91440" bIns="45720" rtlCol="0" anchor="b">
            <a:noAutofit/>
          </a:bodyPr>
          <a:lstStyle/>
          <a:p>
            <a:pPr>
              <a:spcBef>
                <a:spcPct val="0"/>
              </a:spcBef>
            </a:pPr>
            <a:r>
              <a:rPr lang="en-US" sz="3500" b="1" dirty="0">
                <a:solidFill>
                  <a:schemeClr val="bg1"/>
                </a:solidFill>
                <a:latin typeface="Trebuchet MS" panose="020B0703020202090204" pitchFamily="34" charset="0"/>
              </a:rPr>
              <a:t>May 2026</a:t>
            </a:r>
            <a:br>
              <a:rPr lang="en-US" sz="3500" b="1" dirty="0">
                <a:solidFill>
                  <a:schemeClr val="bg1"/>
                </a:solidFill>
                <a:latin typeface="Trebuchet MS" panose="020B0703020202090204" pitchFamily="34" charset="0"/>
              </a:rPr>
            </a:br>
            <a:r>
              <a:rPr lang="en-US" sz="3500" b="1" dirty="0">
                <a:solidFill>
                  <a:schemeClr val="bg1"/>
                </a:solidFill>
                <a:latin typeface="Trebuchet MS" panose="020B0703020202090204" pitchFamily="34" charset="0"/>
              </a:rPr>
              <a:t>LIBOR Legal Update</a:t>
            </a:r>
            <a:br>
              <a:rPr lang="en-US" sz="3500" b="1" dirty="0">
                <a:solidFill>
                  <a:schemeClr val="bg1"/>
                </a:solidFill>
                <a:latin typeface="Trebuchet MS" panose="020B0703020202090204" pitchFamily="34" charset="0"/>
              </a:rPr>
            </a:br>
            <a:r>
              <a:rPr lang="en-US" sz="3500" b="1" dirty="0">
                <a:solidFill>
                  <a:schemeClr val="bg1"/>
                </a:solidFill>
                <a:latin typeface="Trebuchet MS" panose="020B0703020202090204" pitchFamily="34" charset="0"/>
              </a:rPr>
              <a:t> </a:t>
            </a:r>
          </a:p>
        </p:txBody>
      </p:sp>
      <p:sp>
        <p:nvSpPr>
          <p:cNvPr id="37" name="Rectangle 36">
            <a:extLst>
              <a:ext uri="{FF2B5EF4-FFF2-40B4-BE49-F238E27FC236}">
                <a16:creationId xmlns:a16="http://schemas.microsoft.com/office/drawing/2014/main" id="{909F982E-B4F0-4CF1-9698-0CA793629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nvGrpSpPr>
          <p:cNvPr id="39" name="Group 38">
            <a:extLst>
              <a:ext uri="{FF2B5EF4-FFF2-40B4-BE49-F238E27FC236}">
                <a16:creationId xmlns:a16="http://schemas.microsoft.com/office/drawing/2014/main" id="{E5A6FD1C-ABC0-436A-9073-E0EED7D89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6FE42E75-3FFE-428A-BBD2-CC87097B5D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8E869C-899B-4BCE-8E7E-07CF2384D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F071B4-ED93-480C-8E69-73432F0CE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65703-32A1-4699-BC19-1CA9884BD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white text on a black background&#10;&#10;Description automatically generated">
            <a:extLst>
              <a:ext uri="{FF2B5EF4-FFF2-40B4-BE49-F238E27FC236}">
                <a16:creationId xmlns:a16="http://schemas.microsoft.com/office/drawing/2014/main" id="{000A930D-D874-D69A-E630-1A95F18DAF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677" y="2189741"/>
            <a:ext cx="3622151" cy="1799826"/>
          </a:xfrm>
          <a:prstGeom prst="rect">
            <a:avLst/>
          </a:prstGeom>
        </p:spPr>
      </p:pic>
      <p:sp>
        <p:nvSpPr>
          <p:cNvPr id="3" name="TextBox 2">
            <a:extLst>
              <a:ext uri="{FF2B5EF4-FFF2-40B4-BE49-F238E27FC236}">
                <a16:creationId xmlns:a16="http://schemas.microsoft.com/office/drawing/2014/main" id="{89770B7C-B136-2245-3EAB-60CF9065C70C}"/>
              </a:ext>
            </a:extLst>
          </p:cNvPr>
          <p:cNvSpPr txBox="1"/>
          <p:nvPr/>
        </p:nvSpPr>
        <p:spPr>
          <a:xfrm>
            <a:off x="6968809" y="4978509"/>
            <a:ext cx="4031516" cy="369332"/>
          </a:xfrm>
          <a:prstGeom prst="rect">
            <a:avLst/>
          </a:prstGeom>
          <a:noFill/>
        </p:spPr>
        <p:txBody>
          <a:bodyPr wrap="square" rtlCol="0">
            <a:spAutoFit/>
          </a:bodyPr>
          <a:lstStyle/>
          <a:p>
            <a:r>
              <a:rPr lang="en-US" b="1" dirty="0">
                <a:solidFill>
                  <a:schemeClr val="bg1"/>
                </a:solidFill>
                <a:latin typeface="Trebuchet MS" panose="020B0703020202090204" pitchFamily="34" charset="0"/>
              </a:rPr>
              <a:t>Patrick Fife, LIBOR General Counsel</a:t>
            </a:r>
          </a:p>
        </p:txBody>
      </p:sp>
    </p:spTree>
    <p:extLst>
      <p:ext uri="{BB962C8B-B14F-4D97-AF65-F5344CB8AC3E}">
        <p14:creationId xmlns:p14="http://schemas.microsoft.com/office/powerpoint/2010/main" val="205032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A5C04-FDFF-0082-78C9-0DC4EADC2D60}"/>
            </a:ext>
          </a:extLst>
        </p:cNvPr>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A37F3D36-F2E4-9C6F-29E2-7191B6E34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08" name="Rectangle 107">
            <a:extLst>
              <a:ext uri="{FF2B5EF4-FFF2-40B4-BE49-F238E27FC236}">
                <a16:creationId xmlns:a16="http://schemas.microsoft.com/office/drawing/2014/main" id="{6F209CB9-1FE4-9F72-E223-F48CA6FE2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0" name="Rectangle 109">
            <a:extLst>
              <a:ext uri="{FF2B5EF4-FFF2-40B4-BE49-F238E27FC236}">
                <a16:creationId xmlns:a16="http://schemas.microsoft.com/office/drawing/2014/main" id="{DC8F9228-58BD-9950-7EC5-B25C6EDA0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2" name="Rectangle 111">
            <a:extLst>
              <a:ext uri="{FF2B5EF4-FFF2-40B4-BE49-F238E27FC236}">
                <a16:creationId xmlns:a16="http://schemas.microsoft.com/office/drawing/2014/main" id="{3BEE9E38-A73C-3D93-7F8E-298739D7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4" name="Rectangle 113">
            <a:extLst>
              <a:ext uri="{FF2B5EF4-FFF2-40B4-BE49-F238E27FC236}">
                <a16:creationId xmlns:a16="http://schemas.microsoft.com/office/drawing/2014/main" id="{BED9293B-48E4-C9D2-C153-46440AAB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6" name="Oval 115">
            <a:extLst>
              <a:ext uri="{FF2B5EF4-FFF2-40B4-BE49-F238E27FC236}">
                <a16:creationId xmlns:a16="http://schemas.microsoft.com/office/drawing/2014/main" id="{E524B510-35B8-75A0-F2FA-4903EC6CD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09C049B-A57B-8374-F272-241A44CF9996}"/>
              </a:ext>
            </a:extLst>
          </p:cNvPr>
          <p:cNvSpPr>
            <a:spLocks noGrp="1"/>
          </p:cNvSpPr>
          <p:nvPr>
            <p:ph type="title"/>
          </p:nvPr>
        </p:nvSpPr>
        <p:spPr>
          <a:xfrm>
            <a:off x="826395" y="1275107"/>
            <a:ext cx="4230100" cy="3387497"/>
          </a:xfrm>
        </p:spPr>
        <p:txBody>
          <a:bodyPr vert="horz" lIns="91440" tIns="45720" rIns="91440" bIns="45720" rtlCol="0" anchor="b">
            <a:normAutofit/>
          </a:bodyPr>
          <a:lstStyle/>
          <a:p>
            <a:pPr>
              <a:spcBef>
                <a:spcPct val="0"/>
              </a:spcBef>
            </a:pPr>
            <a:r>
              <a:rPr lang="en-US" sz="4000" dirty="0">
                <a:solidFill>
                  <a:srgbClr val="FFFFFF"/>
                </a:solidFill>
              </a:rPr>
              <a:t>If I’m Acting as a Dual Agent, Do I Need a Buyer Representation Agreement?  </a:t>
            </a:r>
            <a:endParaRPr lang="en-US" sz="4000" b="1" kern="1200" dirty="0">
              <a:solidFill>
                <a:srgbClr val="FFFFFF"/>
              </a:solidFill>
              <a:latin typeface="Trebuchet MS" panose="020B0703020202090204" pitchFamily="34" charset="0"/>
            </a:endParaRPr>
          </a:p>
        </p:txBody>
      </p:sp>
      <p:sp>
        <p:nvSpPr>
          <p:cNvPr id="64" name="Content Placeholder 2">
            <a:extLst>
              <a:ext uri="{FF2B5EF4-FFF2-40B4-BE49-F238E27FC236}">
                <a16:creationId xmlns:a16="http://schemas.microsoft.com/office/drawing/2014/main" id="{86BCC041-3090-F9B5-A8A7-216198E18605}"/>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400" dirty="0"/>
              <a:t>Yes.  </a:t>
            </a:r>
          </a:p>
          <a:p>
            <a:pPr marL="514350" indent="-228600">
              <a:spcAft>
                <a:spcPts val="600"/>
              </a:spcAft>
              <a:buFont typeface="Arial" panose="020B0604020202020204" pitchFamily="34" charset="0"/>
              <a:buChar char="•"/>
            </a:pPr>
            <a:r>
              <a:rPr lang="en-US" sz="2400" dirty="0"/>
              <a:t>Under the NAR Settlement and MLS Rules, a written buyer agreement must be signed before touring any home (in person or virtual) before any agent can work with the buyer.</a:t>
            </a:r>
          </a:p>
          <a:p>
            <a:pPr marL="514350" indent="-228600">
              <a:spcAft>
                <a:spcPts val="600"/>
              </a:spcAft>
              <a:buFont typeface="Arial" panose="020B0604020202020204" pitchFamily="34" charset="0"/>
              <a:buChar char="•"/>
            </a:pPr>
            <a:r>
              <a:rPr lang="en-US" sz="2400" dirty="0"/>
              <a:t>You also need to have agency disclosure form and written informed consent of both the buyer and seller to act as a dual agent.</a:t>
            </a:r>
            <a:endParaRPr lang="en-US" dirty="0"/>
          </a:p>
          <a:p>
            <a:pPr marL="514350" indent="-228600">
              <a:spcAft>
                <a:spcPts val="600"/>
              </a:spcAft>
              <a:buFont typeface="Arial" panose="020B0604020202020204" pitchFamily="34" charset="0"/>
              <a:buChar char="•"/>
            </a:pPr>
            <a:endParaRPr lang="en-US" sz="2600" dirty="0"/>
          </a:p>
          <a:p>
            <a:pPr marL="514350" indent="-228600">
              <a:spcAft>
                <a:spcPts val="600"/>
              </a:spcAft>
              <a:buFont typeface="Arial" panose="020B0604020202020204" pitchFamily="34" charset="0"/>
              <a:buChar char="•"/>
            </a:pPr>
            <a:endParaRPr lang="en-US" sz="2600" dirty="0"/>
          </a:p>
          <a:p>
            <a:pPr marL="514350" indent="-228600">
              <a:spcAft>
                <a:spcPts val="600"/>
              </a:spcAft>
              <a:buFont typeface="Arial" panose="020B0604020202020204" pitchFamily="34" charset="0"/>
              <a:buChar char="•"/>
            </a:pPr>
            <a:endParaRPr lang="en-US" sz="2600" dirty="0">
              <a:latin typeface="Trebuchet MS" panose="020B0703020202090204" pitchFamily="34" charset="0"/>
            </a:endParaRPr>
          </a:p>
        </p:txBody>
      </p:sp>
    </p:spTree>
    <p:extLst>
      <p:ext uri="{BB962C8B-B14F-4D97-AF65-F5344CB8AC3E}">
        <p14:creationId xmlns:p14="http://schemas.microsoft.com/office/powerpoint/2010/main" val="33077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checkerboard(across)">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7" dur="500"/>
                                        <p:tgtEl>
                                          <p:spTgt spid="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BFB3B5-84B5-504F-0EFB-2EB269B2AD6E}"/>
            </a:ext>
          </a:extLst>
        </p:cNvPr>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ABC24F84-5A9A-8DD6-800A-5D809EE20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349F1389-5A0C-B8D4-87AF-34A68E13B43C}"/>
              </a:ext>
            </a:extLst>
          </p:cNvPr>
          <p:cNvSpPr>
            <a:spLocks noGrp="1"/>
          </p:cNvSpPr>
          <p:nvPr>
            <p:ph type="title"/>
          </p:nvPr>
        </p:nvSpPr>
        <p:spPr>
          <a:xfrm>
            <a:off x="1161986" y="528409"/>
            <a:ext cx="6269218" cy="1369642"/>
          </a:xfrm>
        </p:spPr>
        <p:txBody>
          <a:bodyPr vert="horz" lIns="91440" tIns="45720" rIns="91440" bIns="45720" rtlCol="0" anchor="b">
            <a:noAutofit/>
          </a:bodyPr>
          <a:lstStyle/>
          <a:p>
            <a:pPr>
              <a:spcBef>
                <a:spcPct val="0"/>
              </a:spcBef>
            </a:pPr>
            <a:r>
              <a:rPr lang="en-US" sz="3600" kern="1200" dirty="0">
                <a:solidFill>
                  <a:srgbClr val="002060"/>
                </a:solidFill>
              </a:rPr>
              <a:t>Can a Landlord Take a Rent Application Deposit to Hold a Unit?</a:t>
            </a:r>
            <a:endParaRPr lang="en-US" sz="3600" b="1" kern="1200" dirty="0">
              <a:solidFill>
                <a:srgbClr val="002060"/>
              </a:solidFill>
            </a:endParaRPr>
          </a:p>
        </p:txBody>
      </p:sp>
      <p:sp>
        <p:nvSpPr>
          <p:cNvPr id="64" name="Content Placeholder 2">
            <a:extLst>
              <a:ext uri="{FF2B5EF4-FFF2-40B4-BE49-F238E27FC236}">
                <a16:creationId xmlns:a16="http://schemas.microsoft.com/office/drawing/2014/main" id="{B402592A-F6A9-E119-49A1-097CB513FE1D}"/>
              </a:ext>
            </a:extLst>
          </p:cNvPr>
          <p:cNvSpPr>
            <a:spLocks noGrp="1"/>
          </p:cNvSpPr>
          <p:nvPr>
            <p:ph type="body" idx="1"/>
          </p:nvPr>
        </p:nvSpPr>
        <p:spPr>
          <a:xfrm>
            <a:off x="927058" y="2178788"/>
            <a:ext cx="6739075" cy="4150803"/>
          </a:xfrm>
        </p:spPr>
        <p:txBody>
          <a:bodyPr vert="horz" lIns="91440" tIns="45720" rIns="91440" bIns="45720" rtlCol="0" anchor="t">
            <a:noAutofit/>
          </a:bodyPr>
          <a:lstStyle/>
          <a:p>
            <a:pPr marL="571500" indent="-285750">
              <a:spcAft>
                <a:spcPts val="600"/>
              </a:spcAft>
              <a:buFont typeface="Arial" panose="020B0604020202020204" pitchFamily="34" charset="0"/>
              <a:buChar char="•"/>
            </a:pPr>
            <a:r>
              <a:rPr lang="en-US" sz="2200" dirty="0"/>
              <a:t>No — a landlord or broker cannot require or collect a “holding” or application deposit to reserve a rental unit before a lease is signed.</a:t>
            </a:r>
          </a:p>
          <a:p>
            <a:pPr marL="571500" indent="-285750">
              <a:spcAft>
                <a:spcPts val="600"/>
              </a:spcAft>
              <a:buFont typeface="Arial" panose="020B0604020202020204" pitchFamily="34" charset="0"/>
              <a:buChar char="•"/>
            </a:pPr>
            <a:r>
              <a:rPr lang="en-US" sz="2200" dirty="0"/>
              <a:t>Under New York’s 2019 Housing Stability &amp; Tenant Protection Act:</a:t>
            </a:r>
          </a:p>
          <a:p>
            <a:pPr marL="1181085" lvl="1" indent="-285750">
              <a:spcAft>
                <a:spcPts val="600"/>
              </a:spcAft>
              <a:buFont typeface="Arial" panose="020B0604020202020204" pitchFamily="34" charset="0"/>
              <a:buChar char="•"/>
            </a:pPr>
            <a:r>
              <a:rPr lang="en-US" sz="2200" dirty="0"/>
              <a:t>Application fee: capped at $20 per applicant (for credit/background checks)</a:t>
            </a:r>
          </a:p>
          <a:p>
            <a:pPr marL="1181085" lvl="1" indent="-285750">
              <a:spcAft>
                <a:spcPts val="600"/>
              </a:spcAft>
              <a:buFont typeface="Arial" panose="020B0604020202020204" pitchFamily="34" charset="0"/>
              <a:buChar char="•"/>
            </a:pPr>
            <a:r>
              <a:rPr lang="en-US" sz="2200" dirty="0"/>
              <a:t>Security deposit: up to 1 month’s rent, but only after lease signing </a:t>
            </a:r>
          </a:p>
          <a:p>
            <a:pPr marL="571500" indent="-285750">
              <a:spcAft>
                <a:spcPts val="600"/>
              </a:spcAft>
              <a:buFont typeface="Arial" panose="020B0604020202020204" pitchFamily="34" charset="0"/>
              <a:buChar char="•"/>
            </a:pPr>
            <a:r>
              <a:rPr lang="en-US" sz="2200" dirty="0"/>
              <a:t>Those are essentially the only upfront charges permitted in typical residential rentals.</a:t>
            </a:r>
          </a:p>
        </p:txBody>
      </p:sp>
      <p:sp>
        <p:nvSpPr>
          <p:cNvPr id="150" name="Rectangle 149">
            <a:extLst>
              <a:ext uri="{FF2B5EF4-FFF2-40B4-BE49-F238E27FC236}">
                <a16:creationId xmlns:a16="http://schemas.microsoft.com/office/drawing/2014/main" id="{165E8696-32BB-F9EE-25A5-0A9964C52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51" name="Rectangle 150">
            <a:extLst>
              <a:ext uri="{FF2B5EF4-FFF2-40B4-BE49-F238E27FC236}">
                <a16:creationId xmlns:a16="http://schemas.microsoft.com/office/drawing/2014/main" id="{2A40A8EB-3D2A-20BC-0779-4B31A05C4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47" name="Rectangle 146">
            <a:extLst>
              <a:ext uri="{FF2B5EF4-FFF2-40B4-BE49-F238E27FC236}">
                <a16:creationId xmlns:a16="http://schemas.microsoft.com/office/drawing/2014/main" id="{8F66A2F0-B5F1-AE68-2C2A-B2CF95749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49" name="Rectangle 148">
            <a:extLst>
              <a:ext uri="{FF2B5EF4-FFF2-40B4-BE49-F238E27FC236}">
                <a16:creationId xmlns:a16="http://schemas.microsoft.com/office/drawing/2014/main" id="{4044AF4F-AA7E-6CE8-2C18-381C67F4A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6" name="Picture 5" descr="Stairs in a building">
            <a:extLst>
              <a:ext uri="{FF2B5EF4-FFF2-40B4-BE49-F238E27FC236}">
                <a16:creationId xmlns:a16="http://schemas.microsoft.com/office/drawing/2014/main" id="{19EEFB0D-3B8D-403B-875F-2D70D089E9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3383" y="2414540"/>
            <a:ext cx="3043344" cy="2028896"/>
          </a:xfrm>
          <a:prstGeom prst="rect">
            <a:avLst/>
          </a:prstGeom>
        </p:spPr>
      </p:pic>
    </p:spTree>
    <p:extLst>
      <p:ext uri="{BB962C8B-B14F-4D97-AF65-F5344CB8AC3E}">
        <p14:creationId xmlns:p14="http://schemas.microsoft.com/office/powerpoint/2010/main" val="37350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blinds(horizontal)">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checkerboard(across)">
                                      <p:cBhvr>
                                        <p:cTn id="12" dur="500"/>
                                        <p:tgtEl>
                                          <p:spTgt spid="64">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5" dur="500"/>
                                        <p:tgtEl>
                                          <p:spTgt spid="64">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4">
                                            <p:txEl>
                                              <p:pRg st="3" end="3"/>
                                            </p:txEl>
                                          </p:spTgt>
                                        </p:tgtEl>
                                        <p:attrNameLst>
                                          <p:attrName>style.visibility</p:attrName>
                                        </p:attrNameLst>
                                      </p:cBhvr>
                                      <p:to>
                                        <p:strVal val="visible"/>
                                      </p:to>
                                    </p:set>
                                    <p:animEffect transition="in" filter="checkerboard(across)">
                                      <p:cBhvr>
                                        <p:cTn id="18" dur="500"/>
                                        <p:tgtEl>
                                          <p:spTgt spid="6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animEffect transition="in" filter="checkerboard(across)">
                                      <p:cBhvr>
                                        <p:cTn id="23" dur="5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CD079B-671A-1DB2-B6C2-3A1D95E6EC41}"/>
            </a:ext>
          </a:extLst>
        </p:cNvPr>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9D0BDA-B2CF-F6EC-F260-54295C01315C}"/>
              </a:ext>
            </a:extLst>
          </p:cNvPr>
          <p:cNvSpPr>
            <a:spLocks noGrp="1"/>
          </p:cNvSpPr>
          <p:nvPr>
            <p:ph type="title"/>
          </p:nvPr>
        </p:nvSpPr>
        <p:spPr>
          <a:xfrm>
            <a:off x="1136398" y="457201"/>
            <a:ext cx="10117810" cy="1150470"/>
          </a:xfrm>
        </p:spPr>
        <p:txBody>
          <a:bodyPr vert="horz" lIns="91440" tIns="45720" rIns="91440" bIns="45720" rtlCol="0" anchor="b">
            <a:normAutofit/>
          </a:bodyPr>
          <a:lstStyle/>
          <a:p>
            <a:pPr>
              <a:spcBef>
                <a:spcPct val="0"/>
              </a:spcBef>
            </a:pPr>
            <a:r>
              <a:rPr lang="en-US" sz="3700" dirty="0">
                <a:solidFill>
                  <a:srgbClr val="002060"/>
                </a:solidFill>
                <a:latin typeface="+mj-lt"/>
              </a:rPr>
              <a:t>Can a Landlord Ask a Tenant Prospect for Proof of Income?</a:t>
            </a:r>
            <a:endParaRPr lang="en-US" sz="3700" b="1" dirty="0">
              <a:solidFill>
                <a:srgbClr val="002060"/>
              </a:solidFill>
              <a:latin typeface="+mj-lt"/>
            </a:endParaRPr>
          </a:p>
        </p:txBody>
      </p:sp>
      <p:sp>
        <p:nvSpPr>
          <p:cNvPr id="64" name="Content Placeholder 2">
            <a:extLst>
              <a:ext uri="{FF2B5EF4-FFF2-40B4-BE49-F238E27FC236}">
                <a16:creationId xmlns:a16="http://schemas.microsoft.com/office/drawing/2014/main" id="{612CF1A3-B48D-A79E-443F-41736C385DAA}"/>
              </a:ext>
            </a:extLst>
          </p:cNvPr>
          <p:cNvSpPr>
            <a:spLocks noGrp="1"/>
          </p:cNvSpPr>
          <p:nvPr>
            <p:ph type="body" idx="1"/>
          </p:nvPr>
        </p:nvSpPr>
        <p:spPr>
          <a:xfrm>
            <a:off x="1150286" y="1980775"/>
            <a:ext cx="7223005" cy="3632824"/>
          </a:xfrm>
        </p:spPr>
        <p:txBody>
          <a:bodyPr vert="horz" lIns="91440" tIns="45720" rIns="91440" bIns="45720" rtlCol="0" anchor="t">
            <a:noAutofit/>
          </a:bodyPr>
          <a:lstStyle/>
          <a:p>
            <a:pPr fontAlgn="t"/>
            <a:r>
              <a:rPr lang="en-US" sz="2200" dirty="0"/>
              <a:t>Yes — a New York landlord can absolutely ask a prospective tenant for proof of income.</a:t>
            </a:r>
            <a:br>
              <a:rPr lang="en-US" sz="2200" dirty="0"/>
            </a:br>
            <a:r>
              <a:rPr lang="en-US" sz="2200" dirty="0"/>
              <a:t>It’s a standard and legal part of tenant screening.</a:t>
            </a:r>
          </a:p>
          <a:p>
            <a:pPr fontAlgn="t"/>
            <a:r>
              <a:rPr lang="en-US" sz="2200" dirty="0"/>
              <a:t>However, a landlord cannot: </a:t>
            </a:r>
          </a:p>
          <a:p>
            <a:pPr lvl="1" fontAlgn="t"/>
            <a:r>
              <a:rPr lang="en-US" sz="2200" dirty="0"/>
              <a:t>Reject an applicant because of lawful source of income (e.g., Section 8, SSI, child support).</a:t>
            </a:r>
          </a:p>
          <a:p>
            <a:pPr lvl="1" fontAlgn="t"/>
            <a:r>
              <a:rPr lang="en-US" sz="2200" dirty="0"/>
              <a:t>Impose different or stricter requirements based on income type.</a:t>
            </a:r>
          </a:p>
        </p:txBody>
      </p:sp>
      <p:pic>
        <p:nvPicPr>
          <p:cNvPr id="118" name="Picture 117" descr="Pen placed on top of a signature line">
            <a:extLst>
              <a:ext uri="{FF2B5EF4-FFF2-40B4-BE49-F238E27FC236}">
                <a16:creationId xmlns:a16="http://schemas.microsoft.com/office/drawing/2014/main" id="{28ED4333-61ED-6B7D-50D3-2A3F8BFC72E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949886" y="2505679"/>
            <a:ext cx="2665519" cy="2583016"/>
          </a:xfrm>
          <a:prstGeom prst="rect">
            <a:avLst/>
          </a:prstGeom>
        </p:spPr>
      </p:pic>
      <p:sp>
        <p:nvSpPr>
          <p:cNvPr id="144" name="Rectangle 143">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85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p:cNvSpPr>
            <a:spLocks noGrp="1"/>
          </p:cNvSpPr>
          <p:nvPr>
            <p:ph type="ctrTitle"/>
          </p:nvPr>
        </p:nvSpPr>
        <p:spPr>
          <a:xfrm>
            <a:off x="2004060" y="320041"/>
            <a:ext cx="7368540" cy="3892669"/>
          </a:xfrm>
        </p:spPr>
        <p:txBody>
          <a:bodyPr>
            <a:normAutofit/>
          </a:bodyPr>
          <a:lstStyle/>
          <a:p>
            <a:pPr algn="l">
              <a:defRPr>
                <a:solidFill>
                  <a:srgbClr val="0A1E50"/>
                </a:solidFill>
              </a:defRPr>
            </a:pPr>
            <a:r>
              <a:rPr lang="en-US" sz="5700" b="1" dirty="0"/>
              <a:t>MLS Rule Changes and Ethical Obligations When Presenting Offers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921" y="4409267"/>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Recent MLS Rule Change</a:t>
            </a:r>
            <a:endParaRPr b="1" dirty="0">
              <a:solidFill>
                <a:srgbClr val="002060"/>
              </a:solidFill>
            </a:endParaRPr>
          </a:p>
        </p:txBody>
      </p:sp>
      <p:graphicFrame>
        <p:nvGraphicFramePr>
          <p:cNvPr id="7" name="Content Placeholder 2">
            <a:extLst>
              <a:ext uri="{FF2B5EF4-FFF2-40B4-BE49-F238E27FC236}">
                <a16:creationId xmlns:a16="http://schemas.microsoft.com/office/drawing/2014/main" id="{91C73A43-5731-62DB-F672-D6FD86E47468}"/>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6044" y="687480"/>
            <a:ext cx="6974286" cy="994172"/>
          </a:xfrm>
        </p:spPr>
        <p:txBody>
          <a:bodyPr>
            <a:normAutofit/>
          </a:bodyPr>
          <a:lstStyle/>
          <a:p>
            <a:r>
              <a:rPr lang="en-US" sz="3850" b="1" dirty="0">
                <a:solidFill>
                  <a:srgbClr val="002060"/>
                </a:solidFill>
              </a:rPr>
              <a:t>What Has NOT Changed</a:t>
            </a:r>
          </a:p>
        </p:txBody>
      </p:sp>
      <p:sp>
        <p:nvSpPr>
          <p:cNvPr id="3" name="Content Placeholder 2"/>
          <p:cNvSpPr>
            <a:spLocks noGrp="1"/>
          </p:cNvSpPr>
          <p:nvPr>
            <p:ph idx="1"/>
          </p:nvPr>
        </p:nvSpPr>
        <p:spPr>
          <a:xfrm>
            <a:off x="996043" y="1681652"/>
            <a:ext cx="6409825" cy="3788227"/>
          </a:xfrm>
        </p:spPr>
        <p:txBody>
          <a:bodyPr anchor="ctr">
            <a:normAutofit/>
          </a:bodyPr>
          <a:lstStyle/>
          <a:p>
            <a:r>
              <a:rPr lang="en-US" sz="2100" dirty="0"/>
              <a:t>Members still have legal and ethical obligations under REALTOR® Code of Ethics.</a:t>
            </a:r>
          </a:p>
          <a:p>
            <a:r>
              <a:rPr lang="en-US" sz="2100" dirty="0"/>
              <a:t>Listing Broker must present all offers </a:t>
            </a:r>
            <a:r>
              <a:rPr lang="en-US" sz="2100" u="sng" dirty="0"/>
              <a:t>as quickly as possible</a:t>
            </a:r>
            <a:r>
              <a:rPr lang="en-US" sz="2100" dirty="0"/>
              <a:t> (SOP 1-6).</a:t>
            </a:r>
          </a:p>
          <a:p>
            <a:r>
              <a:rPr lang="en-US" sz="2100" dirty="0"/>
              <a:t>Must continue presenting offers until closing unless waived in writing (SOP 1-7).</a:t>
            </a:r>
          </a:p>
          <a:p>
            <a:r>
              <a:rPr lang="en-US" sz="2100" dirty="0"/>
              <a:t>Must respond to written requests for confirmation </a:t>
            </a:r>
            <a:r>
              <a:rPr lang="en-US" sz="2100" u="sng" dirty="0"/>
              <a:t>as soon as practical</a:t>
            </a:r>
            <a:r>
              <a:rPr lang="en-US" sz="2100" dirty="0"/>
              <a:t>.</a:t>
            </a:r>
          </a:p>
          <a:p>
            <a:r>
              <a:rPr lang="en-US" sz="2100" dirty="0"/>
              <a:t>Maintain fiduciary duties: loyalty, disclosure, obedience, reasonable care.</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16" name="Graphic 15" descr="Teacher">
            <a:extLst>
              <a:ext uri="{FF2B5EF4-FFF2-40B4-BE49-F238E27FC236}">
                <a16:creationId xmlns:a16="http://schemas.microsoft.com/office/drawing/2014/main" id="{AADC746C-3558-AD69-27A6-37E19E15B7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8965" y="2865142"/>
            <a:ext cx="1143455" cy="114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86910"/>
            <a:ext cx="10972800" cy="1143000"/>
          </a:xfrm>
        </p:spPr>
        <p:txBody>
          <a:bodyPr>
            <a:noAutofit/>
          </a:bodyPr>
          <a:lstStyle/>
          <a:p>
            <a:r>
              <a:rPr sz="3200" b="1" dirty="0">
                <a:solidFill>
                  <a:srgbClr val="002060"/>
                </a:solidFill>
              </a:rPr>
              <a:t>NYSAR </a:t>
            </a:r>
            <a:r>
              <a:rPr lang="en-US" sz="3200" b="1" dirty="0">
                <a:solidFill>
                  <a:srgbClr val="002060"/>
                </a:solidFill>
              </a:rPr>
              <a:t>Affirmation Request: Presentation of Purchase Offer Pursuant to Standard of Practice 1-7</a:t>
            </a:r>
            <a:endParaRPr sz="3200" b="1" dirty="0">
              <a:solidFill>
                <a:srgbClr val="002060"/>
              </a:solidFill>
            </a:endParaRPr>
          </a:p>
        </p:txBody>
      </p:sp>
      <p:sp>
        <p:nvSpPr>
          <p:cNvPr id="3" name="Content Placeholder 2"/>
          <p:cNvSpPr>
            <a:spLocks noGrp="1"/>
          </p:cNvSpPr>
          <p:nvPr>
            <p:ph idx="1"/>
          </p:nvPr>
        </p:nvSpPr>
        <p:spPr>
          <a:xfrm>
            <a:off x="609601" y="1629910"/>
            <a:ext cx="5486400" cy="4496254"/>
          </a:xfrm>
        </p:spPr>
        <p:txBody>
          <a:bodyPr>
            <a:normAutofit/>
          </a:bodyPr>
          <a:lstStyle/>
          <a:p>
            <a:r>
              <a:rPr lang="en-US" sz="2400" dirty="0"/>
              <a:t>Cooperating broker can u</a:t>
            </a:r>
            <a:r>
              <a:rPr sz="2400" dirty="0"/>
              <a:t>se form </a:t>
            </a:r>
            <a:r>
              <a:rPr lang="en-US" sz="2400" dirty="0"/>
              <a:t>to request listing broker’s written confirmation of offer presentation.  </a:t>
            </a:r>
          </a:p>
          <a:p>
            <a:r>
              <a:rPr lang="en-US" sz="2400" dirty="0"/>
              <a:t>Listing broker must check off whether</a:t>
            </a:r>
            <a:r>
              <a:rPr sz="2400" dirty="0"/>
              <a:t> offer presented OR seller waived obligation</a:t>
            </a:r>
            <a:r>
              <a:rPr lang="en-US" sz="2400" dirty="0"/>
              <a:t>.</a:t>
            </a:r>
          </a:p>
          <a:p>
            <a:r>
              <a:rPr lang="en-US" sz="2400" dirty="0"/>
              <a:t>Only </a:t>
            </a:r>
            <a:r>
              <a:rPr sz="2400" dirty="0"/>
              <a:t>select waiver </a:t>
            </a:r>
            <a:r>
              <a:rPr lang="en-US" sz="2400" dirty="0"/>
              <a:t>of obligation if you possess </a:t>
            </a:r>
            <a:r>
              <a:rPr sz="2400" dirty="0"/>
              <a:t>written seller</a:t>
            </a:r>
            <a:r>
              <a:rPr lang="en-US" sz="2400" dirty="0"/>
              <a:t> </a:t>
            </a:r>
            <a:r>
              <a:rPr sz="2400" dirty="0"/>
              <a:t>authorization</a:t>
            </a:r>
            <a:r>
              <a:rPr lang="en-US" sz="2400" dirty="0"/>
              <a:t>.</a:t>
            </a:r>
            <a:endParaRPr sz="2400" dirty="0"/>
          </a:p>
        </p:txBody>
      </p:sp>
      <p:pic>
        <p:nvPicPr>
          <p:cNvPr id="7" name="Picture 6" descr="A form with text and images&#10;&#10;AI-generated content may be incorrect.">
            <a:extLst>
              <a:ext uri="{FF2B5EF4-FFF2-40B4-BE49-F238E27FC236}">
                <a16:creationId xmlns:a16="http://schemas.microsoft.com/office/drawing/2014/main" id="{CD936741-53F6-1810-64F8-F48B70BA47C9}"/>
              </a:ext>
            </a:extLst>
          </p:cNvPr>
          <p:cNvPicPr>
            <a:picLocks noChangeAspect="1"/>
          </p:cNvPicPr>
          <p:nvPr/>
        </p:nvPicPr>
        <p:blipFill>
          <a:blip r:embed="rId3"/>
          <a:stretch>
            <a:fillRect/>
          </a:stretch>
        </p:blipFill>
        <p:spPr>
          <a:xfrm>
            <a:off x="6489622" y="1600201"/>
            <a:ext cx="3886830" cy="5003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687480"/>
            <a:ext cx="6990615" cy="994172"/>
          </a:xfrm>
        </p:spPr>
        <p:txBody>
          <a:bodyPr>
            <a:noAutofit/>
          </a:bodyPr>
          <a:lstStyle/>
          <a:p>
            <a:pPr>
              <a:lnSpc>
                <a:spcPct val="90000"/>
              </a:lnSpc>
            </a:pPr>
            <a:r>
              <a:rPr lang="en-US" sz="3600" b="1" dirty="0">
                <a:solidFill>
                  <a:srgbClr val="002060"/>
                </a:solidFill>
                <a:latin typeface="Trebuchet MS" panose="020B0703020202090204" pitchFamily="34" charset="0"/>
              </a:rPr>
              <a:t>Complaint Resolution Process</a:t>
            </a:r>
          </a:p>
        </p:txBody>
      </p:sp>
      <p:sp>
        <p:nvSpPr>
          <p:cNvPr id="3" name="Content Placeholder 2"/>
          <p:cNvSpPr>
            <a:spLocks noGrp="1"/>
          </p:cNvSpPr>
          <p:nvPr>
            <p:ph idx="1"/>
          </p:nvPr>
        </p:nvSpPr>
        <p:spPr>
          <a:xfrm>
            <a:off x="1524000" y="1839171"/>
            <a:ext cx="5873922" cy="3195395"/>
          </a:xfrm>
        </p:spPr>
        <p:txBody>
          <a:bodyPr anchor="ctr">
            <a:normAutofit fontScale="92500"/>
          </a:bodyPr>
          <a:lstStyle/>
          <a:p>
            <a:pPr>
              <a:buFont typeface="Arial" panose="020B0604020202020204" pitchFamily="34" charset="0"/>
              <a:buChar char="•"/>
            </a:pPr>
            <a:r>
              <a:rPr lang="en-US" sz="2400" dirty="0"/>
              <a:t>The MLS no longer hears or processes complaints regarding offer presentation.</a:t>
            </a:r>
          </a:p>
          <a:p>
            <a:pPr marL="0" indent="0">
              <a:buNone/>
            </a:pPr>
            <a:endParaRPr lang="en-US" sz="2400" dirty="0"/>
          </a:p>
          <a:p>
            <a:pPr>
              <a:buFont typeface="Arial" panose="020B0604020202020204" pitchFamily="34" charset="0"/>
              <a:buChar char="•"/>
            </a:pPr>
            <a:r>
              <a:rPr lang="en-US" sz="2200" dirty="0">
                <a:latin typeface="Trebuchet MS" panose="020B0703020202090204" pitchFamily="34" charset="0"/>
              </a:rPr>
              <a:t>If an offer presentation issue arises, members may contact LIBOR’s Professional Standards Department to:</a:t>
            </a:r>
          </a:p>
          <a:p>
            <a:pPr lvl="1">
              <a:buFont typeface="Arial" panose="020B0604020202020204" pitchFamily="34" charset="0"/>
              <a:buChar char="•"/>
            </a:pPr>
            <a:r>
              <a:rPr lang="en-US" sz="2200" dirty="0">
                <a:latin typeface="Trebuchet MS" panose="020B0703020202090204" pitchFamily="34" charset="0"/>
              </a:rPr>
              <a:t>Seek Ombudsman assistance through LIBOR.</a:t>
            </a:r>
          </a:p>
          <a:p>
            <a:pPr lvl="1">
              <a:buFont typeface="Arial" panose="020B0604020202020204" pitchFamily="34" charset="0"/>
              <a:buChar char="•"/>
            </a:pPr>
            <a:r>
              <a:rPr lang="en-US" sz="2200" dirty="0">
                <a:latin typeface="Trebuchet MS" panose="020B0703020202090204" pitchFamily="34" charset="0"/>
              </a:rPr>
              <a:t>File an Ethics Complaint.</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7" name="Graphic 6" descr="Gavel">
            <a:extLst>
              <a:ext uri="{FF2B5EF4-FFF2-40B4-BE49-F238E27FC236}">
                <a16:creationId xmlns:a16="http://schemas.microsoft.com/office/drawing/2014/main" id="{BC6F4735-224C-AA87-28B8-6448135AA0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8965" y="2865142"/>
            <a:ext cx="1143455" cy="114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002060"/>
                </a:solidFill>
              </a:rPr>
              <a:t>Where to Learn More</a:t>
            </a:r>
          </a:p>
        </p:txBody>
      </p:sp>
      <p:graphicFrame>
        <p:nvGraphicFramePr>
          <p:cNvPr id="8" name="Content Placeholder 2">
            <a:extLst>
              <a:ext uri="{FF2B5EF4-FFF2-40B4-BE49-F238E27FC236}">
                <a16:creationId xmlns:a16="http://schemas.microsoft.com/office/drawing/2014/main" id="{22907E44-A5A9-10E8-7960-6D4A8C31A5D5}"/>
              </a:ext>
            </a:extLst>
          </p:cNvPr>
          <p:cNvGraphicFramePr>
            <a:graphicFrameLocks noGrp="1"/>
          </p:cNvGraphicFramePr>
          <p:nvPr>
            <p:ph idx="1"/>
          </p:nvPr>
        </p:nvGraphicFramePr>
        <p:xfrm>
          <a:off x="1981200" y="1600201"/>
          <a:ext cx="457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egal_tip_q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49037" y="1600200"/>
            <a:ext cx="1828800" cy="1828800"/>
          </a:xfrm>
          <a:prstGeom prst="rect">
            <a:avLst/>
          </a:prstGeom>
        </p:spPr>
      </p:pic>
      <p:pic>
        <p:nvPicPr>
          <p:cNvPr id="5" name="Picture 4" descr="nysar_qr.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49037" y="3863181"/>
            <a:ext cx="1828800" cy="1828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8A477B0-A0E4-1286-10FE-F2BC193A073D}"/>
            </a:ext>
          </a:extLst>
        </p:cNvPr>
        <p:cNvGrpSpPr/>
        <p:nvPr/>
      </p:nvGrpSpPr>
      <p:grpSpPr>
        <a:xfrm>
          <a:off x="0" y="0"/>
          <a:ext cx="0" cy="0"/>
          <a:chOff x="0" y="0"/>
          <a:chExt cx="0" cy="0"/>
        </a:xfrm>
      </p:grpSpPr>
      <p:pic>
        <p:nvPicPr>
          <p:cNvPr id="6" name="Picture 5" descr="Analogue clock">
            <a:extLst>
              <a:ext uri="{FF2B5EF4-FFF2-40B4-BE49-F238E27FC236}">
                <a16:creationId xmlns:a16="http://schemas.microsoft.com/office/drawing/2014/main" id="{C208AE55-DF93-4AA9-1CA0-B504DE629E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1089"/>
            <a:ext cx="12191980" cy="6857990"/>
          </a:xfrm>
          <a:prstGeom prst="rect">
            <a:avLst/>
          </a:prstGeom>
        </p:spPr>
      </p:pic>
      <p:sp>
        <p:nvSpPr>
          <p:cNvPr id="83" name="Rectangle 82">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1F096AA3-6B03-6819-B870-4BA7E163BC1C}"/>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spcBef>
                <a:spcPct val="0"/>
              </a:spcBef>
            </a:pPr>
            <a:r>
              <a:rPr lang="en-US" sz="5100" b="1" dirty="0">
                <a:solidFill>
                  <a:srgbClr val="002060"/>
                </a:solidFill>
              </a:rPr>
              <a:t>Trust Has No Off Switch:  Accountability 24/7</a:t>
            </a:r>
            <a:br>
              <a:rPr lang="en-US" sz="5100" b="1" dirty="0">
                <a:solidFill>
                  <a:srgbClr val="002060"/>
                </a:solidFill>
              </a:rPr>
            </a:br>
            <a:endParaRPr lang="en-US" sz="5100" b="1" dirty="0">
              <a:solidFill>
                <a:srgbClr val="002060"/>
              </a:solidFill>
            </a:endParaRPr>
          </a:p>
        </p:txBody>
      </p:sp>
    </p:spTree>
    <p:extLst>
      <p:ext uri="{BB962C8B-B14F-4D97-AF65-F5344CB8AC3E}">
        <p14:creationId xmlns:p14="http://schemas.microsoft.com/office/powerpoint/2010/main" val="349459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772285" y="745355"/>
            <a:ext cx="5815379" cy="1642970"/>
          </a:xfrm>
        </p:spPr>
        <p:txBody>
          <a:bodyPr vert="horz" lIns="91440" tIns="45720" rIns="91440" bIns="45720" rtlCol="0" anchor="b">
            <a:normAutofit fontScale="90000"/>
          </a:bodyPr>
          <a:lstStyle/>
          <a:p>
            <a:pPr>
              <a:spcBef>
                <a:spcPct val="0"/>
              </a:spcBef>
            </a:pPr>
            <a:r>
              <a:rPr lang="en-US" sz="4000" b="1" kern="1200" dirty="0">
                <a:solidFill>
                  <a:srgbClr val="002060"/>
                </a:solidFill>
              </a:rPr>
              <a:t>LIBOR Is Your Reliabl</a:t>
            </a:r>
            <a:r>
              <a:rPr lang="en-US" sz="4000" dirty="0">
                <a:solidFill>
                  <a:srgbClr val="002060"/>
                </a:solidFill>
              </a:rPr>
              <a:t>e Source</a:t>
            </a:r>
            <a:r>
              <a:rPr lang="en-US" sz="4000" b="1" kern="1200" dirty="0">
                <a:solidFill>
                  <a:srgbClr val="002060"/>
                </a:solidFill>
              </a:rPr>
              <a:t> for Staying Updated on </a:t>
            </a:r>
            <a:r>
              <a:rPr lang="en-US" sz="4000" dirty="0">
                <a:solidFill>
                  <a:srgbClr val="002060"/>
                </a:solidFill>
              </a:rPr>
              <a:t>Legal Changes &amp; Risks</a:t>
            </a:r>
            <a:endParaRPr lang="en-US" sz="4000" b="1" kern="1200" dirty="0">
              <a:solidFill>
                <a:srgbClr val="002060"/>
              </a:solidFill>
            </a:endParaRPr>
          </a:p>
        </p:txBody>
      </p:sp>
      <p:sp>
        <p:nvSpPr>
          <p:cNvPr id="39"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880389" y="2577562"/>
            <a:ext cx="5315189" cy="3535083"/>
          </a:xfrm>
        </p:spPr>
        <p:txBody>
          <a:bodyPr vert="horz" lIns="91440" tIns="45720" rIns="91440" bIns="45720" rtlCol="0" anchor="t">
            <a:normAutofit/>
          </a:bodyPr>
          <a:lstStyle/>
          <a:p>
            <a:pPr marL="342900" indent="-342900">
              <a:spcAft>
                <a:spcPts val="600"/>
              </a:spcAft>
              <a:buFont typeface="Arial" panose="020B0604020202020204" pitchFamily="34" charset="0"/>
              <a:buChar char="•"/>
            </a:pPr>
            <a:r>
              <a:rPr lang="en-US" sz="2200" dirty="0"/>
              <a:t>Thursday LIBOR Email -- Free Weekly Legal Tips</a:t>
            </a:r>
          </a:p>
          <a:p>
            <a:pPr marL="342900" indent="-342900">
              <a:spcAft>
                <a:spcPts val="600"/>
              </a:spcAft>
              <a:buFont typeface="Arial" panose="020B0604020202020204" pitchFamily="34" charset="0"/>
              <a:buChar char="•"/>
            </a:pPr>
            <a:r>
              <a:rPr lang="en-US" sz="2200" dirty="0"/>
              <a:t>Webinars</a:t>
            </a:r>
          </a:p>
          <a:p>
            <a:pPr marL="342900" indent="-342900">
              <a:spcAft>
                <a:spcPts val="600"/>
              </a:spcAft>
              <a:buFont typeface="Arial" panose="020B0604020202020204" pitchFamily="34" charset="0"/>
              <a:buChar char="•"/>
            </a:pPr>
            <a:r>
              <a:rPr lang="en-US" sz="2200" dirty="0"/>
              <a:t>Broker Portal with Monthly Newsletter and Resource Deck</a:t>
            </a:r>
          </a:p>
          <a:p>
            <a:pPr marL="342900" indent="-342900">
              <a:spcAft>
                <a:spcPts val="600"/>
              </a:spcAft>
              <a:buFont typeface="Arial" panose="020B0604020202020204" pitchFamily="34" charset="0"/>
              <a:buChar char="•"/>
            </a:pPr>
            <a:r>
              <a:rPr lang="en-US" sz="2200" dirty="0"/>
              <a:t>LIBOR Events</a:t>
            </a:r>
          </a:p>
          <a:p>
            <a:pPr marL="342900" indent="-342900">
              <a:spcAft>
                <a:spcPts val="600"/>
              </a:spcAft>
              <a:buFont typeface="Arial" panose="020B0604020202020204" pitchFamily="34" charset="0"/>
              <a:buChar char="•"/>
            </a:pPr>
            <a:r>
              <a:rPr lang="en-US" sz="2200" dirty="0"/>
              <a:t>Free Monthly LIBOR Legal Update CE Class </a:t>
            </a:r>
            <a:r>
              <a:rPr lang="en-US" sz="2200" dirty="0">
                <a:solidFill>
                  <a:schemeClr val="accent2"/>
                </a:solidFill>
              </a:rPr>
              <a:t> </a:t>
            </a:r>
            <a:r>
              <a:rPr lang="en-US" sz="2000" dirty="0">
                <a:solidFill>
                  <a:schemeClr val="accent2"/>
                </a:solidFill>
              </a:rPr>
              <a:t>      </a:t>
            </a:r>
            <a:r>
              <a:rPr lang="en-US" sz="1200" dirty="0">
                <a:solidFill>
                  <a:schemeClr val="accent2"/>
                </a:solidFill>
              </a:rPr>
              <a:t>  </a:t>
            </a:r>
          </a:p>
          <a:p>
            <a:pPr indent="-228600">
              <a:buFont typeface="Arial" panose="020B0604020202020204" pitchFamily="34" charset="0"/>
              <a:buChar char="•"/>
            </a:pPr>
            <a:endParaRPr lang="en-US" sz="2000" dirty="0"/>
          </a:p>
        </p:txBody>
      </p:sp>
      <p:sp>
        <p:nvSpPr>
          <p:cNvPr id="43" name="Rectangle 4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5" name="Rectangle 4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51" name="Rectangle 5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pic>
        <p:nvPicPr>
          <p:cNvPr id="36" name="Picture 35" descr="Glasses on top of a book">
            <a:extLst>
              <a:ext uri="{FF2B5EF4-FFF2-40B4-BE49-F238E27FC236}">
                <a16:creationId xmlns:a16="http://schemas.microsoft.com/office/drawing/2014/main" id="{A7742098-2403-A4D2-77CA-F80A76B5B48D}"/>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075967" y="1101952"/>
            <a:ext cx="4170530" cy="4685988"/>
          </a:xfrm>
          <a:prstGeom prst="rect">
            <a:avLst/>
          </a:prstGeom>
        </p:spPr>
      </p:pic>
    </p:spTree>
    <p:extLst>
      <p:ext uri="{BB962C8B-B14F-4D97-AF65-F5344CB8AC3E}">
        <p14:creationId xmlns:p14="http://schemas.microsoft.com/office/powerpoint/2010/main" val="362432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F5A094-34F9-9A23-F650-49918E646FEC}"/>
            </a:ext>
          </a:extLst>
        </p:cNvPr>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042D07BF-FD93-3CC8-B556-05FF2AEEA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6" name="Rectangle 125">
            <a:extLst>
              <a:ext uri="{FF2B5EF4-FFF2-40B4-BE49-F238E27FC236}">
                <a16:creationId xmlns:a16="http://schemas.microsoft.com/office/drawing/2014/main" id="{6F5D7407-927C-8C8B-1600-5CBA60C00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8" name="Rectangle 127">
            <a:extLst>
              <a:ext uri="{FF2B5EF4-FFF2-40B4-BE49-F238E27FC236}">
                <a16:creationId xmlns:a16="http://schemas.microsoft.com/office/drawing/2014/main" id="{16F122C1-EC14-1353-8AE2-1B8089F69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0" name="Rectangle 129">
            <a:extLst>
              <a:ext uri="{FF2B5EF4-FFF2-40B4-BE49-F238E27FC236}">
                <a16:creationId xmlns:a16="http://schemas.microsoft.com/office/drawing/2014/main" id="{C38535C5-8122-9DA0-DDE7-D166F65E9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2" name="Rectangle 131">
            <a:extLst>
              <a:ext uri="{FF2B5EF4-FFF2-40B4-BE49-F238E27FC236}">
                <a16:creationId xmlns:a16="http://schemas.microsoft.com/office/drawing/2014/main" id="{045F1CA0-50C2-50F4-7659-93FA4A841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7FC19F20-59F6-9B76-99E5-F2C01DE6EF24}"/>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spcBef>
                <a:spcPct val="0"/>
              </a:spcBef>
            </a:pPr>
            <a:r>
              <a:rPr lang="en-US" sz="4000" dirty="0">
                <a:solidFill>
                  <a:srgbClr val="FFFFFF"/>
                </a:solidFill>
              </a:rPr>
              <a:t>Can</a:t>
            </a:r>
            <a:r>
              <a:rPr lang="en-US" sz="4000" kern="1200" dirty="0">
                <a:solidFill>
                  <a:srgbClr val="FFFFFF"/>
                </a:solidFill>
              </a:rPr>
              <a:t> Your Conduct Outside of Your Real Estate Activity Put You at Risk?</a:t>
            </a:r>
          </a:p>
        </p:txBody>
      </p:sp>
      <p:sp>
        <p:nvSpPr>
          <p:cNvPr id="69" name="Content Placeholder 2">
            <a:extLst>
              <a:ext uri="{FF2B5EF4-FFF2-40B4-BE49-F238E27FC236}">
                <a16:creationId xmlns:a16="http://schemas.microsoft.com/office/drawing/2014/main" id="{59392459-5699-492E-AA0B-B9F4477DF9D5}"/>
              </a:ext>
            </a:extLst>
          </p:cNvPr>
          <p:cNvSpPr>
            <a:spLocks noGrp="1"/>
          </p:cNvSpPr>
          <p:nvPr>
            <p:ph type="body" idx="1"/>
          </p:nvPr>
        </p:nvSpPr>
        <p:spPr>
          <a:xfrm>
            <a:off x="1371599" y="2318197"/>
            <a:ext cx="9724031" cy="3683358"/>
          </a:xfrm>
        </p:spPr>
        <p:txBody>
          <a:bodyPr vert="horz" lIns="91440" tIns="45720" rIns="91440" bIns="45720" rtlCol="0" anchor="ctr">
            <a:normAutofit fontScale="85000" lnSpcReduction="20000"/>
          </a:bodyPr>
          <a:lstStyle/>
          <a:p>
            <a:pPr marL="101598" indent="0">
              <a:buNone/>
            </a:pPr>
            <a:r>
              <a:rPr lang="en-US" dirty="0"/>
              <a:t>NAR Code of Ethics &amp; Arbitration Manual Statements of Professional Standards Policy</a:t>
            </a:r>
          </a:p>
          <a:p>
            <a:pPr marL="101598" indent="0">
              <a:buNone/>
            </a:pPr>
            <a:endParaRPr lang="en-US" dirty="0"/>
          </a:p>
          <a:p>
            <a:pPr marL="101598" indent="0">
              <a:buNone/>
            </a:pPr>
            <a:r>
              <a:rPr lang="en-US" dirty="0"/>
              <a:t>Effective June 5, 2025: </a:t>
            </a:r>
          </a:p>
          <a:p>
            <a:pPr marL="101598" indent="0">
              <a:buNone/>
            </a:pPr>
            <a:endParaRPr lang="en-US" dirty="0"/>
          </a:p>
          <a:p>
            <a:pPr marL="101598" indent="0">
              <a:buNone/>
            </a:pPr>
            <a:r>
              <a:rPr lang="en-US" dirty="0"/>
              <a:t>29. Applicability of the Code of Ethics</a:t>
            </a:r>
          </a:p>
          <a:p>
            <a:pPr marL="101598" indent="0">
              <a:buNone/>
            </a:pPr>
            <a:endParaRPr lang="en-US" dirty="0"/>
          </a:p>
          <a:p>
            <a:pPr marL="101598" indent="0">
              <a:buNone/>
            </a:pPr>
            <a:r>
              <a:rPr lang="en-US" dirty="0"/>
              <a:t>While REALTORS® are encouraged to follow the principles of the Code of Ethics in all of their activities, a REALTOR® shall be subject to disciplinary action under the Code of Ethics only with respect to their capacity as real estate professionals, in association with their real estate businesses, or in their real estate-related activities. (Revised and effective November 13, 2020. Additionally revised June 5, 2025.)</a:t>
            </a:r>
          </a:p>
          <a:p>
            <a:pPr marL="101598" indent="0">
              <a:buNone/>
            </a:pPr>
            <a:endParaRPr lang="en-US" dirty="0"/>
          </a:p>
        </p:txBody>
      </p:sp>
    </p:spTree>
    <p:extLst>
      <p:ext uri="{BB962C8B-B14F-4D97-AF65-F5344CB8AC3E}">
        <p14:creationId xmlns:p14="http://schemas.microsoft.com/office/powerpoint/2010/main" val="38286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checkerboard(across)">
                                      <p:cBhvr>
                                        <p:cTn id="7" dur="500"/>
                                        <p:tgtEl>
                                          <p:spTgt spid="6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9">
                                            <p:txEl>
                                              <p:pRg st="2" end="2"/>
                                            </p:txEl>
                                          </p:spTgt>
                                        </p:tgtEl>
                                        <p:attrNameLst>
                                          <p:attrName>style.visibility</p:attrName>
                                        </p:attrNameLst>
                                      </p:cBhvr>
                                      <p:to>
                                        <p:strVal val="visible"/>
                                      </p:to>
                                    </p:set>
                                    <p:animEffect transition="in" filter="checkerboard(across)">
                                      <p:cBhvr>
                                        <p:cTn id="10" dur="500"/>
                                        <p:tgtEl>
                                          <p:spTgt spid="69">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9">
                                            <p:txEl>
                                              <p:pRg st="4" end="4"/>
                                            </p:txEl>
                                          </p:spTgt>
                                        </p:tgtEl>
                                        <p:attrNameLst>
                                          <p:attrName>style.visibility</p:attrName>
                                        </p:attrNameLst>
                                      </p:cBhvr>
                                      <p:to>
                                        <p:strVal val="visible"/>
                                      </p:to>
                                    </p:set>
                                    <p:animEffect transition="in" filter="checkerboard(across)">
                                      <p:cBhvr>
                                        <p:cTn id="13" dur="500"/>
                                        <p:tgtEl>
                                          <p:spTgt spid="69">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9">
                                            <p:txEl>
                                              <p:pRg st="6" end="6"/>
                                            </p:txEl>
                                          </p:spTgt>
                                        </p:tgtEl>
                                        <p:attrNameLst>
                                          <p:attrName>style.visibility</p:attrName>
                                        </p:attrNameLst>
                                      </p:cBhvr>
                                      <p:to>
                                        <p:strVal val="visible"/>
                                      </p:to>
                                    </p:set>
                                    <p:animEffect transition="in" filter="checkerboard(across)">
                                      <p:cBhvr>
                                        <p:cTn id="16" dur="500"/>
                                        <p:tgtEl>
                                          <p:spTgt spid="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3CA7A4-EAC2-207E-7468-8B1EAE5A506F}"/>
            </a:ext>
          </a:extLst>
        </p:cNvPr>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82929F4E-3A65-9ABF-3A3F-43DB727A0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109" name="Rectangle 108">
            <a:extLst>
              <a:ext uri="{FF2B5EF4-FFF2-40B4-BE49-F238E27FC236}">
                <a16:creationId xmlns:a16="http://schemas.microsoft.com/office/drawing/2014/main" id="{24B6477B-4B01-1746-A697-A1B5D4E11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1" name="Rectangle 110">
            <a:extLst>
              <a:ext uri="{FF2B5EF4-FFF2-40B4-BE49-F238E27FC236}">
                <a16:creationId xmlns:a16="http://schemas.microsoft.com/office/drawing/2014/main" id="{9B6B909D-D5D2-BF91-1A02-1973399C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3" name="Rectangle 112">
            <a:extLst>
              <a:ext uri="{FF2B5EF4-FFF2-40B4-BE49-F238E27FC236}">
                <a16:creationId xmlns:a16="http://schemas.microsoft.com/office/drawing/2014/main" id="{93DF067C-8B46-B97E-046B-D009205F0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5" name="Rectangle 114">
            <a:extLst>
              <a:ext uri="{FF2B5EF4-FFF2-40B4-BE49-F238E27FC236}">
                <a16:creationId xmlns:a16="http://schemas.microsoft.com/office/drawing/2014/main" id="{CED7C120-E6AD-8387-7BA3-8F56569B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7" name="Freeform: Shape 116">
            <a:extLst>
              <a:ext uri="{FF2B5EF4-FFF2-40B4-BE49-F238E27FC236}">
                <a16:creationId xmlns:a16="http://schemas.microsoft.com/office/drawing/2014/main" id="{8516A9BF-B8EE-E411-9640-28A830606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9" name="Rectangle 118">
            <a:extLst>
              <a:ext uri="{FF2B5EF4-FFF2-40B4-BE49-F238E27FC236}">
                <a16:creationId xmlns:a16="http://schemas.microsoft.com/office/drawing/2014/main" id="{658CC5FE-3095-DFD6-4BB8-1E94D21BC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BE509BF5-6FF2-0CF2-E5AB-ED5C88112580}"/>
              </a:ext>
            </a:extLst>
          </p:cNvPr>
          <p:cNvSpPr>
            <a:spLocks noGrp="1"/>
          </p:cNvSpPr>
          <p:nvPr>
            <p:ph type="title"/>
          </p:nvPr>
        </p:nvSpPr>
        <p:spPr>
          <a:xfrm>
            <a:off x="301782" y="489329"/>
            <a:ext cx="3434251" cy="3387497"/>
          </a:xfrm>
        </p:spPr>
        <p:txBody>
          <a:bodyPr vert="horz" lIns="91440" tIns="45720" rIns="91440" bIns="45720" rtlCol="0" anchor="b">
            <a:normAutofit/>
          </a:bodyPr>
          <a:lstStyle/>
          <a:p>
            <a:pPr>
              <a:spcBef>
                <a:spcPct val="0"/>
              </a:spcBef>
            </a:pPr>
            <a:r>
              <a:rPr lang="en-US" sz="3600" b="1" kern="1200" dirty="0">
                <a:solidFill>
                  <a:srgbClr val="FFFFFF"/>
                </a:solidFill>
              </a:rPr>
              <a:t>NY Law Goes Further Than </a:t>
            </a:r>
            <a:r>
              <a:rPr lang="en-US" sz="3600" dirty="0">
                <a:solidFill>
                  <a:srgbClr val="FFFFFF"/>
                </a:solidFill>
              </a:rPr>
              <a:t>The REALTOR® </a:t>
            </a:r>
            <a:r>
              <a:rPr lang="en-US" sz="3600" b="1" kern="1200" dirty="0">
                <a:solidFill>
                  <a:srgbClr val="FFFFFF"/>
                </a:solidFill>
              </a:rPr>
              <a:t>Code of Ethics</a:t>
            </a:r>
            <a:endParaRPr lang="en-US" sz="3600" kern="1200" dirty="0">
              <a:solidFill>
                <a:srgbClr val="FFFFFF"/>
              </a:solidFill>
            </a:endParaRPr>
          </a:p>
        </p:txBody>
      </p:sp>
      <p:sp>
        <p:nvSpPr>
          <p:cNvPr id="69" name="Content Placeholder 2">
            <a:extLst>
              <a:ext uri="{FF2B5EF4-FFF2-40B4-BE49-F238E27FC236}">
                <a16:creationId xmlns:a16="http://schemas.microsoft.com/office/drawing/2014/main" id="{728190EC-5677-8EEA-F313-F25F687B96AC}"/>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571500" indent="-342900">
              <a:spcBef>
                <a:spcPts val="600"/>
              </a:spcBef>
              <a:spcAft>
                <a:spcPts val="600"/>
              </a:spcAft>
            </a:pPr>
            <a:r>
              <a:rPr lang="en-US" sz="2400" dirty="0"/>
              <a:t>“Off-Duty” conduct has been found by DOS and the Courts to support findings of untrustworthiness. </a:t>
            </a:r>
          </a:p>
          <a:p>
            <a:pPr marL="571500" indent="-342900">
              <a:spcBef>
                <a:spcPts val="600"/>
              </a:spcBef>
              <a:spcAft>
                <a:spcPts val="600"/>
              </a:spcAft>
            </a:pPr>
            <a:r>
              <a:rPr lang="en-US" sz="2400" u="sng" dirty="0"/>
              <a:t>Fogel vs. Department of State</a:t>
            </a:r>
            <a:r>
              <a:rPr lang="en-US" sz="2400" dirty="0"/>
              <a:t> (2d Dep’t 1994):</a:t>
            </a:r>
          </a:p>
          <a:p>
            <a:pPr marL="1181085" lvl="1" indent="-342900">
              <a:spcBef>
                <a:spcPts val="600"/>
              </a:spcBef>
              <a:spcAft>
                <a:spcPts val="600"/>
              </a:spcAft>
            </a:pPr>
            <a:r>
              <a:rPr lang="en-US" dirty="0"/>
              <a:t>“Real Property Law 441-c does not specially limit untrustworthiness to only situations where the underlying acts or conduct are related to real estate transactions.”  </a:t>
            </a:r>
          </a:p>
          <a:p>
            <a:pPr marL="457200" indent="-228600">
              <a:spcAft>
                <a:spcPts val="600"/>
              </a:spcAft>
              <a:buFont typeface="Arial" panose="020B0604020202020204" pitchFamily="34" charset="0"/>
              <a:buChar char="•"/>
            </a:pPr>
            <a:endParaRPr lang="en-US" sz="2000" b="1" i="1" dirty="0"/>
          </a:p>
          <a:p>
            <a:pPr marL="114300" indent="-228600">
              <a:spcAft>
                <a:spcPts val="600"/>
              </a:spcAft>
              <a:buFont typeface="Arial" panose="020B0604020202020204" pitchFamily="34" charset="0"/>
              <a:buChar char="•"/>
            </a:pPr>
            <a:endParaRPr lang="en-US" sz="2000" b="1" i="1" dirty="0"/>
          </a:p>
        </p:txBody>
      </p:sp>
    </p:spTree>
    <p:extLst>
      <p:ext uri="{BB962C8B-B14F-4D97-AF65-F5344CB8AC3E}">
        <p14:creationId xmlns:p14="http://schemas.microsoft.com/office/powerpoint/2010/main" val="20344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9">
                                            <p:txEl>
                                              <p:pRg st="1" end="1"/>
                                            </p:txEl>
                                          </p:spTgt>
                                        </p:tgtEl>
                                        <p:attrNameLst>
                                          <p:attrName>style.visibility</p:attrName>
                                        </p:attrNameLst>
                                      </p:cBhvr>
                                      <p:to>
                                        <p:strVal val="visible"/>
                                      </p:to>
                                    </p:set>
                                    <p:animEffect transition="in" filter="checkerboard(across)">
                                      <p:cBhvr>
                                        <p:cTn id="7" dur="500"/>
                                        <p:tgtEl>
                                          <p:spTgt spid="69">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9">
                                            <p:txEl>
                                              <p:pRg st="2" end="2"/>
                                            </p:txEl>
                                          </p:spTgt>
                                        </p:tgtEl>
                                        <p:attrNameLst>
                                          <p:attrName>style.visibility</p:attrName>
                                        </p:attrNameLst>
                                      </p:cBhvr>
                                      <p:to>
                                        <p:strVal val="visible"/>
                                      </p:to>
                                    </p:set>
                                    <p:animEffect transition="in" filter="checkerboard(across)">
                                      <p:cBhvr>
                                        <p:cTn id="10"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FF6D1A-6EAC-05B4-112D-24B3283716ED}"/>
            </a:ext>
          </a:extLst>
        </p:cNvPr>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D80CBD1C-B257-AA51-B183-ABE324728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6" name="Rectangle 125">
            <a:extLst>
              <a:ext uri="{FF2B5EF4-FFF2-40B4-BE49-F238E27FC236}">
                <a16:creationId xmlns:a16="http://schemas.microsoft.com/office/drawing/2014/main" id="{F72B09E3-4F6E-19D0-6965-72F621438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8" name="Rectangle 127">
            <a:extLst>
              <a:ext uri="{FF2B5EF4-FFF2-40B4-BE49-F238E27FC236}">
                <a16:creationId xmlns:a16="http://schemas.microsoft.com/office/drawing/2014/main" id="{2EA893CB-44F5-7C37-4A38-CA9178D5B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0" name="Rectangle 129">
            <a:extLst>
              <a:ext uri="{FF2B5EF4-FFF2-40B4-BE49-F238E27FC236}">
                <a16:creationId xmlns:a16="http://schemas.microsoft.com/office/drawing/2014/main" id="{EA8068E0-4C3D-8C06-3C1A-3BADE6542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2" name="Rectangle 131">
            <a:extLst>
              <a:ext uri="{FF2B5EF4-FFF2-40B4-BE49-F238E27FC236}">
                <a16:creationId xmlns:a16="http://schemas.microsoft.com/office/drawing/2014/main" id="{3C28E9B2-CDAB-834F-2678-CF61604E6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B615D827-7C18-BB27-EF2B-96CAB1509B06}"/>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ctr">
              <a:spcBef>
                <a:spcPct val="0"/>
              </a:spcBef>
            </a:pPr>
            <a:r>
              <a:rPr lang="en-US" sz="4000" dirty="0">
                <a:solidFill>
                  <a:srgbClr val="FFFFFF"/>
                </a:solidFill>
              </a:rPr>
              <a:t>Recent Case Example: 226 DOS 25</a:t>
            </a:r>
            <a:endParaRPr lang="en-US" sz="4000" kern="1200" dirty="0">
              <a:solidFill>
                <a:srgbClr val="FFFFFF"/>
              </a:solidFill>
            </a:endParaRPr>
          </a:p>
        </p:txBody>
      </p:sp>
      <p:sp>
        <p:nvSpPr>
          <p:cNvPr id="69" name="Content Placeholder 2">
            <a:extLst>
              <a:ext uri="{FF2B5EF4-FFF2-40B4-BE49-F238E27FC236}">
                <a16:creationId xmlns:a16="http://schemas.microsoft.com/office/drawing/2014/main" id="{472888B0-C06E-6472-A0A0-35F07971EE05}"/>
              </a:ext>
            </a:extLst>
          </p:cNvPr>
          <p:cNvSpPr>
            <a:spLocks noGrp="1"/>
          </p:cNvSpPr>
          <p:nvPr>
            <p:ph type="body" idx="1"/>
          </p:nvPr>
        </p:nvSpPr>
        <p:spPr>
          <a:xfrm>
            <a:off x="924450" y="1891970"/>
            <a:ext cx="6567258" cy="4398471"/>
          </a:xfrm>
        </p:spPr>
        <p:txBody>
          <a:bodyPr vert="horz" lIns="91440" tIns="45720" rIns="91440" bIns="45720" rtlCol="0" anchor="ctr">
            <a:normAutofit fontScale="85000" lnSpcReduction="20000"/>
          </a:bodyPr>
          <a:lstStyle/>
          <a:p>
            <a:r>
              <a:rPr lang="en-US" dirty="0"/>
              <a:t>Licensee made vulgar and racist comments in a text thread to a member of the public outside of a real estate transaction.</a:t>
            </a:r>
          </a:p>
          <a:p>
            <a:endParaRPr lang="en-US" dirty="0"/>
          </a:p>
          <a:p>
            <a:r>
              <a:rPr lang="en-US" dirty="0"/>
              <a:t>Salesperson’s license was suspended by DOS. </a:t>
            </a:r>
          </a:p>
          <a:p>
            <a:endParaRPr lang="en-US" dirty="0"/>
          </a:p>
          <a:p>
            <a:r>
              <a:rPr lang="en-US" dirty="0"/>
              <a:t>DOS said that, even through recipient of comments was not a client at the time licensee’s comments were made his comments that “does not negate his </a:t>
            </a:r>
            <a:r>
              <a:rPr lang="en-US"/>
              <a:t>responsibilities as a </a:t>
            </a:r>
            <a:r>
              <a:rPr lang="en-US" dirty="0"/>
              <a:t>Licensed real estate salesperson to act with professionalism, respect and within the bounds of the law.”</a:t>
            </a:r>
          </a:p>
          <a:p>
            <a:pPr marL="101598" indent="0">
              <a:buNone/>
            </a:pPr>
            <a:endParaRPr lang="en-US" dirty="0"/>
          </a:p>
        </p:txBody>
      </p:sp>
      <p:pic>
        <p:nvPicPr>
          <p:cNvPr id="5" name="Picture 4" descr="Mobile phone and text message bubbles">
            <a:extLst>
              <a:ext uri="{FF2B5EF4-FFF2-40B4-BE49-F238E27FC236}">
                <a16:creationId xmlns:a16="http://schemas.microsoft.com/office/drawing/2014/main" id="{E9FA5F04-06DF-741F-DC2E-2DFA0D882B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1711" y="2601310"/>
            <a:ext cx="3775839" cy="2517226"/>
          </a:xfrm>
          <a:prstGeom prst="rect">
            <a:avLst/>
          </a:prstGeom>
        </p:spPr>
      </p:pic>
    </p:spTree>
    <p:extLst>
      <p:ext uri="{BB962C8B-B14F-4D97-AF65-F5344CB8AC3E}">
        <p14:creationId xmlns:p14="http://schemas.microsoft.com/office/powerpoint/2010/main" val="41550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checkerboard(across)">
                                      <p:cBhvr>
                                        <p:cTn id="7" dur="5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9">
                                            <p:txEl>
                                              <p:pRg st="2" end="2"/>
                                            </p:txEl>
                                          </p:spTgt>
                                        </p:tgtEl>
                                        <p:attrNameLst>
                                          <p:attrName>style.visibility</p:attrName>
                                        </p:attrNameLst>
                                      </p:cBhvr>
                                      <p:to>
                                        <p:strVal val="visible"/>
                                      </p:to>
                                    </p:set>
                                    <p:animEffect transition="in" filter="checkerboard(across)">
                                      <p:cBhvr>
                                        <p:cTn id="12" dur="500"/>
                                        <p:tgtEl>
                                          <p:spTgt spid="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9">
                                            <p:txEl>
                                              <p:pRg st="4" end="4"/>
                                            </p:txEl>
                                          </p:spTgt>
                                        </p:tgtEl>
                                        <p:attrNameLst>
                                          <p:attrName>style.visibility</p:attrName>
                                        </p:attrNameLst>
                                      </p:cBhvr>
                                      <p:to>
                                        <p:strVal val="visible"/>
                                      </p:to>
                                    </p:set>
                                    <p:animEffect transition="in" filter="checkerboard(across)">
                                      <p:cBhvr>
                                        <p:cTn id="17"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EF94C0-DC24-9C1E-BDF0-A2C6EA777745}"/>
            </a:ext>
          </a:extLst>
        </p:cNvPr>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D5BB08D5-A1FF-9FF9-2891-8488AD30E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6" name="Rectangle 125">
            <a:extLst>
              <a:ext uri="{FF2B5EF4-FFF2-40B4-BE49-F238E27FC236}">
                <a16:creationId xmlns:a16="http://schemas.microsoft.com/office/drawing/2014/main" id="{6858196D-C615-F73F-56FB-8A9E7FFB2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8" name="Rectangle 127">
            <a:extLst>
              <a:ext uri="{FF2B5EF4-FFF2-40B4-BE49-F238E27FC236}">
                <a16:creationId xmlns:a16="http://schemas.microsoft.com/office/drawing/2014/main" id="{51BCA70E-1F2B-4CF6-D363-53C2B611D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0" name="Rectangle 129">
            <a:extLst>
              <a:ext uri="{FF2B5EF4-FFF2-40B4-BE49-F238E27FC236}">
                <a16:creationId xmlns:a16="http://schemas.microsoft.com/office/drawing/2014/main" id="{B14D6A6C-D504-7E45-E562-EA2648E9E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2" name="Rectangle 131">
            <a:extLst>
              <a:ext uri="{FF2B5EF4-FFF2-40B4-BE49-F238E27FC236}">
                <a16:creationId xmlns:a16="http://schemas.microsoft.com/office/drawing/2014/main" id="{3BD72FDB-ABCD-2E7F-8B98-D0706BF03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230E3BFB-C309-BD15-33FF-743D27184EE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ctr">
              <a:spcBef>
                <a:spcPct val="0"/>
              </a:spcBef>
            </a:pPr>
            <a:r>
              <a:rPr lang="en-US" sz="4000" dirty="0">
                <a:solidFill>
                  <a:srgbClr val="FFFFFF"/>
                </a:solidFill>
              </a:rPr>
              <a:t>Recent Case Example: 256 DOS 25</a:t>
            </a:r>
            <a:endParaRPr lang="en-US" sz="4000" kern="1200" dirty="0">
              <a:solidFill>
                <a:srgbClr val="FFFFFF"/>
              </a:solidFill>
            </a:endParaRPr>
          </a:p>
        </p:txBody>
      </p:sp>
      <p:sp>
        <p:nvSpPr>
          <p:cNvPr id="69" name="Content Placeholder 2">
            <a:extLst>
              <a:ext uri="{FF2B5EF4-FFF2-40B4-BE49-F238E27FC236}">
                <a16:creationId xmlns:a16="http://schemas.microsoft.com/office/drawing/2014/main" id="{94E8C0D0-230E-7C8C-484E-7CB26A29BDE1}"/>
              </a:ext>
            </a:extLst>
          </p:cNvPr>
          <p:cNvSpPr>
            <a:spLocks noGrp="1"/>
          </p:cNvSpPr>
          <p:nvPr>
            <p:ph type="body" idx="1"/>
          </p:nvPr>
        </p:nvSpPr>
        <p:spPr>
          <a:xfrm>
            <a:off x="924450" y="1891970"/>
            <a:ext cx="5712834" cy="4398471"/>
          </a:xfrm>
        </p:spPr>
        <p:txBody>
          <a:bodyPr vert="horz" lIns="91440" tIns="45720" rIns="91440" bIns="45720" rtlCol="0" anchor="ctr">
            <a:normAutofit fontScale="92500" lnSpcReduction="10000"/>
          </a:bodyPr>
          <a:lstStyle/>
          <a:p>
            <a:r>
              <a:rPr lang="en-US" sz="2600" dirty="0"/>
              <a:t>Licensee directed racist and abusive epithets to health club employee that were recorded on video.</a:t>
            </a:r>
          </a:p>
          <a:p>
            <a:endParaRPr lang="en-US" sz="2600" dirty="0"/>
          </a:p>
          <a:p>
            <a:r>
              <a:rPr lang="en-US" sz="2600" dirty="0"/>
              <a:t>Salesperson’s license was not granted.</a:t>
            </a:r>
          </a:p>
          <a:p>
            <a:endParaRPr lang="en-US" sz="2600" dirty="0"/>
          </a:p>
          <a:p>
            <a:r>
              <a:rPr lang="en-US" sz="2600" dirty="0"/>
              <a:t>DOS said that “the video footage of the applicant’s display of hostility and his use of racist and abusive epithets…firmly prove his inability to treat certain members of a protected class fairly.”</a:t>
            </a:r>
          </a:p>
          <a:p>
            <a:pPr marL="101598" indent="0">
              <a:buNone/>
            </a:pPr>
            <a:endParaRPr lang="en-US" dirty="0"/>
          </a:p>
        </p:txBody>
      </p:sp>
      <p:pic>
        <p:nvPicPr>
          <p:cNvPr id="7" name="Picture 6" descr="Camera lens">
            <a:extLst>
              <a:ext uri="{FF2B5EF4-FFF2-40B4-BE49-F238E27FC236}">
                <a16:creationId xmlns:a16="http://schemas.microsoft.com/office/drawing/2014/main" id="{6BEB3C25-E8E1-ED2F-313C-DB1C08B767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6832" y="2538248"/>
            <a:ext cx="3850717" cy="2566518"/>
          </a:xfrm>
          <a:prstGeom prst="rect">
            <a:avLst/>
          </a:prstGeom>
        </p:spPr>
      </p:pic>
    </p:spTree>
    <p:extLst>
      <p:ext uri="{BB962C8B-B14F-4D97-AF65-F5344CB8AC3E}">
        <p14:creationId xmlns:p14="http://schemas.microsoft.com/office/powerpoint/2010/main" val="435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checkerboard(across)">
                                      <p:cBhvr>
                                        <p:cTn id="7" dur="5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9">
                                            <p:txEl>
                                              <p:pRg st="2" end="2"/>
                                            </p:txEl>
                                          </p:spTgt>
                                        </p:tgtEl>
                                        <p:attrNameLst>
                                          <p:attrName>style.visibility</p:attrName>
                                        </p:attrNameLst>
                                      </p:cBhvr>
                                      <p:to>
                                        <p:strVal val="visible"/>
                                      </p:to>
                                    </p:set>
                                    <p:animEffect transition="in" filter="checkerboard(across)">
                                      <p:cBhvr>
                                        <p:cTn id="12" dur="500"/>
                                        <p:tgtEl>
                                          <p:spTgt spid="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9">
                                            <p:txEl>
                                              <p:pRg st="4" end="4"/>
                                            </p:txEl>
                                          </p:spTgt>
                                        </p:tgtEl>
                                        <p:attrNameLst>
                                          <p:attrName>style.visibility</p:attrName>
                                        </p:attrNameLst>
                                      </p:cBhvr>
                                      <p:to>
                                        <p:strVal val="visible"/>
                                      </p:to>
                                    </p:set>
                                    <p:animEffect transition="in" filter="checkerboard(across)">
                                      <p:cBhvr>
                                        <p:cTn id="17"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54CA1E-8BDB-90DF-C6DA-CBB11B0A5D92}"/>
            </a:ext>
          </a:extLst>
        </p:cNvPr>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F29061CC-DAF7-D068-2E08-9B6BDD70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6" name="Rectangle 125">
            <a:extLst>
              <a:ext uri="{FF2B5EF4-FFF2-40B4-BE49-F238E27FC236}">
                <a16:creationId xmlns:a16="http://schemas.microsoft.com/office/drawing/2014/main" id="{C81974F8-3F93-F85B-0BE0-C24018C7F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8" name="Rectangle 127">
            <a:extLst>
              <a:ext uri="{FF2B5EF4-FFF2-40B4-BE49-F238E27FC236}">
                <a16:creationId xmlns:a16="http://schemas.microsoft.com/office/drawing/2014/main" id="{295E6576-CC59-E51B-2B6B-D1039FF79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0" name="Rectangle 129">
            <a:extLst>
              <a:ext uri="{FF2B5EF4-FFF2-40B4-BE49-F238E27FC236}">
                <a16:creationId xmlns:a16="http://schemas.microsoft.com/office/drawing/2014/main" id="{9F436ED6-39AE-020D-6FBD-8F2E5B26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2" name="Rectangle 131">
            <a:extLst>
              <a:ext uri="{FF2B5EF4-FFF2-40B4-BE49-F238E27FC236}">
                <a16:creationId xmlns:a16="http://schemas.microsoft.com/office/drawing/2014/main" id="{9E979EB5-E488-225A-A182-9E1334474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955AD22-9F6C-DEF5-CE3C-FBEA97C320A1}"/>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spcBef>
                <a:spcPct val="0"/>
              </a:spcBef>
            </a:pPr>
            <a:r>
              <a:rPr lang="en-US" sz="4000" dirty="0">
                <a:solidFill>
                  <a:srgbClr val="FFFFFF"/>
                </a:solidFill>
              </a:rPr>
              <a:t>Best Practice: Follow and Promote NAR’s Pathways to Professionalism</a:t>
            </a:r>
            <a:endParaRPr lang="en-US" sz="4000" kern="1200" dirty="0">
              <a:solidFill>
                <a:srgbClr val="FFFFFF"/>
              </a:solidFill>
            </a:endParaRPr>
          </a:p>
        </p:txBody>
      </p:sp>
      <p:sp>
        <p:nvSpPr>
          <p:cNvPr id="69" name="Content Placeholder 2">
            <a:extLst>
              <a:ext uri="{FF2B5EF4-FFF2-40B4-BE49-F238E27FC236}">
                <a16:creationId xmlns:a16="http://schemas.microsoft.com/office/drawing/2014/main" id="{3A7D69DF-F566-9D18-CF2F-C9A362F0CABD}"/>
              </a:ext>
            </a:extLst>
          </p:cNvPr>
          <p:cNvSpPr>
            <a:spLocks noGrp="1"/>
          </p:cNvSpPr>
          <p:nvPr>
            <p:ph type="body" idx="1"/>
          </p:nvPr>
        </p:nvSpPr>
        <p:spPr>
          <a:xfrm>
            <a:off x="924449" y="1891970"/>
            <a:ext cx="7565774" cy="4398471"/>
          </a:xfrm>
        </p:spPr>
        <p:txBody>
          <a:bodyPr vert="horz" lIns="91440" tIns="45720" rIns="91440" bIns="45720" rtlCol="0" anchor="ctr">
            <a:noAutofit/>
          </a:bodyPr>
          <a:lstStyle/>
          <a:p>
            <a:endParaRPr lang="en-US" sz="2400" dirty="0"/>
          </a:p>
          <a:p>
            <a:r>
              <a:rPr lang="en-US" sz="2400" dirty="0"/>
              <a:t>This list of suggested professional courtesies is meant to complement the Code of Ethics</a:t>
            </a:r>
          </a:p>
          <a:p>
            <a:endParaRPr lang="en-US" sz="2400" dirty="0"/>
          </a:p>
          <a:p>
            <a:r>
              <a:rPr lang="en-US" sz="2400" dirty="0"/>
              <a:t>“Be aware of and respect cultural differences. Show courtesy and respect to everyone.”</a:t>
            </a:r>
          </a:p>
          <a:p>
            <a:endParaRPr lang="en-US" sz="2400" dirty="0"/>
          </a:p>
          <a:p>
            <a:r>
              <a:rPr lang="en-US" sz="2400" dirty="0"/>
              <a:t>“Avoid the inappropriate use of endearments or other denigrating language.”</a:t>
            </a:r>
          </a:p>
          <a:p>
            <a:endParaRPr lang="en-US" sz="2400" dirty="0"/>
          </a:p>
          <a:p>
            <a:r>
              <a:rPr lang="en-US" sz="2400" dirty="0"/>
              <a:t>“Real estate is a reputation business. What you do today may affect your reputation—and business—for years to come.”</a:t>
            </a:r>
          </a:p>
        </p:txBody>
      </p:sp>
      <p:pic>
        <p:nvPicPr>
          <p:cNvPr id="3" name="Picture 2" descr="nar_qr.png">
            <a:extLst>
              <a:ext uri="{FF2B5EF4-FFF2-40B4-BE49-F238E27FC236}">
                <a16:creationId xmlns:a16="http://schemas.microsoft.com/office/drawing/2014/main" id="{50967C28-B8F6-4703-E15D-A6DD67FA94AB}"/>
              </a:ext>
            </a:extLst>
          </p:cNvPr>
          <p:cNvPicPr>
            <a:picLocks noChangeAspect="1"/>
          </p:cNvPicPr>
          <p:nvPr/>
        </p:nvPicPr>
        <p:blipFill>
          <a:blip r:embed="rId3"/>
          <a:stretch>
            <a:fillRect/>
          </a:stretch>
        </p:blipFill>
        <p:spPr>
          <a:xfrm>
            <a:off x="8490223" y="2685651"/>
            <a:ext cx="3084129" cy="3084129"/>
          </a:xfrm>
          <a:prstGeom prst="rect">
            <a:avLst/>
          </a:prstGeom>
        </p:spPr>
      </p:pic>
    </p:spTree>
    <p:extLst>
      <p:ext uri="{BB962C8B-B14F-4D97-AF65-F5344CB8AC3E}">
        <p14:creationId xmlns:p14="http://schemas.microsoft.com/office/powerpoint/2010/main" val="70137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560AE4-ABEC-CCD2-662B-D6D5C3FE24D6}"/>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88AE5C89-67EE-876E-ECB9-8C3DE635A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4" name="Picture 3" descr="Rolls of Newspaper">
            <a:extLst>
              <a:ext uri="{FF2B5EF4-FFF2-40B4-BE49-F238E27FC236}">
                <a16:creationId xmlns:a16="http://schemas.microsoft.com/office/drawing/2014/main" id="{BD787F39-F642-6312-5CA9-18F1A3C541E3}"/>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r="-1"/>
          <a:stretch>
            <a:fillRect/>
          </a:stretch>
        </p:blipFill>
        <p:spPr>
          <a:xfrm>
            <a:off x="20" y="10"/>
            <a:ext cx="12188930" cy="6857990"/>
          </a:xfrm>
          <a:prstGeom prst="rect">
            <a:avLst/>
          </a:prstGeom>
        </p:spPr>
      </p:pic>
      <p:sp>
        <p:nvSpPr>
          <p:cNvPr id="2" name="Title 1">
            <a:extLst>
              <a:ext uri="{FF2B5EF4-FFF2-40B4-BE49-F238E27FC236}">
                <a16:creationId xmlns:a16="http://schemas.microsoft.com/office/drawing/2014/main" id="{9D35476E-41C6-3826-B520-94483FB07AF3}"/>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spcBef>
                <a:spcPct val="0"/>
              </a:spcBef>
            </a:pPr>
            <a:r>
              <a:rPr lang="en-US" sz="5100" b="1" dirty="0">
                <a:solidFill>
                  <a:schemeClr val="bg1"/>
                </a:solidFill>
              </a:rPr>
              <a:t>News vs Reality – The Truth About Fair Housing Enforcement</a:t>
            </a:r>
            <a:br>
              <a:rPr lang="en-US" sz="5100" b="1" dirty="0">
                <a:solidFill>
                  <a:schemeClr val="bg1"/>
                </a:solidFill>
                <a:latin typeface="+mj-lt"/>
              </a:rPr>
            </a:br>
            <a:endParaRPr lang="en-US" sz="5100" b="1" dirty="0">
              <a:solidFill>
                <a:schemeClr val="bg1"/>
              </a:solidFill>
              <a:latin typeface="+mj-lt"/>
            </a:endParaRPr>
          </a:p>
        </p:txBody>
      </p:sp>
      <p:sp>
        <p:nvSpPr>
          <p:cNvPr id="54" name="sketchy line">
            <a:extLst>
              <a:ext uri="{FF2B5EF4-FFF2-40B4-BE49-F238E27FC236}">
                <a16:creationId xmlns:a16="http://schemas.microsoft.com/office/drawing/2014/main" id="{E54854B9-E9CC-A66D-7145-6EDFCAC9C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89199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C44CD-C0B6-67FE-9CE0-617E7412F24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26D7A33-5177-E1E9-62DE-299D55E9C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4" name="Rectangle 33">
            <a:extLst>
              <a:ext uri="{FF2B5EF4-FFF2-40B4-BE49-F238E27FC236}">
                <a16:creationId xmlns:a16="http://schemas.microsoft.com/office/drawing/2014/main" id="{00478563-F8DB-FBE3-F018-F5AC3E1E6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EBFA9110-DA7A-E9C4-2C11-092A82E3A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8" name="Rectangle 37">
            <a:extLst>
              <a:ext uri="{FF2B5EF4-FFF2-40B4-BE49-F238E27FC236}">
                <a16:creationId xmlns:a16="http://schemas.microsoft.com/office/drawing/2014/main" id="{AF787E88-E7A1-2B10-EFD9-92DA7FC56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0" name="Rectangle 39">
            <a:extLst>
              <a:ext uri="{FF2B5EF4-FFF2-40B4-BE49-F238E27FC236}">
                <a16:creationId xmlns:a16="http://schemas.microsoft.com/office/drawing/2014/main" id="{5B3C6E3C-7D41-06E1-C474-D8332AA93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2" name="Freeform: Shape 41">
            <a:extLst>
              <a:ext uri="{FF2B5EF4-FFF2-40B4-BE49-F238E27FC236}">
                <a16:creationId xmlns:a16="http://schemas.microsoft.com/office/drawing/2014/main" id="{A81DCEA9-1216-FC60-D0F9-AEC7DE0DB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4" name="Rectangle 43">
            <a:extLst>
              <a:ext uri="{FF2B5EF4-FFF2-40B4-BE49-F238E27FC236}">
                <a16:creationId xmlns:a16="http://schemas.microsoft.com/office/drawing/2014/main" id="{7299C5E1-607E-ED73-E1B7-4954445AC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FDCFF070-4AC5-8762-0861-ABAB85CA8C6B}"/>
              </a:ext>
            </a:extLst>
          </p:cNvPr>
          <p:cNvSpPr>
            <a:spLocks noGrp="1"/>
          </p:cNvSpPr>
          <p:nvPr>
            <p:ph type="title"/>
          </p:nvPr>
        </p:nvSpPr>
        <p:spPr>
          <a:xfrm>
            <a:off x="418225" y="1379096"/>
            <a:ext cx="3201366" cy="3387497"/>
          </a:xfrm>
        </p:spPr>
        <p:txBody>
          <a:bodyPr vert="horz" lIns="91440" tIns="45720" rIns="91440" bIns="45720" rtlCol="0" anchor="b">
            <a:normAutofit/>
          </a:bodyPr>
          <a:lstStyle/>
          <a:p>
            <a:pPr>
              <a:spcBef>
                <a:spcPct val="0"/>
              </a:spcBef>
            </a:pPr>
            <a:r>
              <a:rPr lang="en-US" sz="3800" b="1" kern="1200" dirty="0">
                <a:solidFill>
                  <a:srgbClr val="FFFFFF"/>
                </a:solidFill>
              </a:rPr>
              <a:t>The News Says… </a:t>
            </a:r>
            <a:br>
              <a:rPr lang="en-US" sz="3800" b="1" kern="1200" dirty="0">
                <a:solidFill>
                  <a:srgbClr val="FFFFFF"/>
                </a:solidFill>
              </a:rPr>
            </a:br>
            <a:r>
              <a:rPr lang="en-US" sz="3800" b="1" kern="1200" dirty="0">
                <a:solidFill>
                  <a:srgbClr val="FFFFFF"/>
                </a:solidFill>
              </a:rPr>
              <a:t>NY Landlords Can Refuse Section 8</a:t>
            </a:r>
          </a:p>
        </p:txBody>
      </p:sp>
      <p:pic>
        <p:nvPicPr>
          <p:cNvPr id="7" name="Picture 6">
            <a:extLst>
              <a:ext uri="{FF2B5EF4-FFF2-40B4-BE49-F238E27FC236}">
                <a16:creationId xmlns:a16="http://schemas.microsoft.com/office/drawing/2014/main" id="{9B35645E-BEEB-0B5E-78E2-8F098F86D145}"/>
              </a:ext>
            </a:extLst>
          </p:cNvPr>
          <p:cNvPicPr>
            <a:picLocks noChangeAspect="1"/>
          </p:cNvPicPr>
          <p:nvPr/>
        </p:nvPicPr>
        <p:blipFill>
          <a:blip r:embed="rId2"/>
          <a:stretch>
            <a:fillRect/>
          </a:stretch>
        </p:blipFill>
        <p:spPr>
          <a:xfrm>
            <a:off x="4134810" y="612860"/>
            <a:ext cx="7772400" cy="5632278"/>
          </a:xfrm>
          <a:prstGeom prst="rect">
            <a:avLst/>
          </a:prstGeom>
        </p:spPr>
      </p:pic>
    </p:spTree>
    <p:extLst>
      <p:ext uri="{BB962C8B-B14F-4D97-AF65-F5344CB8AC3E}">
        <p14:creationId xmlns:p14="http://schemas.microsoft.com/office/powerpoint/2010/main" val="424984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27970C-0B37-344E-B31A-A186E30EB974}"/>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40E913A-9948-3796-19F9-E7E730453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4" name="Rectangle 33">
            <a:extLst>
              <a:ext uri="{FF2B5EF4-FFF2-40B4-BE49-F238E27FC236}">
                <a16:creationId xmlns:a16="http://schemas.microsoft.com/office/drawing/2014/main" id="{F1483B53-DAAB-A0EB-E997-5A000ABBE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C6FFDBB3-0384-AF01-DA64-6949DE38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8" name="Rectangle 37">
            <a:extLst>
              <a:ext uri="{FF2B5EF4-FFF2-40B4-BE49-F238E27FC236}">
                <a16:creationId xmlns:a16="http://schemas.microsoft.com/office/drawing/2014/main" id="{F5F1C2DE-D321-3F34-4328-EB6E45BB8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0" name="Rectangle 39">
            <a:extLst>
              <a:ext uri="{FF2B5EF4-FFF2-40B4-BE49-F238E27FC236}">
                <a16:creationId xmlns:a16="http://schemas.microsoft.com/office/drawing/2014/main" id="{F7D6E818-CB2F-F4D0-C3E8-042654723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2" name="Freeform: Shape 41">
            <a:extLst>
              <a:ext uri="{FF2B5EF4-FFF2-40B4-BE49-F238E27FC236}">
                <a16:creationId xmlns:a16="http://schemas.microsoft.com/office/drawing/2014/main" id="{678079F5-3B98-FEF9-3AA8-F4C80EC26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4" name="Rectangle 43">
            <a:extLst>
              <a:ext uri="{FF2B5EF4-FFF2-40B4-BE49-F238E27FC236}">
                <a16:creationId xmlns:a16="http://schemas.microsoft.com/office/drawing/2014/main" id="{11EC3C97-B7AE-9EB3-3910-20134C62B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61F09219-32B4-6BB8-C5DC-063EC0E47758}"/>
              </a:ext>
            </a:extLst>
          </p:cNvPr>
          <p:cNvSpPr>
            <a:spLocks noGrp="1"/>
          </p:cNvSpPr>
          <p:nvPr>
            <p:ph type="title"/>
          </p:nvPr>
        </p:nvSpPr>
        <p:spPr>
          <a:xfrm>
            <a:off x="418225" y="1365449"/>
            <a:ext cx="3201366" cy="2970292"/>
          </a:xfrm>
        </p:spPr>
        <p:txBody>
          <a:bodyPr vert="horz" lIns="91440" tIns="45720" rIns="91440" bIns="45720" rtlCol="0" anchor="b">
            <a:normAutofit/>
          </a:bodyPr>
          <a:lstStyle/>
          <a:p>
            <a:pPr>
              <a:spcBef>
                <a:spcPct val="0"/>
              </a:spcBef>
            </a:pPr>
            <a:r>
              <a:rPr lang="en-US" sz="4000" b="1" kern="1200" dirty="0">
                <a:solidFill>
                  <a:srgbClr val="FFFFFF"/>
                </a:solidFill>
              </a:rPr>
              <a:t>Recent Third Department Court Ruling</a:t>
            </a:r>
          </a:p>
        </p:txBody>
      </p:sp>
      <p:sp>
        <p:nvSpPr>
          <p:cNvPr id="3" name="Content Placeholder 2">
            <a:extLst>
              <a:ext uri="{FF2B5EF4-FFF2-40B4-BE49-F238E27FC236}">
                <a16:creationId xmlns:a16="http://schemas.microsoft.com/office/drawing/2014/main" id="{AD7D623A-98EA-892E-CA50-B9BB30D72BAA}"/>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495285" indent="-342900">
              <a:spcAft>
                <a:spcPts val="600"/>
              </a:spcAft>
            </a:pPr>
            <a:r>
              <a:rPr lang="en-US" sz="2400" dirty="0"/>
              <a:t>In March, the New York State Supreme Court, Appellate Division (Third Department), issued a decision holding that New York’s lawful source of income protections cannot be used to require property owners to participate in the federal Section 8 program. </a:t>
            </a:r>
          </a:p>
          <a:p>
            <a:pPr marL="495285" indent="-342900">
              <a:spcAft>
                <a:spcPts val="600"/>
              </a:spcAft>
            </a:pPr>
            <a:endParaRPr lang="en-US" sz="2400" dirty="0"/>
          </a:p>
          <a:p>
            <a:pPr marL="495285" indent="-342900">
              <a:spcAft>
                <a:spcPts val="600"/>
              </a:spcAft>
            </a:pPr>
            <a:r>
              <a:rPr lang="en-US" sz="2400" dirty="0"/>
              <a:t>The court found the law unconstitutional in situations where it would force owners to consent to warrantless inspections and provide access to records.</a:t>
            </a:r>
            <a:endParaRPr lang="en-US" sz="2400" dirty="0">
              <a:latin typeface="+mn-lt"/>
            </a:endParaRPr>
          </a:p>
        </p:txBody>
      </p:sp>
    </p:spTree>
    <p:extLst>
      <p:ext uri="{BB962C8B-B14F-4D97-AF65-F5344CB8AC3E}">
        <p14:creationId xmlns:p14="http://schemas.microsoft.com/office/powerpoint/2010/main" val="127754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A8C077-5BEC-3AFD-D4CA-9E99446763A3}"/>
            </a:ext>
          </a:extLst>
        </p:cNvPr>
        <p:cNvGrpSpPr/>
        <p:nvPr/>
      </p:nvGrpSpPr>
      <p:grpSpPr>
        <a:xfrm>
          <a:off x="0" y="0"/>
          <a:ext cx="0" cy="0"/>
          <a:chOff x="0" y="0"/>
          <a:chExt cx="0" cy="0"/>
        </a:xfrm>
      </p:grpSpPr>
      <p:sp useBgFill="1">
        <p:nvSpPr>
          <p:cNvPr id="221" name="Rectangle 22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0A6A9353-8D5C-CE53-C9DF-E0ECD11E2099}"/>
              </a:ext>
            </a:extLst>
          </p:cNvPr>
          <p:cNvSpPr>
            <a:spLocks noGrp="1"/>
          </p:cNvSpPr>
          <p:nvPr>
            <p:ph type="title"/>
          </p:nvPr>
        </p:nvSpPr>
        <p:spPr>
          <a:xfrm>
            <a:off x="1340069" y="489508"/>
            <a:ext cx="10011328" cy="1118945"/>
          </a:xfrm>
        </p:spPr>
        <p:txBody>
          <a:bodyPr vert="horz" lIns="91440" tIns="45720" rIns="91440" bIns="45720" rtlCol="0" anchor="b">
            <a:normAutofit/>
          </a:bodyPr>
          <a:lstStyle/>
          <a:p>
            <a:pPr algn="ctr">
              <a:spcBef>
                <a:spcPct val="0"/>
              </a:spcBef>
            </a:pPr>
            <a:r>
              <a:rPr lang="en-US" sz="3600" dirty="0">
                <a:solidFill>
                  <a:srgbClr val="002060"/>
                </a:solidFill>
              </a:rPr>
              <a:t>REALITY… </a:t>
            </a:r>
            <a:r>
              <a:rPr lang="en-US" sz="3600" kern="1200" dirty="0">
                <a:solidFill>
                  <a:srgbClr val="002060"/>
                </a:solidFill>
              </a:rPr>
              <a:t>For Now, t</a:t>
            </a:r>
            <a:r>
              <a:rPr lang="en-US" sz="3600" b="1" kern="1200" dirty="0">
                <a:solidFill>
                  <a:srgbClr val="002060"/>
                </a:solidFill>
              </a:rPr>
              <a:t>he Ruling </a:t>
            </a:r>
            <a:br>
              <a:rPr lang="en-US" sz="3600" b="1" kern="1200" dirty="0">
                <a:solidFill>
                  <a:srgbClr val="002060"/>
                </a:solidFill>
              </a:rPr>
            </a:br>
            <a:r>
              <a:rPr lang="en-US" sz="3600" b="1" kern="1200" dirty="0">
                <a:solidFill>
                  <a:srgbClr val="002060"/>
                </a:solidFill>
              </a:rPr>
              <a:t>Does </a:t>
            </a:r>
            <a:r>
              <a:rPr lang="en-US" sz="3600" b="1" u="sng" kern="1200" dirty="0">
                <a:solidFill>
                  <a:srgbClr val="002060"/>
                </a:solidFill>
              </a:rPr>
              <a:t>Not</a:t>
            </a:r>
            <a:r>
              <a:rPr lang="en-US" sz="3600" b="1" kern="1200" dirty="0">
                <a:solidFill>
                  <a:srgbClr val="002060"/>
                </a:solidFill>
              </a:rPr>
              <a:t> Change Anything!</a:t>
            </a:r>
          </a:p>
        </p:txBody>
      </p:sp>
      <p:pic>
        <p:nvPicPr>
          <p:cNvPr id="6" name="Graphic 5" descr="Raised hand outline">
            <a:extLst>
              <a:ext uri="{FF2B5EF4-FFF2-40B4-BE49-F238E27FC236}">
                <a16:creationId xmlns:a16="http://schemas.microsoft.com/office/drawing/2014/main" id="{E92A6884-62C6-E5C4-066B-FAD3011BE3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435" y="1727193"/>
            <a:ext cx="3876165" cy="3876165"/>
          </a:xfrm>
          <a:prstGeom prst="rect">
            <a:avLst/>
          </a:prstGeom>
        </p:spPr>
      </p:pic>
      <p:sp>
        <p:nvSpPr>
          <p:cNvPr id="3" name="Content Placeholder 2">
            <a:extLst>
              <a:ext uri="{FF2B5EF4-FFF2-40B4-BE49-F238E27FC236}">
                <a16:creationId xmlns:a16="http://schemas.microsoft.com/office/drawing/2014/main" id="{7794F90F-5FEC-48BA-382B-7C0BD1C8AB6C}"/>
              </a:ext>
            </a:extLst>
          </p:cNvPr>
          <p:cNvSpPr>
            <a:spLocks noGrp="1"/>
          </p:cNvSpPr>
          <p:nvPr>
            <p:ph type="body" idx="1"/>
          </p:nvPr>
        </p:nvSpPr>
        <p:spPr>
          <a:xfrm>
            <a:off x="3358055" y="2097961"/>
            <a:ext cx="7993343" cy="3505397"/>
          </a:xfrm>
        </p:spPr>
        <p:txBody>
          <a:bodyPr vert="horz" lIns="91440" tIns="45720" rIns="91440" bIns="45720" rtlCol="0" anchor="t">
            <a:noAutofit/>
          </a:bodyPr>
          <a:lstStyle/>
          <a:p>
            <a:pPr marL="514350" indent="-342900">
              <a:spcAft>
                <a:spcPts val="600"/>
              </a:spcAft>
            </a:pPr>
            <a:r>
              <a:rPr lang="en-US" sz="2400" dirty="0"/>
              <a:t>The New York State Attorney General has appealed the decision.</a:t>
            </a:r>
          </a:p>
          <a:p>
            <a:pPr marL="514350" indent="-342900">
              <a:spcAft>
                <a:spcPts val="600"/>
              </a:spcAft>
            </a:pPr>
            <a:r>
              <a:rPr lang="en-US" sz="2400" dirty="0"/>
              <a:t>In NY, when the state appeals, the ruling is automatically stayed. </a:t>
            </a:r>
          </a:p>
          <a:p>
            <a:pPr marL="514350" indent="-342900">
              <a:spcAft>
                <a:spcPts val="600"/>
              </a:spcAft>
            </a:pPr>
            <a:r>
              <a:rPr lang="en-US" sz="2400" dirty="0"/>
              <a:t>As a result, all NY State and local lawful source of income protections remain fully in effect, including protections for Section 8 voucher holders. </a:t>
            </a:r>
          </a:p>
          <a:p>
            <a:pPr marL="514350" indent="-342900">
              <a:spcAft>
                <a:spcPts val="600"/>
              </a:spcAft>
            </a:pPr>
            <a:r>
              <a:rPr lang="en-US" sz="2400" dirty="0"/>
              <a:t>Even if the Court of Appeals upholds the decision, it will only have a limited impact on Section 8, and program may then make an adjustment. </a:t>
            </a:r>
          </a:p>
        </p:txBody>
      </p:sp>
      <p:sp>
        <p:nvSpPr>
          <p:cNvPr id="223" name="Rectangle 22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25" name="Rectangle 22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3896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AEF783-B9BE-EAAC-8889-1AEC047F1AE7}"/>
            </a:ext>
          </a:extLst>
        </p:cNvPr>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20279FD2-8E74-03B2-A0B5-CE1A51AEDBB0}"/>
              </a:ext>
            </a:extLst>
          </p:cNvPr>
          <p:cNvSpPr>
            <a:spLocks noGrp="1"/>
          </p:cNvSpPr>
          <p:nvPr>
            <p:ph type="title"/>
          </p:nvPr>
        </p:nvSpPr>
        <p:spPr>
          <a:xfrm>
            <a:off x="640080" y="337862"/>
            <a:ext cx="4368602" cy="1557614"/>
          </a:xfrm>
        </p:spPr>
        <p:txBody>
          <a:bodyPr vert="horz" lIns="91440" tIns="45720" rIns="91440" bIns="45720" rtlCol="0" anchor="b">
            <a:noAutofit/>
          </a:bodyPr>
          <a:lstStyle/>
          <a:p>
            <a:pPr>
              <a:spcBef>
                <a:spcPct val="0"/>
              </a:spcBef>
            </a:pPr>
            <a:r>
              <a:rPr lang="en-US" sz="3000" dirty="0">
                <a:solidFill>
                  <a:srgbClr val="002060"/>
                </a:solidFill>
              </a:rPr>
              <a:t>So You MUST Continue Following ALL Lawful Source of Income Laws</a:t>
            </a:r>
            <a:endParaRPr lang="en-US" sz="3000" b="1" dirty="0">
              <a:solidFill>
                <a:srgbClr val="002060"/>
              </a:solidFill>
            </a:endParaRPr>
          </a:p>
        </p:txBody>
      </p:sp>
      <p:sp>
        <p:nvSpPr>
          <p:cNvPr id="2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 name="Content Placeholder 2">
            <a:extLst>
              <a:ext uri="{FF2B5EF4-FFF2-40B4-BE49-F238E27FC236}">
                <a16:creationId xmlns:a16="http://schemas.microsoft.com/office/drawing/2014/main" id="{15FA9139-621D-AF27-CA65-63EB80353049}"/>
              </a:ext>
            </a:extLst>
          </p:cNvPr>
          <p:cNvSpPr>
            <a:spLocks noGrp="1"/>
          </p:cNvSpPr>
          <p:nvPr>
            <p:ph type="body" idx="1"/>
          </p:nvPr>
        </p:nvSpPr>
        <p:spPr>
          <a:xfrm>
            <a:off x="640080" y="3199471"/>
            <a:ext cx="4243589" cy="3320668"/>
          </a:xfrm>
        </p:spPr>
        <p:txBody>
          <a:bodyPr vert="horz" lIns="91440" tIns="45720" rIns="91440" bIns="45720" rtlCol="0">
            <a:normAutofit/>
          </a:bodyPr>
          <a:lstStyle/>
          <a:p>
            <a:pPr marL="514350" indent="-342900">
              <a:spcAft>
                <a:spcPts val="600"/>
              </a:spcAft>
            </a:pPr>
            <a:r>
              <a:rPr lang="en-US" sz="2400" b="1" dirty="0">
                <a:solidFill>
                  <a:schemeClr val="accent2"/>
                </a:solidFill>
              </a:rPr>
              <a:t>All lawful source of income laws remain in full force and effect.</a:t>
            </a:r>
          </a:p>
          <a:p>
            <a:pPr marL="514350" indent="-342900">
              <a:spcAft>
                <a:spcPts val="600"/>
              </a:spcAft>
            </a:pPr>
            <a:r>
              <a:rPr lang="en-US" sz="2400" dirty="0"/>
              <a:t>The ruling does not pause or prevent enforcement.</a:t>
            </a:r>
          </a:p>
          <a:p>
            <a:pPr marL="514350" indent="-342900">
              <a:spcAft>
                <a:spcPts val="600"/>
              </a:spcAft>
            </a:pPr>
            <a:r>
              <a:rPr lang="en-US" sz="2400" dirty="0"/>
              <a:t>Why is that important?</a:t>
            </a:r>
          </a:p>
        </p:txBody>
      </p:sp>
      <p:pic>
        <p:nvPicPr>
          <p:cNvPr id="227" name="Picture 226" descr="Magnifying glass and question mark">
            <a:extLst>
              <a:ext uri="{FF2B5EF4-FFF2-40B4-BE49-F238E27FC236}">
                <a16:creationId xmlns:a16="http://schemas.microsoft.com/office/drawing/2014/main" id="{341DC965-148A-61BB-79D0-6A54EE3726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97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0F752F-0149-1FBE-F388-907DCB855D79}"/>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6" name="Rectangle 4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7" name="Rectangle 4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4" name="Freeform: Shape 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A40BC629-499E-197F-AF2F-DE9BC2E96B45}"/>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pPr>
              <a:spcBef>
                <a:spcPct val="0"/>
              </a:spcBef>
            </a:pPr>
            <a:r>
              <a:rPr lang="en-US" sz="4000" b="1" kern="1200" dirty="0">
                <a:solidFill>
                  <a:srgbClr val="FFFFFF"/>
                </a:solidFill>
              </a:rPr>
              <a:t>Resources &amp; Education</a:t>
            </a:r>
            <a:br>
              <a:rPr lang="en-US" sz="4000" b="1" kern="1200" dirty="0">
                <a:solidFill>
                  <a:srgbClr val="FFFFFF"/>
                </a:solidFill>
              </a:rPr>
            </a:br>
            <a:r>
              <a:rPr lang="en-US" sz="4000" b="1" kern="1200" dirty="0">
                <a:solidFill>
                  <a:srgbClr val="FFFFFF"/>
                </a:solidFill>
              </a:rPr>
              <a:t>LIBOR’s Website</a:t>
            </a:r>
            <a:br>
              <a:rPr lang="en-US" sz="4000" b="1" kern="1200" dirty="0">
                <a:solidFill>
                  <a:srgbClr val="FFFFFF"/>
                </a:solidFill>
              </a:rPr>
            </a:br>
            <a:endParaRPr lang="en-US" sz="4000" b="1" kern="1200" dirty="0">
              <a:solidFill>
                <a:srgbClr val="FFFFFF"/>
              </a:solidFill>
            </a:endParaRPr>
          </a:p>
        </p:txBody>
      </p:sp>
      <p:sp>
        <p:nvSpPr>
          <p:cNvPr id="5" name="TextBox 4">
            <a:extLst>
              <a:ext uri="{FF2B5EF4-FFF2-40B4-BE49-F238E27FC236}">
                <a16:creationId xmlns:a16="http://schemas.microsoft.com/office/drawing/2014/main" id="{ECD29FEB-0F61-2B1F-1A53-69D20DDC8B9F}"/>
              </a:ext>
            </a:extLst>
          </p:cNvPr>
          <p:cNvSpPr txBox="1"/>
          <p:nvPr/>
        </p:nvSpPr>
        <p:spPr>
          <a:xfrm>
            <a:off x="6096000" y="5791941"/>
            <a:ext cx="5840468" cy="707886"/>
          </a:xfrm>
          <a:prstGeom prst="rect">
            <a:avLst/>
          </a:prstGeom>
          <a:noFill/>
        </p:spPr>
        <p:txBody>
          <a:bodyPr wrap="square" rtlCol="0">
            <a:spAutoFit/>
          </a:bodyPr>
          <a:lstStyle/>
          <a:p>
            <a:r>
              <a:rPr lang="en-US" sz="4000" b="1" dirty="0">
                <a:solidFill>
                  <a:srgbClr val="002060"/>
                </a:solidFill>
                <a:latin typeface="Trebuchet MS" panose="020B0703020202090204" pitchFamily="34" charset="0"/>
              </a:rPr>
              <a:t>LIRealtor.com</a:t>
            </a:r>
          </a:p>
        </p:txBody>
      </p:sp>
      <p:pic>
        <p:nvPicPr>
          <p:cNvPr id="4" name="Picture 3" descr="A screenshot of a web page&#10;&#10;AI-generated content may be incorrect.">
            <a:extLst>
              <a:ext uri="{FF2B5EF4-FFF2-40B4-BE49-F238E27FC236}">
                <a16:creationId xmlns:a16="http://schemas.microsoft.com/office/drawing/2014/main" id="{41642D38-2951-8805-AE89-DCE8B153B8FA}"/>
              </a:ext>
            </a:extLst>
          </p:cNvPr>
          <p:cNvPicPr>
            <a:picLocks noChangeAspect="1"/>
          </p:cNvPicPr>
          <p:nvPr/>
        </p:nvPicPr>
        <p:blipFill>
          <a:blip r:embed="rId2"/>
          <a:stretch>
            <a:fillRect/>
          </a:stretch>
        </p:blipFill>
        <p:spPr>
          <a:xfrm>
            <a:off x="4185808" y="172803"/>
            <a:ext cx="7905484" cy="5446335"/>
          </a:xfrm>
          <a:prstGeom prst="rect">
            <a:avLst/>
          </a:prstGeom>
        </p:spPr>
      </p:pic>
    </p:spTree>
    <p:extLst>
      <p:ext uri="{BB962C8B-B14F-4D97-AF65-F5344CB8AC3E}">
        <p14:creationId xmlns:p14="http://schemas.microsoft.com/office/powerpoint/2010/main" val="4125083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CDEC4-3B00-DBCB-DB76-889B7D9318AA}"/>
            </a:ext>
          </a:extLst>
        </p:cNvPr>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3AB3C3F2-35D5-BC6A-8489-671FC6BE2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05F1FB84-EDF4-6879-4780-304AF74CAF15}"/>
              </a:ext>
            </a:extLst>
          </p:cNvPr>
          <p:cNvSpPr>
            <a:spLocks noGrp="1"/>
          </p:cNvSpPr>
          <p:nvPr>
            <p:ph type="title"/>
          </p:nvPr>
        </p:nvSpPr>
        <p:spPr>
          <a:xfrm>
            <a:off x="613458" y="502020"/>
            <a:ext cx="7222442" cy="1048991"/>
          </a:xfrm>
        </p:spPr>
        <p:txBody>
          <a:bodyPr vert="horz" lIns="91440" tIns="45720" rIns="91440" bIns="45720" rtlCol="0" anchor="b">
            <a:normAutofit/>
          </a:bodyPr>
          <a:lstStyle/>
          <a:p>
            <a:pPr>
              <a:spcBef>
                <a:spcPct val="0"/>
              </a:spcBef>
            </a:pPr>
            <a:r>
              <a:rPr lang="en-US" sz="3000" b="1" kern="1200" dirty="0">
                <a:solidFill>
                  <a:srgbClr val="002060"/>
                </a:solidFill>
              </a:rPr>
              <a:t>Undercover Testing Continues to Result in Violations </a:t>
            </a:r>
          </a:p>
        </p:txBody>
      </p:sp>
      <p:sp>
        <p:nvSpPr>
          <p:cNvPr id="3" name="Content Placeholder 2">
            <a:extLst>
              <a:ext uri="{FF2B5EF4-FFF2-40B4-BE49-F238E27FC236}">
                <a16:creationId xmlns:a16="http://schemas.microsoft.com/office/drawing/2014/main" id="{4968CFE7-7AC2-31C2-D8DA-79355781A086}"/>
              </a:ext>
            </a:extLst>
          </p:cNvPr>
          <p:cNvSpPr>
            <a:spLocks noGrp="1"/>
          </p:cNvSpPr>
          <p:nvPr>
            <p:ph type="body" idx="1"/>
          </p:nvPr>
        </p:nvSpPr>
        <p:spPr>
          <a:xfrm>
            <a:off x="457200" y="1879601"/>
            <a:ext cx="7378700" cy="4476380"/>
          </a:xfrm>
        </p:spPr>
        <p:txBody>
          <a:bodyPr vert="horz" lIns="91440" tIns="45720" rIns="91440" bIns="45720" rtlCol="0" anchor="t">
            <a:noAutofit/>
          </a:bodyPr>
          <a:lstStyle/>
          <a:p>
            <a:pPr marL="400050" indent="-285750">
              <a:spcAft>
                <a:spcPts val="600"/>
              </a:spcAft>
              <a:buFont typeface="Arial" panose="020B0604020202020204" pitchFamily="34" charset="0"/>
              <a:buChar char="•"/>
            </a:pPr>
            <a:r>
              <a:rPr lang="en-US" sz="1800" b="1" dirty="0"/>
              <a:t>May 2025</a:t>
            </a:r>
            <a:r>
              <a:rPr lang="en-US" sz="1800" dirty="0"/>
              <a:t>: Long Island agent allegedly told testers that they could not use Section 8 vouchers or Veterans Affairs Supportive Housing vouchers to pay rent.</a:t>
            </a:r>
          </a:p>
          <a:p>
            <a:pPr marL="400050" indent="-285750">
              <a:spcAft>
                <a:spcPts val="600"/>
              </a:spcAft>
              <a:buFont typeface="Arial" panose="020B0604020202020204" pitchFamily="34" charset="0"/>
              <a:buChar char="•"/>
            </a:pPr>
            <a:r>
              <a:rPr lang="en-US" sz="1800" b="1" dirty="0"/>
              <a:t>November 202</a:t>
            </a:r>
            <a:r>
              <a:rPr lang="en-US" sz="1800" dirty="0"/>
              <a:t>4: Baldwin apartment complex paid $20K for telling testers “we don’t participate in programs for section 8”  And that “certain buildings they’ll participate in it, but we’re just not one of the one that are.”</a:t>
            </a:r>
          </a:p>
          <a:p>
            <a:pPr marL="400050" indent="-285750">
              <a:spcAft>
                <a:spcPts val="600"/>
              </a:spcAft>
              <a:buFont typeface="Arial" panose="020B0604020202020204" pitchFamily="34" charset="0"/>
              <a:buChar char="•"/>
            </a:pPr>
            <a:r>
              <a:rPr lang="en-US" sz="1800" b="1" dirty="0"/>
              <a:t>April 2024</a:t>
            </a:r>
            <a:r>
              <a:rPr lang="en-US" sz="1800" dirty="0"/>
              <a:t>: Suffolk County apartment complexes paid over $100,000 for allegedly telling renter a voucher would be insufficient even though it provided enough to pay the rent and saying the complex had “reached its quota” on individuals using housing subsidies.</a:t>
            </a:r>
          </a:p>
          <a:p>
            <a:pPr marL="400050" indent="-285750">
              <a:spcAft>
                <a:spcPts val="600"/>
              </a:spcAft>
              <a:buFont typeface="Arial" panose="020B0604020202020204" pitchFamily="34" charset="0"/>
              <a:buChar char="•"/>
            </a:pPr>
            <a:r>
              <a:rPr lang="en-US" sz="1800" b="1" dirty="0">
                <a:solidFill>
                  <a:schemeClr val="accent2"/>
                </a:solidFill>
              </a:rPr>
              <a:t>ZERO Tolerance: </a:t>
            </a:r>
            <a:r>
              <a:rPr lang="en-US" sz="1800" dirty="0">
                <a:solidFill>
                  <a:schemeClr val="accent2"/>
                </a:solidFill>
              </a:rPr>
              <a:t>DOS will seek license suspension or revocation for violations.</a:t>
            </a:r>
          </a:p>
        </p:txBody>
      </p:sp>
      <p:sp>
        <p:nvSpPr>
          <p:cNvPr id="210" name="Rectangle 209">
            <a:extLst>
              <a:ext uri="{FF2B5EF4-FFF2-40B4-BE49-F238E27FC236}">
                <a16:creationId xmlns:a16="http://schemas.microsoft.com/office/drawing/2014/main" id="{FEF3C9F5-8E93-65D9-436C-960252AA0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2" name="Rectangle 211">
            <a:extLst>
              <a:ext uri="{FF2B5EF4-FFF2-40B4-BE49-F238E27FC236}">
                <a16:creationId xmlns:a16="http://schemas.microsoft.com/office/drawing/2014/main" id="{EB7D4C2E-2425-E811-9C10-D85C6AC58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4" name="Rectangle 213">
            <a:extLst>
              <a:ext uri="{FF2B5EF4-FFF2-40B4-BE49-F238E27FC236}">
                <a16:creationId xmlns:a16="http://schemas.microsoft.com/office/drawing/2014/main" id="{D5C972BE-E9AD-3245-C512-D28EFF484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6" name="Rectangle 215">
            <a:extLst>
              <a:ext uri="{FF2B5EF4-FFF2-40B4-BE49-F238E27FC236}">
                <a16:creationId xmlns:a16="http://schemas.microsoft.com/office/drawing/2014/main" id="{5CBE5EBC-359D-557D-9156-659B2D390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5" name="Picture 4" descr="Rolls of Newspaper">
            <a:extLst>
              <a:ext uri="{FF2B5EF4-FFF2-40B4-BE49-F238E27FC236}">
                <a16:creationId xmlns:a16="http://schemas.microsoft.com/office/drawing/2014/main" id="{B509744A-F15F-03F8-2ABE-FB79669D3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5133" y="2130482"/>
            <a:ext cx="3205065" cy="2139380"/>
          </a:xfrm>
          <a:prstGeom prst="rect">
            <a:avLst/>
          </a:prstGeom>
        </p:spPr>
      </p:pic>
    </p:spTree>
    <p:extLst>
      <p:ext uri="{BB962C8B-B14F-4D97-AF65-F5344CB8AC3E}">
        <p14:creationId xmlns:p14="http://schemas.microsoft.com/office/powerpoint/2010/main" val="314305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CD51DB-0557-C1DD-6AEE-BD21E50012E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E3F4CA3-894A-F885-DCFC-281D718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4" name="Rectangle 33">
            <a:extLst>
              <a:ext uri="{FF2B5EF4-FFF2-40B4-BE49-F238E27FC236}">
                <a16:creationId xmlns:a16="http://schemas.microsoft.com/office/drawing/2014/main" id="{BCBE75B9-A137-39E5-7EF4-F9A2A3AF8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4384F99B-701C-ED47-B589-DDF63AE4C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8" name="Rectangle 37">
            <a:extLst>
              <a:ext uri="{FF2B5EF4-FFF2-40B4-BE49-F238E27FC236}">
                <a16:creationId xmlns:a16="http://schemas.microsoft.com/office/drawing/2014/main" id="{0A970336-3371-CE70-CC1E-C64B27B62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0" name="Rectangle 39">
            <a:extLst>
              <a:ext uri="{FF2B5EF4-FFF2-40B4-BE49-F238E27FC236}">
                <a16:creationId xmlns:a16="http://schemas.microsoft.com/office/drawing/2014/main" id="{37BE81EF-66FD-2793-7A06-C9C78FD38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2" name="Freeform: Shape 41">
            <a:extLst>
              <a:ext uri="{FF2B5EF4-FFF2-40B4-BE49-F238E27FC236}">
                <a16:creationId xmlns:a16="http://schemas.microsoft.com/office/drawing/2014/main" id="{3882578D-2397-4364-A3DF-3230804FE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4" name="Rectangle 43">
            <a:extLst>
              <a:ext uri="{FF2B5EF4-FFF2-40B4-BE49-F238E27FC236}">
                <a16:creationId xmlns:a16="http://schemas.microsoft.com/office/drawing/2014/main" id="{23C09955-699E-9C39-5166-0DE8FA3EF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1E06FB98-D334-7BC3-6E21-BDEFD3ED5E3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b="1" kern="1200" dirty="0">
                <a:solidFill>
                  <a:srgbClr val="FFFFFF"/>
                </a:solidFill>
              </a:rPr>
              <a:t>Recent December 2025 </a:t>
            </a:r>
            <a:br>
              <a:rPr lang="en-US" sz="4000" b="1" kern="1200" dirty="0">
                <a:solidFill>
                  <a:srgbClr val="FFFFFF"/>
                </a:solidFill>
              </a:rPr>
            </a:br>
            <a:r>
              <a:rPr lang="en-US" sz="4000" b="1" kern="1200" dirty="0">
                <a:solidFill>
                  <a:srgbClr val="FFFFFF"/>
                </a:solidFill>
              </a:rPr>
              <a:t>NYS DHR Case </a:t>
            </a:r>
          </a:p>
        </p:txBody>
      </p:sp>
      <p:sp>
        <p:nvSpPr>
          <p:cNvPr id="3" name="Content Placeholder 2">
            <a:extLst>
              <a:ext uri="{FF2B5EF4-FFF2-40B4-BE49-F238E27FC236}">
                <a16:creationId xmlns:a16="http://schemas.microsoft.com/office/drawing/2014/main" id="{B4E62BEB-7C9D-A0C5-F8C2-F5CE170A0615}"/>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380985" lvl="0" indent="-228600">
              <a:spcAft>
                <a:spcPts val="600"/>
              </a:spcAft>
              <a:buFont typeface="Arial" panose="020B0604020202020204" pitchFamily="34" charset="0"/>
              <a:buChar char="•"/>
            </a:pPr>
            <a:r>
              <a:rPr lang="en-US" sz="2000" dirty="0"/>
              <a:t>Fair Housing Justice Center (FHJC) conducted tests where individuals posed as renters—some with employment-based income and some with income from housing vouchers. </a:t>
            </a:r>
          </a:p>
          <a:p>
            <a:pPr marL="380985" lvl="0" indent="-228600">
              <a:spcAft>
                <a:spcPts val="600"/>
              </a:spcAft>
              <a:buFont typeface="Arial" panose="020B0604020202020204" pitchFamily="34" charset="0"/>
              <a:buChar char="•"/>
            </a:pPr>
            <a:r>
              <a:rPr lang="en-US" sz="2000" dirty="0"/>
              <a:t>FHJC alleged disparities in the way agents treated the testers who presented as having employment-based income versus the testers who said they had vouchers. </a:t>
            </a:r>
          </a:p>
          <a:p>
            <a:pPr marL="380985" lvl="0" indent="-228600">
              <a:spcAft>
                <a:spcPts val="600"/>
              </a:spcAft>
              <a:buFont typeface="Arial" panose="020B0604020202020204" pitchFamily="34" charset="0"/>
              <a:buChar char="•"/>
            </a:pPr>
            <a:r>
              <a:rPr lang="en-US" sz="2000" dirty="0"/>
              <a:t>Agents “ghosted” or stopped responding to person once they indicated that they will cover rent using a housing voucher. </a:t>
            </a:r>
          </a:p>
          <a:p>
            <a:pPr marL="380985" lvl="0" indent="-228600">
              <a:spcAft>
                <a:spcPts val="600"/>
              </a:spcAft>
              <a:buFont typeface="Arial" panose="020B0604020202020204" pitchFamily="34" charset="0"/>
              <a:buChar char="•"/>
            </a:pPr>
            <a:r>
              <a:rPr lang="en-US" sz="2000" dirty="0"/>
              <a:t>In other circumstances, listings explicitly stated that vouchers were not accepted.</a:t>
            </a:r>
          </a:p>
          <a:p>
            <a:pPr marL="380985" lvl="0" indent="-228600">
              <a:spcAft>
                <a:spcPts val="600"/>
              </a:spcAft>
              <a:buFont typeface="Arial" panose="020B0604020202020204" pitchFamily="34" charset="0"/>
              <a:buChar char="•"/>
            </a:pPr>
            <a:r>
              <a:rPr lang="en-US" sz="2000" dirty="0"/>
              <a:t>Brooklyn brokerage and agents agreed to $40,000 settlement with NYSDHR.</a:t>
            </a:r>
          </a:p>
          <a:p>
            <a:pPr marL="380985" lvl="0" indent="-228600">
              <a:spcAft>
                <a:spcPts val="600"/>
              </a:spcAft>
              <a:buFont typeface="Arial" panose="020B0604020202020204" pitchFamily="34" charset="0"/>
              <a:buChar char="•"/>
            </a:pPr>
            <a:endParaRPr lang="en-US" sz="2000" b="1" i="1" dirty="0"/>
          </a:p>
        </p:txBody>
      </p:sp>
    </p:spTree>
    <p:extLst>
      <p:ext uri="{BB962C8B-B14F-4D97-AF65-F5344CB8AC3E}">
        <p14:creationId xmlns:p14="http://schemas.microsoft.com/office/powerpoint/2010/main" val="18083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96A41C-031F-5C65-1928-57C26DE3CF0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427EA-5AB3-E0FD-20F3-09A8645C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0E52F2D-415D-3A5E-3A9C-6F85215C53A9}"/>
              </a:ext>
            </a:extLst>
          </p:cNvPr>
          <p:cNvSpPr>
            <a:spLocks noGrp="1"/>
          </p:cNvSpPr>
          <p:nvPr>
            <p:ph type="title"/>
          </p:nvPr>
        </p:nvSpPr>
        <p:spPr>
          <a:xfrm>
            <a:off x="752355" y="502020"/>
            <a:ext cx="6341048" cy="1407803"/>
          </a:xfrm>
        </p:spPr>
        <p:txBody>
          <a:bodyPr vert="horz" lIns="91440" tIns="45720" rIns="91440" bIns="45720" rtlCol="0" anchor="b">
            <a:normAutofit/>
          </a:bodyPr>
          <a:lstStyle/>
          <a:p>
            <a:pPr>
              <a:spcBef>
                <a:spcPct val="0"/>
              </a:spcBef>
            </a:pPr>
            <a:r>
              <a:rPr lang="en-US" sz="3600" b="1" kern="1200" dirty="0">
                <a:solidFill>
                  <a:srgbClr val="002060"/>
                </a:solidFill>
              </a:rPr>
              <a:t>What Can SOI Discrimination Look Like?</a:t>
            </a:r>
          </a:p>
        </p:txBody>
      </p:sp>
      <p:sp>
        <p:nvSpPr>
          <p:cNvPr id="3" name="Content Placeholder 2">
            <a:extLst>
              <a:ext uri="{FF2B5EF4-FFF2-40B4-BE49-F238E27FC236}">
                <a16:creationId xmlns:a16="http://schemas.microsoft.com/office/drawing/2014/main" id="{2D8C01B0-110D-C5CD-1E42-AFEB456763FD}"/>
              </a:ext>
            </a:extLst>
          </p:cNvPr>
          <p:cNvSpPr>
            <a:spLocks noGrp="1"/>
          </p:cNvSpPr>
          <p:nvPr>
            <p:ph type="body" idx="1"/>
          </p:nvPr>
        </p:nvSpPr>
        <p:spPr>
          <a:xfrm>
            <a:off x="752355" y="2037144"/>
            <a:ext cx="6341047" cy="4318836"/>
          </a:xfrm>
        </p:spPr>
        <p:txBody>
          <a:bodyPr vert="horz" lIns="91440" tIns="45720" rIns="91440" bIns="45720" rtlCol="0" anchor="t">
            <a:normAutofit lnSpcReduction="10000"/>
          </a:bodyPr>
          <a:lstStyle/>
          <a:p>
            <a:pPr marL="380985" lvl="0" indent="-228600">
              <a:spcAft>
                <a:spcPts val="600"/>
              </a:spcAft>
              <a:buFont typeface="Arial" panose="020B0604020202020204" pitchFamily="34" charset="0"/>
              <a:buChar char="•"/>
            </a:pPr>
            <a:r>
              <a:rPr lang="en-US" sz="1800" dirty="0"/>
              <a:t>Failing to respond to inquires from voucher holders.</a:t>
            </a:r>
          </a:p>
          <a:p>
            <a:pPr lvl="0" indent="-228600">
              <a:spcAft>
                <a:spcPts val="600"/>
              </a:spcAft>
              <a:buFont typeface="Arial" panose="020B0604020202020204" pitchFamily="34" charset="0"/>
              <a:buChar char="•"/>
            </a:pPr>
            <a:endParaRPr lang="en-US" sz="1800" dirty="0"/>
          </a:p>
          <a:p>
            <a:pPr marL="380985" lvl="0" indent="-228600">
              <a:spcAft>
                <a:spcPts val="600"/>
              </a:spcAft>
              <a:buFont typeface="Arial" panose="020B0604020202020204" pitchFamily="34" charset="0"/>
              <a:buChar char="•"/>
            </a:pPr>
            <a:r>
              <a:rPr lang="en-US" sz="1800" dirty="0"/>
              <a:t>Making Any of the following statements: </a:t>
            </a:r>
          </a:p>
          <a:p>
            <a:pPr marL="380985" lvl="0" indent="-228600">
              <a:spcAft>
                <a:spcPts val="600"/>
              </a:spcAft>
              <a:buFont typeface="Arial" panose="020B0604020202020204" pitchFamily="34" charset="0"/>
              <a:buChar char="•"/>
            </a:pPr>
            <a:endParaRPr lang="en-US" sz="1800" dirty="0"/>
          </a:p>
          <a:p>
            <a:pPr indent="-228600">
              <a:spcAft>
                <a:spcPts val="600"/>
              </a:spcAft>
              <a:buFont typeface="Arial" panose="020B0604020202020204" pitchFamily="34" charset="0"/>
              <a:buChar char="•"/>
            </a:pPr>
            <a:r>
              <a:rPr lang="en-US" sz="1800" dirty="0"/>
              <a:t>I don’t work with voucher holders.</a:t>
            </a:r>
          </a:p>
          <a:p>
            <a:pPr indent="-228600">
              <a:spcAft>
                <a:spcPts val="600"/>
              </a:spcAft>
              <a:buFont typeface="Arial" panose="020B0604020202020204" pitchFamily="34" charset="0"/>
              <a:buChar char="•"/>
            </a:pPr>
            <a:r>
              <a:rPr lang="en-US" sz="1800" dirty="0"/>
              <a:t>I don’t work with landlords who take vouchers. </a:t>
            </a:r>
          </a:p>
          <a:p>
            <a:pPr indent="-228600">
              <a:spcAft>
                <a:spcPts val="600"/>
              </a:spcAft>
              <a:buFont typeface="Arial" panose="020B0604020202020204" pitchFamily="34" charset="0"/>
              <a:buChar char="•"/>
            </a:pPr>
            <a:r>
              <a:rPr lang="en-US" sz="1800" dirty="0"/>
              <a:t>Let me find out if the owner takes vouchers and get back to you. </a:t>
            </a:r>
          </a:p>
          <a:p>
            <a:pPr indent="-228600">
              <a:spcAft>
                <a:spcPts val="600"/>
              </a:spcAft>
              <a:buFont typeface="Arial" panose="020B0604020202020204" pitchFamily="34" charset="0"/>
              <a:buChar char="•"/>
            </a:pPr>
            <a:r>
              <a:rPr lang="en-US" sz="1800" dirty="0"/>
              <a:t>This apartment does not take vouchers. </a:t>
            </a:r>
          </a:p>
          <a:p>
            <a:pPr indent="-228600">
              <a:spcAft>
                <a:spcPts val="600"/>
              </a:spcAft>
              <a:buFont typeface="Arial" panose="020B0604020202020204" pitchFamily="34" charset="0"/>
              <a:buChar char="•"/>
            </a:pPr>
            <a:r>
              <a:rPr lang="en-US" sz="1800" dirty="0"/>
              <a:t>There is a “waitlist” for people with vouchers.</a:t>
            </a:r>
          </a:p>
          <a:p>
            <a:pPr indent="-228600">
              <a:spcAft>
                <a:spcPts val="600"/>
              </a:spcAft>
              <a:buFont typeface="Arial" panose="020B0604020202020204" pitchFamily="34" charset="0"/>
              <a:buChar char="•"/>
            </a:pPr>
            <a:r>
              <a:rPr lang="en-US" sz="1800" dirty="0"/>
              <a:t>This apartment only takes Section 8 tenants with jobs.</a:t>
            </a:r>
          </a:p>
          <a:p>
            <a:pPr indent="-228600">
              <a:spcAft>
                <a:spcPts val="600"/>
              </a:spcAft>
              <a:buFont typeface="Arial" panose="020B0604020202020204" pitchFamily="34" charset="0"/>
              <a:buChar char="•"/>
            </a:pPr>
            <a:r>
              <a:rPr lang="en-US" sz="1800" dirty="0"/>
              <a:t>This apartment takes section 8, but you have to pay the rent for the first month or two.</a:t>
            </a:r>
          </a:p>
          <a:p>
            <a:pPr marL="101598" indent="-228600">
              <a:spcAft>
                <a:spcPts val="600"/>
              </a:spcAft>
              <a:buFont typeface="Arial" panose="020B0604020202020204" pitchFamily="34" charset="0"/>
              <a:buChar char="•"/>
            </a:pPr>
            <a:endParaRPr lang="en-US" sz="1400" b="1" i="1" dirty="0"/>
          </a:p>
        </p:txBody>
      </p:sp>
      <p:sp>
        <p:nvSpPr>
          <p:cNvPr id="21" name="Rectangle 20">
            <a:extLst>
              <a:ext uri="{FF2B5EF4-FFF2-40B4-BE49-F238E27FC236}">
                <a16:creationId xmlns:a16="http://schemas.microsoft.com/office/drawing/2014/main" id="{3D42EE91-EDC4-B09D-6540-C3127046C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3" name="Rectangle 22">
            <a:extLst>
              <a:ext uri="{FF2B5EF4-FFF2-40B4-BE49-F238E27FC236}">
                <a16:creationId xmlns:a16="http://schemas.microsoft.com/office/drawing/2014/main" id="{25E67F0B-22D1-1F42-3145-CF0E33B4C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5" name="Rectangle 24">
            <a:extLst>
              <a:ext uri="{FF2B5EF4-FFF2-40B4-BE49-F238E27FC236}">
                <a16:creationId xmlns:a16="http://schemas.microsoft.com/office/drawing/2014/main" id="{3067A231-96AB-9632-32C9-2904C1E84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7" name="Rectangle 26">
            <a:extLst>
              <a:ext uri="{FF2B5EF4-FFF2-40B4-BE49-F238E27FC236}">
                <a16:creationId xmlns:a16="http://schemas.microsoft.com/office/drawing/2014/main" id="{C7D4823A-156F-6A1D-4B25-AA546AE28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5" name="Picture 4" descr="Architecture facade of a building">
            <a:extLst>
              <a:ext uri="{FF2B5EF4-FFF2-40B4-BE49-F238E27FC236}">
                <a16:creationId xmlns:a16="http://schemas.microsoft.com/office/drawing/2014/main" id="{8FC153A5-90BC-9049-E8ED-30349DE25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0602" y="909081"/>
            <a:ext cx="3221260" cy="5071731"/>
          </a:xfrm>
          <a:prstGeom prst="rect">
            <a:avLst/>
          </a:prstGeom>
        </p:spPr>
      </p:pic>
    </p:spTree>
    <p:extLst>
      <p:ext uri="{BB962C8B-B14F-4D97-AF65-F5344CB8AC3E}">
        <p14:creationId xmlns:p14="http://schemas.microsoft.com/office/powerpoint/2010/main" val="353531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0" dur="500"/>
                                        <p:tgtEl>
                                          <p:spTgt spid="3">
                                            <p:txEl>
                                              <p:pRg st="9" end="9"/>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1ECA-6689-FBB2-E248-09FADCFC97ED}"/>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F587D7E-3987-1FB7-A3AB-5BC55DE8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3" name="Rectangle 32">
            <a:extLst>
              <a:ext uri="{FF2B5EF4-FFF2-40B4-BE49-F238E27FC236}">
                <a16:creationId xmlns:a16="http://schemas.microsoft.com/office/drawing/2014/main" id="{C427FE26-3E19-115B-A856-2393272F5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4" name="Rectangle 33">
            <a:extLst>
              <a:ext uri="{FF2B5EF4-FFF2-40B4-BE49-F238E27FC236}">
                <a16:creationId xmlns:a16="http://schemas.microsoft.com/office/drawing/2014/main" id="{85F3336F-DF80-9178-2783-CA62C7F81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5" name="Rectangle 34">
            <a:extLst>
              <a:ext uri="{FF2B5EF4-FFF2-40B4-BE49-F238E27FC236}">
                <a16:creationId xmlns:a16="http://schemas.microsoft.com/office/drawing/2014/main" id="{9AAB7F4D-6874-D00F-4C8D-D2B0712A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1C52CE45-A0EC-E2FB-BAD3-9840F0C6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7" name="Freeform: Shape 28">
            <a:extLst>
              <a:ext uri="{FF2B5EF4-FFF2-40B4-BE49-F238E27FC236}">
                <a16:creationId xmlns:a16="http://schemas.microsoft.com/office/drawing/2014/main" id="{7B8F4E85-6D43-BA27-64F0-8AE000E1E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1" name="Rectangle 30">
            <a:extLst>
              <a:ext uri="{FF2B5EF4-FFF2-40B4-BE49-F238E27FC236}">
                <a16:creationId xmlns:a16="http://schemas.microsoft.com/office/drawing/2014/main" id="{1D88C591-2E5C-FE12-49BD-08C8C73F0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FB6B0F9C-152C-BB9F-7CE9-6EC5847D971B}"/>
              </a:ext>
            </a:extLst>
          </p:cNvPr>
          <p:cNvSpPr>
            <a:spLocks noGrp="1"/>
          </p:cNvSpPr>
          <p:nvPr>
            <p:ph type="title"/>
          </p:nvPr>
        </p:nvSpPr>
        <p:spPr>
          <a:xfrm>
            <a:off x="462041" y="1686101"/>
            <a:ext cx="3113733" cy="2746191"/>
          </a:xfrm>
        </p:spPr>
        <p:txBody>
          <a:bodyPr vert="horz" lIns="91440" tIns="45720" rIns="91440" bIns="45720" rtlCol="0" anchor="b">
            <a:normAutofit fontScale="90000"/>
          </a:bodyPr>
          <a:lstStyle/>
          <a:p>
            <a:pPr>
              <a:spcBef>
                <a:spcPct val="0"/>
              </a:spcBef>
            </a:pPr>
            <a:r>
              <a:rPr lang="en-US" sz="3200" dirty="0">
                <a:solidFill>
                  <a:srgbClr val="FFFFFF"/>
                </a:solidFill>
              </a:rPr>
              <a:t>Have Procedures in Place to Prevent </a:t>
            </a:r>
            <a:r>
              <a:rPr lang="en-US" sz="3200" b="1" kern="1200" dirty="0">
                <a:solidFill>
                  <a:srgbClr val="FFFFFF"/>
                </a:solidFill>
              </a:rPr>
              <a:t>Lawful</a:t>
            </a:r>
            <a:br>
              <a:rPr lang="en-US" sz="3200" b="1" kern="1200" dirty="0">
                <a:solidFill>
                  <a:srgbClr val="FFFFFF"/>
                </a:solidFill>
              </a:rPr>
            </a:br>
            <a:r>
              <a:rPr lang="en-US" sz="3200" b="1" kern="1200" dirty="0">
                <a:solidFill>
                  <a:srgbClr val="FFFFFF"/>
                </a:solidFill>
              </a:rPr>
              <a:t>Source of Income Discrimination</a:t>
            </a:r>
          </a:p>
        </p:txBody>
      </p:sp>
      <p:sp>
        <p:nvSpPr>
          <p:cNvPr id="3" name="Content Placeholder 2">
            <a:extLst>
              <a:ext uri="{FF2B5EF4-FFF2-40B4-BE49-F238E27FC236}">
                <a16:creationId xmlns:a16="http://schemas.microsoft.com/office/drawing/2014/main" id="{0E316E52-4324-216D-EFFA-B9EB68CFF229}"/>
              </a:ext>
            </a:extLst>
          </p:cNvPr>
          <p:cNvSpPr>
            <a:spLocks noGrp="1"/>
          </p:cNvSpPr>
          <p:nvPr>
            <p:ph type="body" idx="1"/>
          </p:nvPr>
        </p:nvSpPr>
        <p:spPr>
          <a:xfrm>
            <a:off x="4810259" y="649480"/>
            <a:ext cx="6555347" cy="5546047"/>
          </a:xfrm>
        </p:spPr>
        <p:txBody>
          <a:bodyPr vert="horz" lIns="91440" tIns="45720" rIns="91440" bIns="45720" rtlCol="0" anchor="ctr">
            <a:normAutofit fontScale="92500" lnSpcReduction="20000"/>
          </a:bodyPr>
          <a:lstStyle/>
          <a:p>
            <a:pPr marL="380985" lvl="0" indent="-228600">
              <a:spcBef>
                <a:spcPts val="600"/>
              </a:spcBef>
              <a:spcAft>
                <a:spcPts val="600"/>
              </a:spcAft>
              <a:buFont typeface="Arial" panose="020B0604020202020204" pitchFamily="34" charset="0"/>
              <a:buChar char="•"/>
            </a:pPr>
            <a:r>
              <a:rPr lang="en-US" sz="2000" dirty="0"/>
              <a:t>Have standard procedures for ALL prospects regardless of their source of income.</a:t>
            </a:r>
          </a:p>
          <a:p>
            <a:pPr marL="380985" lvl="0" indent="-228600">
              <a:spcBef>
                <a:spcPts val="600"/>
              </a:spcBef>
              <a:spcAft>
                <a:spcPts val="600"/>
              </a:spcAft>
              <a:buFont typeface="Arial" panose="020B0604020202020204" pitchFamily="34" charset="0"/>
              <a:buChar char="•"/>
            </a:pPr>
            <a:r>
              <a:rPr lang="en-US" sz="2000" dirty="0"/>
              <a:t>Ask the same questions you would ask any other prospective tenant:</a:t>
            </a:r>
          </a:p>
          <a:p>
            <a:pPr marL="990570" lvl="1" indent="-228600">
              <a:spcBef>
                <a:spcPts val="600"/>
              </a:spcBef>
              <a:spcAft>
                <a:spcPts val="600"/>
              </a:spcAft>
              <a:buFont typeface="Arial" panose="020B0604020202020204" pitchFamily="34" charset="0"/>
              <a:buChar char="•"/>
            </a:pPr>
            <a:r>
              <a:rPr lang="en-US" sz="2000" dirty="0"/>
              <a:t>What area are you looking in? </a:t>
            </a:r>
          </a:p>
          <a:p>
            <a:pPr marL="990570" lvl="1" indent="-228600">
              <a:spcBef>
                <a:spcPts val="600"/>
              </a:spcBef>
              <a:spcAft>
                <a:spcPts val="600"/>
              </a:spcAft>
              <a:buFont typeface="Arial" panose="020B0604020202020204" pitchFamily="34" charset="0"/>
              <a:buChar char="•"/>
            </a:pPr>
            <a:r>
              <a:rPr lang="en-US" sz="2000" dirty="0"/>
              <a:t>How any bedrooms are you looking for?</a:t>
            </a:r>
          </a:p>
          <a:p>
            <a:pPr marL="990570" lvl="1" indent="-228600">
              <a:spcBef>
                <a:spcPts val="600"/>
              </a:spcBef>
              <a:spcAft>
                <a:spcPts val="600"/>
              </a:spcAft>
              <a:buFont typeface="Arial" panose="020B0604020202020204" pitchFamily="34" charset="0"/>
              <a:buChar char="•"/>
            </a:pPr>
            <a:r>
              <a:rPr lang="en-US" sz="2000" dirty="0"/>
              <a:t>What is your price range? </a:t>
            </a:r>
          </a:p>
          <a:p>
            <a:pPr marL="380985" lvl="0" indent="-228600">
              <a:spcBef>
                <a:spcPts val="600"/>
              </a:spcBef>
              <a:spcAft>
                <a:spcPts val="600"/>
              </a:spcAft>
              <a:buFont typeface="Arial" panose="020B0604020202020204" pitchFamily="34" charset="0"/>
              <a:buChar char="•"/>
            </a:pPr>
            <a:r>
              <a:rPr lang="en-US" sz="2000" dirty="0"/>
              <a:t>Don’t turn away prospects because they receive financial assistance.</a:t>
            </a:r>
          </a:p>
          <a:p>
            <a:pPr marL="380985" lvl="0" indent="-228600">
              <a:spcBef>
                <a:spcPts val="600"/>
              </a:spcBef>
              <a:spcAft>
                <a:spcPts val="600"/>
              </a:spcAft>
              <a:buFont typeface="Arial" panose="020B0604020202020204" pitchFamily="34" charset="0"/>
              <a:buChar char="•"/>
            </a:pPr>
            <a:r>
              <a:rPr lang="en-US" sz="2000" dirty="0"/>
              <a:t>When meeting prospects, tell them about all vacancies that meet their needs, regardless of their source of income.</a:t>
            </a:r>
          </a:p>
          <a:p>
            <a:pPr marL="380985" lvl="0" indent="-228600">
              <a:spcBef>
                <a:spcPts val="600"/>
              </a:spcBef>
              <a:spcAft>
                <a:spcPts val="600"/>
              </a:spcAft>
              <a:buFont typeface="Arial" panose="020B0604020202020204" pitchFamily="34" charset="0"/>
              <a:buChar char="•"/>
            </a:pPr>
            <a:r>
              <a:rPr lang="en-US" sz="2000" dirty="0"/>
              <a:t>Show voucher holders the same apartments that you would any other prospective tenant regardless of their source of income</a:t>
            </a:r>
          </a:p>
          <a:p>
            <a:pPr marL="380985" lvl="0" indent="-228600">
              <a:spcBef>
                <a:spcPts val="600"/>
              </a:spcBef>
              <a:spcAft>
                <a:spcPts val="600"/>
              </a:spcAft>
              <a:buFont typeface="Arial" panose="020B0604020202020204" pitchFamily="34" charset="0"/>
              <a:buChar char="•"/>
            </a:pPr>
            <a:r>
              <a:rPr lang="en-US" sz="2000" dirty="0"/>
              <a:t>Ask voucher holders for (1) copy of voucher, (2) name of caseworker; and (3) educate yourself to the details of the program.</a:t>
            </a:r>
          </a:p>
        </p:txBody>
      </p:sp>
    </p:spTree>
    <p:extLst>
      <p:ext uri="{BB962C8B-B14F-4D97-AF65-F5344CB8AC3E}">
        <p14:creationId xmlns:p14="http://schemas.microsoft.com/office/powerpoint/2010/main" val="40460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heckerboard(across)">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D21379-09E0-2DB1-FAB7-CDCCD7A3F15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7C4663-CFDD-C316-F93D-3C4438204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8FA7F1B1-F1FA-E6A1-17F1-294F3E920C79}"/>
              </a:ext>
            </a:extLst>
          </p:cNvPr>
          <p:cNvSpPr>
            <a:spLocks noGrp="1"/>
          </p:cNvSpPr>
          <p:nvPr>
            <p:ph type="title"/>
          </p:nvPr>
        </p:nvSpPr>
        <p:spPr>
          <a:xfrm>
            <a:off x="752355" y="502020"/>
            <a:ext cx="6341048" cy="1407803"/>
          </a:xfrm>
        </p:spPr>
        <p:txBody>
          <a:bodyPr vert="horz" lIns="91440" tIns="45720" rIns="91440" bIns="45720" rtlCol="0" anchor="b">
            <a:normAutofit fontScale="90000"/>
          </a:bodyPr>
          <a:lstStyle/>
          <a:p>
            <a:pPr>
              <a:spcBef>
                <a:spcPct val="0"/>
              </a:spcBef>
            </a:pPr>
            <a:r>
              <a:rPr lang="en-US" sz="3600" b="1" kern="1200" dirty="0">
                <a:solidFill>
                  <a:srgbClr val="002060"/>
                </a:solidFill>
              </a:rPr>
              <a:t>What Should I Do if an Owner Refuses to Accept </a:t>
            </a:r>
            <a:r>
              <a:rPr lang="en-US" sz="3600" dirty="0">
                <a:solidFill>
                  <a:srgbClr val="002060"/>
                </a:solidFill>
              </a:rPr>
              <a:t>H</a:t>
            </a:r>
            <a:r>
              <a:rPr lang="en-US" sz="3600" b="1" kern="1200" dirty="0">
                <a:solidFill>
                  <a:srgbClr val="002060"/>
                </a:solidFill>
              </a:rPr>
              <a:t>ousing </a:t>
            </a:r>
            <a:r>
              <a:rPr lang="en-US" sz="3600" dirty="0">
                <a:solidFill>
                  <a:srgbClr val="002060"/>
                </a:solidFill>
              </a:rPr>
              <a:t>V</a:t>
            </a:r>
            <a:r>
              <a:rPr lang="en-US" sz="3600" b="1" kern="1200" dirty="0">
                <a:solidFill>
                  <a:srgbClr val="002060"/>
                </a:solidFill>
              </a:rPr>
              <a:t>ouchers or Subsidies?</a:t>
            </a:r>
          </a:p>
        </p:txBody>
      </p:sp>
      <p:sp>
        <p:nvSpPr>
          <p:cNvPr id="3" name="Content Placeholder 2">
            <a:extLst>
              <a:ext uri="{FF2B5EF4-FFF2-40B4-BE49-F238E27FC236}">
                <a16:creationId xmlns:a16="http://schemas.microsoft.com/office/drawing/2014/main" id="{9614ACBC-9C28-FA18-0011-D79A712CAF53}"/>
              </a:ext>
            </a:extLst>
          </p:cNvPr>
          <p:cNvSpPr>
            <a:spLocks noGrp="1"/>
          </p:cNvSpPr>
          <p:nvPr>
            <p:ph type="body" idx="1"/>
          </p:nvPr>
        </p:nvSpPr>
        <p:spPr>
          <a:xfrm>
            <a:off x="752355" y="2037144"/>
            <a:ext cx="6341047" cy="4318836"/>
          </a:xfrm>
        </p:spPr>
        <p:txBody>
          <a:bodyPr vert="horz" lIns="91440" tIns="45720" rIns="91440" bIns="45720" rtlCol="0" anchor="t">
            <a:normAutofit fontScale="92500" lnSpcReduction="20000"/>
          </a:bodyPr>
          <a:lstStyle/>
          <a:p>
            <a:pPr>
              <a:buFont typeface="Arial" panose="020B0604020202020204" pitchFamily="34" charset="0"/>
              <a:buChar char="•"/>
            </a:pPr>
            <a:r>
              <a:rPr lang="en-US" dirty="0"/>
              <a:t>Never under any circumstances abide by a property owner’s instruction to refuse to rent to tenants seeking to pay for housing with housing assistance vouchers, subsidies, or other forms of public assistance such as Section 8.</a:t>
            </a:r>
          </a:p>
          <a:p>
            <a:pPr>
              <a:buFont typeface="Arial" panose="020B0604020202020204" pitchFamily="34" charset="0"/>
              <a:buChar char="•"/>
            </a:pPr>
            <a:endParaRPr lang="en-US" dirty="0"/>
          </a:p>
          <a:p>
            <a:pPr>
              <a:buFont typeface="Arial" panose="020B0604020202020204" pitchFamily="34" charset="0"/>
              <a:buChar char="•"/>
            </a:pPr>
            <a:r>
              <a:rPr lang="en-US" dirty="0"/>
              <a:t>Advise the owner that refusing to work with voucher holders is unlawful, you cannot follow their directive and stop working with that owner. Source of income discrimination must be treated like any other discrimination.</a:t>
            </a:r>
          </a:p>
          <a:p>
            <a:pPr marL="101598" indent="-228600">
              <a:spcAft>
                <a:spcPts val="600"/>
              </a:spcAft>
              <a:buFont typeface="Arial" panose="020B0604020202020204" pitchFamily="34" charset="0"/>
              <a:buChar char="•"/>
            </a:pPr>
            <a:endParaRPr lang="en-US" sz="1400" b="1" i="1" dirty="0"/>
          </a:p>
        </p:txBody>
      </p:sp>
      <p:sp>
        <p:nvSpPr>
          <p:cNvPr id="21" name="Rectangle 20">
            <a:extLst>
              <a:ext uri="{FF2B5EF4-FFF2-40B4-BE49-F238E27FC236}">
                <a16:creationId xmlns:a16="http://schemas.microsoft.com/office/drawing/2014/main" id="{ADCBD200-F033-84AE-E112-380C3FBF6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3" name="Rectangle 22">
            <a:extLst>
              <a:ext uri="{FF2B5EF4-FFF2-40B4-BE49-F238E27FC236}">
                <a16:creationId xmlns:a16="http://schemas.microsoft.com/office/drawing/2014/main" id="{0BA46CAE-648F-5FDB-7A7F-365FBA82C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5" name="Rectangle 24">
            <a:extLst>
              <a:ext uri="{FF2B5EF4-FFF2-40B4-BE49-F238E27FC236}">
                <a16:creationId xmlns:a16="http://schemas.microsoft.com/office/drawing/2014/main" id="{78912E9D-6643-52F7-8688-7FA3A524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7" name="Rectangle 26">
            <a:extLst>
              <a:ext uri="{FF2B5EF4-FFF2-40B4-BE49-F238E27FC236}">
                <a16:creationId xmlns:a16="http://schemas.microsoft.com/office/drawing/2014/main" id="{4BED6BAF-CF0F-DE6D-ECFA-0562579EE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7" name="Picture 6" descr="Blue 3d house and several white 3d houses">
            <a:extLst>
              <a:ext uri="{FF2B5EF4-FFF2-40B4-BE49-F238E27FC236}">
                <a16:creationId xmlns:a16="http://schemas.microsoft.com/office/drawing/2014/main" id="{1843F23F-792E-1658-37FC-931AF0CDBB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0047" y="2438084"/>
            <a:ext cx="4224753" cy="2819304"/>
          </a:xfrm>
          <a:prstGeom prst="rect">
            <a:avLst/>
          </a:prstGeom>
        </p:spPr>
      </p:pic>
    </p:spTree>
    <p:extLst>
      <p:ext uri="{BB962C8B-B14F-4D97-AF65-F5344CB8AC3E}">
        <p14:creationId xmlns:p14="http://schemas.microsoft.com/office/powerpoint/2010/main" val="143653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9EB785-E258-A9C4-BBA2-933E10F1F006}"/>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EB6AD7E-5454-034C-34C2-68352893B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4" name="Rectangle 33">
            <a:extLst>
              <a:ext uri="{FF2B5EF4-FFF2-40B4-BE49-F238E27FC236}">
                <a16:creationId xmlns:a16="http://schemas.microsoft.com/office/drawing/2014/main" id="{39106516-DCE3-DDDE-FA8E-A0D5D8162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13579128-0371-B5E2-3D91-ACB0C892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8" name="Rectangle 37">
            <a:extLst>
              <a:ext uri="{FF2B5EF4-FFF2-40B4-BE49-F238E27FC236}">
                <a16:creationId xmlns:a16="http://schemas.microsoft.com/office/drawing/2014/main" id="{E8FB7244-35B8-A871-33D9-7705BCCEF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0" name="Rectangle 39">
            <a:extLst>
              <a:ext uri="{FF2B5EF4-FFF2-40B4-BE49-F238E27FC236}">
                <a16:creationId xmlns:a16="http://schemas.microsoft.com/office/drawing/2014/main" id="{37DCF080-78AE-8F14-CDD8-C57FE2052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2" name="Freeform: Shape 41">
            <a:extLst>
              <a:ext uri="{FF2B5EF4-FFF2-40B4-BE49-F238E27FC236}">
                <a16:creationId xmlns:a16="http://schemas.microsoft.com/office/drawing/2014/main" id="{2B54920C-1BC0-3DE8-3689-3975B8A09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4" name="Rectangle 43">
            <a:extLst>
              <a:ext uri="{FF2B5EF4-FFF2-40B4-BE49-F238E27FC236}">
                <a16:creationId xmlns:a16="http://schemas.microsoft.com/office/drawing/2014/main" id="{F035D11A-8393-FCBA-0504-CE791F841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86CF2B9C-E1BE-048E-3F3F-66F9FB5C0279}"/>
              </a:ext>
            </a:extLst>
          </p:cNvPr>
          <p:cNvSpPr>
            <a:spLocks noGrp="1"/>
          </p:cNvSpPr>
          <p:nvPr>
            <p:ph type="title"/>
          </p:nvPr>
        </p:nvSpPr>
        <p:spPr>
          <a:xfrm>
            <a:off x="418225" y="1379096"/>
            <a:ext cx="3201366" cy="3387497"/>
          </a:xfrm>
        </p:spPr>
        <p:txBody>
          <a:bodyPr vert="horz" lIns="91440" tIns="45720" rIns="91440" bIns="45720" rtlCol="0" anchor="b">
            <a:normAutofit/>
          </a:bodyPr>
          <a:lstStyle/>
          <a:p>
            <a:pPr>
              <a:spcBef>
                <a:spcPct val="0"/>
              </a:spcBef>
            </a:pPr>
            <a:r>
              <a:rPr lang="en-US" sz="3800" b="1" kern="1200" dirty="0">
                <a:solidFill>
                  <a:srgbClr val="FFFFFF"/>
                </a:solidFill>
              </a:rPr>
              <a:t>The News Says…</a:t>
            </a:r>
            <a:br>
              <a:rPr lang="en-US" sz="3800" b="1" kern="1200" dirty="0">
                <a:solidFill>
                  <a:srgbClr val="FFFFFF"/>
                </a:solidFill>
              </a:rPr>
            </a:br>
            <a:r>
              <a:rPr lang="en-US" sz="3800" b="1" kern="1200" dirty="0">
                <a:solidFill>
                  <a:srgbClr val="FFFFFF"/>
                </a:solidFill>
              </a:rPr>
              <a:t>REALTORS®  Can Talk About Crime &amp; Schools</a:t>
            </a:r>
          </a:p>
        </p:txBody>
      </p:sp>
      <p:pic>
        <p:nvPicPr>
          <p:cNvPr id="4" name="Picture 3">
            <a:extLst>
              <a:ext uri="{FF2B5EF4-FFF2-40B4-BE49-F238E27FC236}">
                <a16:creationId xmlns:a16="http://schemas.microsoft.com/office/drawing/2014/main" id="{8A2A10DA-4B6B-3EF8-24DF-868DA9E1D7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7816" y="1177394"/>
            <a:ext cx="8151136" cy="4309005"/>
          </a:xfrm>
          <a:prstGeom prst="rect">
            <a:avLst/>
          </a:prstGeom>
        </p:spPr>
      </p:pic>
    </p:spTree>
    <p:extLst>
      <p:ext uri="{BB962C8B-B14F-4D97-AF65-F5344CB8AC3E}">
        <p14:creationId xmlns:p14="http://schemas.microsoft.com/office/powerpoint/2010/main" val="2481184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CD51DB-0557-C1DD-6AEE-BD21E50012E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E3F4CA3-894A-F885-DCFC-281D718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4" name="Rectangle 33">
            <a:extLst>
              <a:ext uri="{FF2B5EF4-FFF2-40B4-BE49-F238E27FC236}">
                <a16:creationId xmlns:a16="http://schemas.microsoft.com/office/drawing/2014/main" id="{BCBE75B9-A137-39E5-7EF4-F9A2A3AF8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4384F99B-701C-ED47-B589-DDF63AE4C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8" name="Rectangle 37">
            <a:extLst>
              <a:ext uri="{FF2B5EF4-FFF2-40B4-BE49-F238E27FC236}">
                <a16:creationId xmlns:a16="http://schemas.microsoft.com/office/drawing/2014/main" id="{0A970336-3371-CE70-CC1E-C64B27B62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0" name="Rectangle 39">
            <a:extLst>
              <a:ext uri="{FF2B5EF4-FFF2-40B4-BE49-F238E27FC236}">
                <a16:creationId xmlns:a16="http://schemas.microsoft.com/office/drawing/2014/main" id="{37BE81EF-66FD-2793-7A06-C9C78FD38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2" name="Freeform: Shape 41">
            <a:extLst>
              <a:ext uri="{FF2B5EF4-FFF2-40B4-BE49-F238E27FC236}">
                <a16:creationId xmlns:a16="http://schemas.microsoft.com/office/drawing/2014/main" id="{3882578D-2397-4364-A3DF-3230804FE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4" name="Rectangle 43">
            <a:extLst>
              <a:ext uri="{FF2B5EF4-FFF2-40B4-BE49-F238E27FC236}">
                <a16:creationId xmlns:a16="http://schemas.microsoft.com/office/drawing/2014/main" id="{23C09955-699E-9C39-5166-0DE8FA3EF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1E06FB98-D334-7BC3-6E21-BDEFD3ED5E3B}"/>
              </a:ext>
            </a:extLst>
          </p:cNvPr>
          <p:cNvSpPr>
            <a:spLocks noGrp="1"/>
          </p:cNvSpPr>
          <p:nvPr>
            <p:ph type="title"/>
          </p:nvPr>
        </p:nvSpPr>
        <p:spPr>
          <a:xfrm>
            <a:off x="466721" y="586855"/>
            <a:ext cx="3434251" cy="3387497"/>
          </a:xfrm>
        </p:spPr>
        <p:txBody>
          <a:bodyPr vert="horz" lIns="91440" tIns="45720" rIns="91440" bIns="45720" rtlCol="0" anchor="b">
            <a:normAutofit/>
          </a:bodyPr>
          <a:lstStyle/>
          <a:p>
            <a:pPr>
              <a:spcBef>
                <a:spcPct val="0"/>
              </a:spcBef>
            </a:pPr>
            <a:r>
              <a:rPr lang="en-US" sz="4000" dirty="0">
                <a:solidFill>
                  <a:srgbClr val="FFFFFF"/>
                </a:solidFill>
              </a:rPr>
              <a:t>HUD’s Recent “Dear Colleague” Letter</a:t>
            </a:r>
            <a:endParaRPr lang="en-US" sz="4000" b="1" kern="1200" dirty="0">
              <a:solidFill>
                <a:srgbClr val="FFFFFF"/>
              </a:solidFill>
            </a:endParaRPr>
          </a:p>
        </p:txBody>
      </p:sp>
      <p:sp>
        <p:nvSpPr>
          <p:cNvPr id="3" name="Content Placeholder 2">
            <a:extLst>
              <a:ext uri="{FF2B5EF4-FFF2-40B4-BE49-F238E27FC236}">
                <a16:creationId xmlns:a16="http://schemas.microsoft.com/office/drawing/2014/main" id="{B4E62BEB-7C9D-A0C5-F8C2-F5CE170A0615}"/>
              </a:ext>
            </a:extLst>
          </p:cNvPr>
          <p:cNvSpPr>
            <a:spLocks noGrp="1"/>
          </p:cNvSpPr>
          <p:nvPr>
            <p:ph type="body" idx="1"/>
          </p:nvPr>
        </p:nvSpPr>
        <p:spPr>
          <a:xfrm>
            <a:off x="4810259" y="649480"/>
            <a:ext cx="6555347" cy="5546047"/>
          </a:xfrm>
        </p:spPr>
        <p:txBody>
          <a:bodyPr vert="horz" lIns="91440" tIns="45720" rIns="91440" bIns="45720" rtlCol="0" anchor="ctr">
            <a:normAutofit lnSpcReduction="10000"/>
          </a:bodyPr>
          <a:lstStyle/>
          <a:p>
            <a:pPr marL="495285" indent="-342900">
              <a:spcAft>
                <a:spcPts val="600"/>
              </a:spcAft>
            </a:pPr>
            <a:r>
              <a:rPr lang="en-US" sz="2200" dirty="0"/>
              <a:t>On April 24, 2026, the U.S. Department of Housing and Urban Development (HUD) issued a “Dear Colleague” letter stating that real estate professionals may lawfully discuss neighborhood crime rates and school quality with clients without violating federal fair housing laws.</a:t>
            </a:r>
          </a:p>
          <a:p>
            <a:pPr marL="495285" indent="-342900">
              <a:spcAft>
                <a:spcPts val="600"/>
              </a:spcAft>
            </a:pPr>
            <a:endParaRPr lang="en-US" sz="2200" dirty="0"/>
          </a:p>
          <a:p>
            <a:pPr marL="495285" indent="-342900">
              <a:spcAft>
                <a:spcPts val="600"/>
              </a:spcAft>
            </a:pPr>
            <a:r>
              <a:rPr lang="en-US" sz="2200" dirty="0"/>
              <a:t>Letter could be over-read as permission to discuss crime and schools without regard to state law.</a:t>
            </a:r>
          </a:p>
          <a:p>
            <a:pPr marL="495285" indent="-342900">
              <a:spcAft>
                <a:spcPts val="600"/>
              </a:spcAft>
            </a:pPr>
            <a:endParaRPr lang="en-US" sz="2200" dirty="0"/>
          </a:p>
          <a:p>
            <a:pPr marL="495285" indent="-342900">
              <a:spcAft>
                <a:spcPts val="600"/>
              </a:spcAft>
            </a:pPr>
            <a:r>
              <a:rPr lang="en-US" sz="2200" dirty="0"/>
              <a:t>The letter signals a broader move by the administration away from enforcement based on disparate impact (where a neutral policy unintentionally affects one group more) and toward a standard of "intentional discrimination.”</a:t>
            </a:r>
          </a:p>
          <a:p>
            <a:pPr marL="380985" lvl="0" indent="-228600">
              <a:spcAft>
                <a:spcPts val="600"/>
              </a:spcAft>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10036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CDEC4-3B00-DBCB-DB76-889B7D9318AA}"/>
            </a:ext>
          </a:extLst>
        </p:cNvPr>
        <p:cNvGrpSpPr/>
        <p:nvPr/>
      </p:nvGrpSpPr>
      <p:grpSpPr>
        <a:xfrm>
          <a:off x="0" y="0"/>
          <a:ext cx="0" cy="0"/>
          <a:chOff x="0" y="0"/>
          <a:chExt cx="0" cy="0"/>
        </a:xfrm>
      </p:grpSpPr>
      <p:sp useBgFill="1">
        <p:nvSpPr>
          <p:cNvPr id="221" name="Rectangle 2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223" name="Rectangle 2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5" name="Rectangle 2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7" name="Rectangle 2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29" name="Rectangle 2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1" name="Freeform: Shape 2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3" name="Rectangle 2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05F1FB84-EDF4-6879-4780-304AF74CAF15}"/>
              </a:ext>
            </a:extLst>
          </p:cNvPr>
          <p:cNvSpPr>
            <a:spLocks noGrp="1"/>
          </p:cNvSpPr>
          <p:nvPr>
            <p:ph type="title"/>
          </p:nvPr>
        </p:nvSpPr>
        <p:spPr>
          <a:xfrm>
            <a:off x="418225" y="2219508"/>
            <a:ext cx="3201366" cy="3387497"/>
          </a:xfrm>
        </p:spPr>
        <p:txBody>
          <a:bodyPr vert="horz" lIns="91440" tIns="45720" rIns="91440" bIns="45720" rtlCol="0" anchor="b">
            <a:noAutofit/>
          </a:bodyPr>
          <a:lstStyle/>
          <a:p>
            <a:pPr>
              <a:spcBef>
                <a:spcPct val="0"/>
              </a:spcBef>
            </a:pPr>
            <a:r>
              <a:rPr lang="en-US" sz="3000" b="1" kern="1200" dirty="0">
                <a:solidFill>
                  <a:srgbClr val="FFFFFF"/>
                </a:solidFill>
                <a:latin typeface="+mj-lt"/>
                <a:ea typeface="+mj-ea"/>
                <a:cs typeface="+mj-cs"/>
              </a:rPr>
              <a:t>REALITY…</a:t>
            </a:r>
            <a:br>
              <a:rPr lang="en-US" sz="3000" b="1" kern="1200" dirty="0">
                <a:solidFill>
                  <a:srgbClr val="FFFFFF"/>
                </a:solidFill>
                <a:latin typeface="+mj-lt"/>
                <a:ea typeface="+mj-ea"/>
                <a:cs typeface="+mj-cs"/>
              </a:rPr>
            </a:b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New York Imposes </a:t>
            </a:r>
            <a:r>
              <a:rPr lang="en-US" sz="3000" kern="1200" dirty="0">
                <a:solidFill>
                  <a:srgbClr val="FFFFFF"/>
                </a:solidFill>
                <a:latin typeface="+mj-lt"/>
                <a:ea typeface="+mj-ea"/>
                <a:cs typeface="+mj-cs"/>
              </a:rPr>
              <a:t>O</a:t>
            </a:r>
            <a:r>
              <a:rPr lang="en-US" sz="3000" b="1" kern="1200" dirty="0">
                <a:solidFill>
                  <a:srgbClr val="FFFFFF"/>
                </a:solidFill>
                <a:latin typeface="+mj-lt"/>
                <a:ea typeface="+mj-ea"/>
                <a:cs typeface="+mj-cs"/>
              </a:rPr>
              <a:t>bligations that </a:t>
            </a:r>
            <a:r>
              <a:rPr lang="en-US" sz="3000" kern="1200" dirty="0">
                <a:solidFill>
                  <a:srgbClr val="FFFFFF"/>
                </a:solidFill>
                <a:latin typeface="+mj-lt"/>
                <a:ea typeface="+mj-ea"/>
                <a:cs typeface="+mj-cs"/>
              </a:rPr>
              <a:t>E</a:t>
            </a:r>
            <a:r>
              <a:rPr lang="en-US" sz="3000" b="1" kern="1200" dirty="0">
                <a:solidFill>
                  <a:srgbClr val="FFFFFF"/>
                </a:solidFill>
                <a:latin typeface="+mj-lt"/>
                <a:ea typeface="+mj-ea"/>
                <a:cs typeface="+mj-cs"/>
              </a:rPr>
              <a:t>xceed </a:t>
            </a:r>
            <a:r>
              <a:rPr lang="en-US" sz="3000" kern="1200" dirty="0">
                <a:solidFill>
                  <a:srgbClr val="FFFFFF"/>
                </a:solidFill>
                <a:latin typeface="+mj-lt"/>
                <a:ea typeface="+mj-ea"/>
                <a:cs typeface="+mj-cs"/>
              </a:rPr>
              <a:t>F</a:t>
            </a:r>
            <a:r>
              <a:rPr lang="en-US" sz="3000" b="1" kern="1200" dirty="0">
                <a:solidFill>
                  <a:srgbClr val="FFFFFF"/>
                </a:solidFill>
                <a:latin typeface="+mj-lt"/>
                <a:ea typeface="+mj-ea"/>
                <a:cs typeface="+mj-cs"/>
              </a:rPr>
              <a:t>ederal </a:t>
            </a:r>
            <a:r>
              <a:rPr lang="en-US" sz="3000" kern="1200" dirty="0">
                <a:solidFill>
                  <a:srgbClr val="FFFFFF"/>
                </a:solidFill>
                <a:latin typeface="+mj-lt"/>
                <a:ea typeface="+mj-ea"/>
                <a:cs typeface="+mj-cs"/>
              </a:rPr>
              <a:t>G</a:t>
            </a:r>
            <a:r>
              <a:rPr lang="en-US" sz="3000" b="1" kern="1200" dirty="0">
                <a:solidFill>
                  <a:srgbClr val="FFFFFF"/>
                </a:solidFill>
                <a:latin typeface="+mj-lt"/>
                <a:ea typeface="+mj-ea"/>
                <a:cs typeface="+mj-cs"/>
              </a:rPr>
              <a:t>uidance and Risk </a:t>
            </a:r>
            <a:r>
              <a:rPr lang="en-US" sz="3000" kern="1200" dirty="0">
                <a:solidFill>
                  <a:srgbClr val="FFFFFF"/>
                </a:solidFill>
                <a:latin typeface="+mj-lt"/>
                <a:ea typeface="+mj-ea"/>
                <a:cs typeface="+mj-cs"/>
              </a:rPr>
              <a:t>R</a:t>
            </a:r>
            <a:r>
              <a:rPr lang="en-US" sz="3000" b="1" kern="1200" dirty="0">
                <a:solidFill>
                  <a:srgbClr val="FFFFFF"/>
                </a:solidFill>
                <a:latin typeface="+mj-lt"/>
                <a:ea typeface="+mj-ea"/>
                <a:cs typeface="+mj-cs"/>
              </a:rPr>
              <a:t>emains When Discussing Schools &amp; Crime</a:t>
            </a:r>
          </a:p>
        </p:txBody>
      </p:sp>
      <p:sp>
        <p:nvSpPr>
          <p:cNvPr id="3" name="Content Placeholder 2">
            <a:extLst>
              <a:ext uri="{FF2B5EF4-FFF2-40B4-BE49-F238E27FC236}">
                <a16:creationId xmlns:a16="http://schemas.microsoft.com/office/drawing/2014/main" id="{4968CFE7-7AC2-31C2-D8DA-79355781A086}"/>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514350" indent="-342900">
              <a:spcAft>
                <a:spcPts val="600"/>
              </a:spcAft>
            </a:pPr>
            <a:r>
              <a:rPr lang="en-US" sz="2000" dirty="0">
                <a:latin typeface="+mn-lt"/>
              </a:rPr>
              <a:t>New York State fair housing laws are separate, broader in certain respects, and remain fully enforceable regardless of HUD’s position.</a:t>
            </a:r>
          </a:p>
          <a:p>
            <a:pPr marL="514350" indent="-342900">
              <a:spcAft>
                <a:spcPts val="600"/>
              </a:spcAft>
            </a:pPr>
            <a:r>
              <a:rPr lang="en-US" sz="2000" dirty="0">
                <a:latin typeface="+mn-lt"/>
              </a:rPr>
              <a:t>Consumers should have access to accurate, complete information about neighborhood schools and crime.</a:t>
            </a:r>
          </a:p>
          <a:p>
            <a:pPr marL="514350" indent="-342900">
              <a:spcAft>
                <a:spcPts val="600"/>
              </a:spcAft>
            </a:pPr>
            <a:r>
              <a:rPr lang="en-US" sz="2000" dirty="0">
                <a:latin typeface="+mn-lt"/>
              </a:rPr>
              <a:t>Since the 1980s, NAR has encouraged providing objective, factual information about schools and crime from reliable third-party sources.</a:t>
            </a:r>
          </a:p>
          <a:p>
            <a:pPr marL="514350" indent="-342900">
              <a:spcAft>
                <a:spcPts val="600"/>
              </a:spcAft>
            </a:pPr>
            <a:r>
              <a:rPr lang="en-US" sz="2000" dirty="0">
                <a:latin typeface="+mn-lt"/>
              </a:rPr>
              <a:t>Subjective opinions, commentary, or hearsay about schools or crime may be viewed as evidence of discriminatory intent or steering in fair housing cases.</a:t>
            </a:r>
          </a:p>
          <a:p>
            <a:pPr marL="514350" indent="-342900">
              <a:spcAft>
                <a:spcPts val="600"/>
              </a:spcAft>
            </a:pPr>
            <a:r>
              <a:rPr lang="en-US" sz="2000" dirty="0">
                <a:latin typeface="+mn-lt"/>
              </a:rPr>
              <a:t>You need to continue to use caution in how these topics are discussed.</a:t>
            </a:r>
          </a:p>
          <a:p>
            <a:pPr marL="114300" indent="-228600">
              <a:spcAft>
                <a:spcPts val="600"/>
              </a:spcAft>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494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01650F-F606-F189-1A51-C0755F2F439A}"/>
            </a:ext>
          </a:extLst>
        </p:cNvPr>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457110C9-4664-D391-3BAB-F78A68FB41E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3400" b="1" dirty="0">
                <a:solidFill>
                  <a:srgbClr val="002060"/>
                </a:solidFill>
                <a:latin typeface="+mj-lt"/>
              </a:rPr>
              <a:t>HUD’s Potentially Misinterpreted Quotes</a:t>
            </a:r>
            <a:br>
              <a:rPr lang="en-US" sz="3400" b="1" dirty="0">
                <a:latin typeface="+mj-lt"/>
              </a:rPr>
            </a:br>
            <a:endParaRPr lang="en-US" sz="3400" b="1" dirty="0">
              <a:latin typeface="+mj-lt"/>
            </a:endParaRPr>
          </a:p>
        </p:txBody>
      </p:sp>
      <p:sp>
        <p:nvSpPr>
          <p:cNvPr id="3" name="Content Placeholder 2">
            <a:extLst>
              <a:ext uri="{FF2B5EF4-FFF2-40B4-BE49-F238E27FC236}">
                <a16:creationId xmlns:a16="http://schemas.microsoft.com/office/drawing/2014/main" id="{88E08BFF-2627-A596-84D5-35738C4CDD7F}"/>
              </a:ext>
            </a:extLst>
          </p:cNvPr>
          <p:cNvSpPr>
            <a:spLocks noGrp="1"/>
          </p:cNvSpPr>
          <p:nvPr>
            <p:ph type="body" idx="1"/>
          </p:nvPr>
        </p:nvSpPr>
        <p:spPr>
          <a:xfrm>
            <a:off x="838200" y="1620073"/>
            <a:ext cx="8005035" cy="4481182"/>
          </a:xfrm>
        </p:spPr>
        <p:txBody>
          <a:bodyPr vert="horz" lIns="91440" tIns="45720" rIns="91440" bIns="45720" rtlCol="0">
            <a:normAutofit fontScale="92500" lnSpcReduction="20000"/>
          </a:bodyPr>
          <a:lstStyle/>
          <a:p>
            <a:pPr marL="114300" indent="-228600">
              <a:spcAft>
                <a:spcPts val="600"/>
              </a:spcAft>
              <a:buFont typeface="Arial" panose="020B0604020202020204" pitchFamily="34" charset="0"/>
              <a:buChar char="•"/>
            </a:pPr>
            <a:endParaRPr lang="en-US" sz="1300" dirty="0">
              <a:latin typeface="+mn-lt"/>
            </a:endParaRPr>
          </a:p>
          <a:p>
            <a:pPr marL="171450" indent="0">
              <a:spcAft>
                <a:spcPts val="600"/>
              </a:spcAft>
              <a:buNone/>
            </a:pPr>
            <a:r>
              <a:rPr lang="en-US" sz="2200" dirty="0">
                <a:latin typeface="+mn-lt"/>
              </a:rPr>
              <a:t>“Real estate agents and brokers do not violate the Fair Housing Act merely by discussing… crime or the quality of schools.” </a:t>
            </a:r>
          </a:p>
          <a:p>
            <a:pPr marL="514350" indent="-342900">
              <a:spcAft>
                <a:spcPts val="600"/>
              </a:spcAft>
              <a:buFont typeface="Arial" panose="020B0604020202020204" pitchFamily="34" charset="0"/>
              <a:buChar char="•"/>
            </a:pPr>
            <a:r>
              <a:rPr lang="en-US" sz="2200" dirty="0">
                <a:solidFill>
                  <a:schemeClr val="accent2"/>
                </a:solidFill>
                <a:latin typeface="+mn-lt"/>
              </a:rPr>
              <a:t>Risk: Can be read too broadly as a green light to freely discuss anything about these topics. </a:t>
            </a:r>
          </a:p>
          <a:p>
            <a:pPr marL="400050" indent="-228600">
              <a:spcAft>
                <a:spcPts val="600"/>
              </a:spcAft>
              <a:buFont typeface="Arial" panose="020B0604020202020204" pitchFamily="34" charset="0"/>
              <a:buChar char="•"/>
            </a:pPr>
            <a:endParaRPr lang="en-US" sz="2200" dirty="0">
              <a:latin typeface="+mn-lt"/>
            </a:endParaRPr>
          </a:p>
          <a:p>
            <a:pPr marL="171450" indent="0">
              <a:spcAft>
                <a:spcPts val="600"/>
              </a:spcAft>
              <a:buNone/>
            </a:pPr>
            <a:r>
              <a:rPr lang="en-US" sz="2200" dirty="0">
                <a:latin typeface="+mn-lt"/>
              </a:rPr>
              <a:t>“Providing… information about school quality and crime data is not a violation when it is shared consistently without discriminatory intent.” </a:t>
            </a:r>
          </a:p>
          <a:p>
            <a:pPr marL="400050" indent="-228600">
              <a:spcAft>
                <a:spcPts val="600"/>
              </a:spcAft>
              <a:buFont typeface="Arial" panose="020B0604020202020204" pitchFamily="34" charset="0"/>
              <a:buChar char="•"/>
            </a:pPr>
            <a:r>
              <a:rPr lang="en-US" sz="2200" dirty="0">
                <a:solidFill>
                  <a:schemeClr val="accent2"/>
                </a:solidFill>
                <a:latin typeface="+mn-lt"/>
              </a:rPr>
              <a:t>Risk: Doesn’t discuss what information should be provided.  “Consistently” and “without discriminatory intent” are fact-intensive standards—easy to misapply in practice. </a:t>
            </a:r>
          </a:p>
          <a:p>
            <a:pPr marL="171450" indent="0">
              <a:spcAft>
                <a:spcPts val="600"/>
              </a:spcAft>
              <a:buNone/>
            </a:pPr>
            <a:endParaRPr lang="en-US" sz="2200" dirty="0">
              <a:latin typeface="+mn-lt"/>
            </a:endParaRPr>
          </a:p>
          <a:p>
            <a:pPr marL="171450" indent="0">
              <a:spcAft>
                <a:spcPts val="600"/>
              </a:spcAft>
              <a:buNone/>
            </a:pPr>
            <a:r>
              <a:rPr lang="en-US" sz="2200" dirty="0">
                <a:latin typeface="+mn-lt"/>
              </a:rPr>
              <a:t>“Answering… questions about crime and schools is lawful…” </a:t>
            </a:r>
          </a:p>
          <a:p>
            <a:pPr marL="400050" indent="-228600">
              <a:spcAft>
                <a:spcPts val="600"/>
              </a:spcAft>
              <a:buFont typeface="Arial" panose="020B0604020202020204" pitchFamily="34" charset="0"/>
              <a:buChar char="•"/>
            </a:pPr>
            <a:r>
              <a:rPr lang="en-US" sz="2200" dirty="0">
                <a:solidFill>
                  <a:schemeClr val="accent2"/>
                </a:solidFill>
                <a:latin typeface="+mn-lt"/>
              </a:rPr>
              <a:t>Risk: Doesn’t highlight limitations on subjective commentary or framing.</a:t>
            </a:r>
          </a:p>
        </p:txBody>
      </p:sp>
      <p:pic>
        <p:nvPicPr>
          <p:cNvPr id="4" name="Picture 3" descr="Blue 3d house and several white 3d houses">
            <a:extLst>
              <a:ext uri="{FF2B5EF4-FFF2-40B4-BE49-F238E27FC236}">
                <a16:creationId xmlns:a16="http://schemas.microsoft.com/office/drawing/2014/main" id="{FA005DDC-3DB8-824B-A4DC-2A537C19EBAA}"/>
              </a:ext>
            </a:extLst>
          </p:cNvPr>
          <p:cNvPicPr>
            <a:picLocks noChangeAspect="1"/>
          </p:cNvPicPr>
          <p:nvPr/>
        </p:nvPicPr>
        <p:blipFill>
          <a:blip r:embed="rId3" cstate="screen">
            <a:extLst>
              <a:ext uri="{28A0092B-C50C-407E-A947-70E740481C1C}">
                <a14:useLocalDpi xmlns:a14="http://schemas.microsoft.com/office/drawing/2010/main"/>
              </a:ext>
            </a:extLst>
          </a:blip>
          <a:srcRect r="-4" b="-3"/>
          <a:stretch>
            <a:fillRect/>
          </a:stretch>
        </p:blipFill>
        <p:spPr>
          <a:xfrm>
            <a:off x="8843235" y="2301766"/>
            <a:ext cx="2928140" cy="2333284"/>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28523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D21379-09E0-2DB1-FAB7-CDCCD7A3F15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7C4663-CFDD-C316-F93D-3C4438204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8FA7F1B1-F1FA-E6A1-17F1-294F3E920C79}"/>
              </a:ext>
            </a:extLst>
          </p:cNvPr>
          <p:cNvSpPr>
            <a:spLocks noGrp="1"/>
          </p:cNvSpPr>
          <p:nvPr>
            <p:ph type="title"/>
          </p:nvPr>
        </p:nvSpPr>
        <p:spPr>
          <a:xfrm>
            <a:off x="752355" y="314671"/>
            <a:ext cx="6341048" cy="1246115"/>
          </a:xfrm>
        </p:spPr>
        <p:txBody>
          <a:bodyPr vert="horz" lIns="91440" tIns="45720" rIns="91440" bIns="45720" rtlCol="0" anchor="b">
            <a:normAutofit/>
          </a:bodyPr>
          <a:lstStyle/>
          <a:p>
            <a:pPr>
              <a:spcBef>
                <a:spcPct val="0"/>
              </a:spcBef>
            </a:pPr>
            <a:r>
              <a:rPr lang="en-US" sz="3000" dirty="0">
                <a:solidFill>
                  <a:srgbClr val="002060"/>
                </a:solidFill>
              </a:rPr>
              <a:t>Practical Guidance for Discussing School Districts &amp; Crime</a:t>
            </a:r>
          </a:p>
        </p:txBody>
      </p:sp>
      <p:sp>
        <p:nvSpPr>
          <p:cNvPr id="3" name="Content Placeholder 2">
            <a:extLst>
              <a:ext uri="{FF2B5EF4-FFF2-40B4-BE49-F238E27FC236}">
                <a16:creationId xmlns:a16="http://schemas.microsoft.com/office/drawing/2014/main" id="{9614ACBC-9C28-FA18-0011-D79A712CAF53}"/>
              </a:ext>
            </a:extLst>
          </p:cNvPr>
          <p:cNvSpPr>
            <a:spLocks noGrp="1"/>
          </p:cNvSpPr>
          <p:nvPr>
            <p:ph type="body" idx="1"/>
          </p:nvPr>
        </p:nvSpPr>
        <p:spPr>
          <a:xfrm>
            <a:off x="752355" y="1688318"/>
            <a:ext cx="6341047" cy="4318836"/>
          </a:xfrm>
        </p:spPr>
        <p:txBody>
          <a:bodyPr vert="horz" lIns="91440" tIns="45720" rIns="91440" bIns="45720" rtlCol="0" anchor="t">
            <a:normAutofit fontScale="77500" lnSpcReduction="20000"/>
          </a:bodyPr>
          <a:lstStyle/>
          <a:p>
            <a:endParaRPr lang="en-US" dirty="0"/>
          </a:p>
          <a:p>
            <a:r>
              <a:rPr lang="en-US" dirty="0"/>
              <a:t>The risk is not necessarily the topics of crime and schools.</a:t>
            </a:r>
          </a:p>
          <a:p>
            <a:endParaRPr lang="en-US" dirty="0"/>
          </a:p>
          <a:p>
            <a:r>
              <a:rPr lang="en-US" dirty="0"/>
              <a:t>The risk is how the information is selected, framed, and delivered such as using s</a:t>
            </a:r>
            <a:r>
              <a:rPr lang="en-US" dirty="0">
                <a:latin typeface="Trebuchet MS" panose="020B0703020202090204" pitchFamily="34" charset="0"/>
              </a:rPr>
              <a:t>ubjective language (“safe,” “good school,” “bad area”)</a:t>
            </a:r>
          </a:p>
          <a:p>
            <a:endParaRPr lang="en-US" dirty="0"/>
          </a:p>
          <a:p>
            <a:r>
              <a:rPr lang="en-US" dirty="0"/>
              <a:t>Your role is to direct clients to objective resources so they can make a decision, not to decide for them.</a:t>
            </a:r>
          </a:p>
          <a:p>
            <a:endParaRPr lang="en-US" dirty="0"/>
          </a:p>
          <a:p>
            <a:r>
              <a:rPr lang="en-US" dirty="0"/>
              <a:t>Agent should not interpret the information or provide their own opinions about it.</a:t>
            </a:r>
          </a:p>
          <a:p>
            <a:endParaRPr lang="en-US" dirty="0">
              <a:solidFill>
                <a:schemeClr val="accent2"/>
              </a:solidFill>
            </a:endParaRPr>
          </a:p>
          <a:p>
            <a:r>
              <a:rPr lang="en-US" dirty="0">
                <a:solidFill>
                  <a:schemeClr val="accent2"/>
                </a:solidFill>
              </a:rPr>
              <a:t>LIBOR Legal Tip: Best Practices for Handling Client Questions About Schools</a:t>
            </a:r>
          </a:p>
        </p:txBody>
      </p:sp>
      <p:sp>
        <p:nvSpPr>
          <p:cNvPr id="21" name="Rectangle 20">
            <a:extLst>
              <a:ext uri="{FF2B5EF4-FFF2-40B4-BE49-F238E27FC236}">
                <a16:creationId xmlns:a16="http://schemas.microsoft.com/office/drawing/2014/main" id="{ADCBD200-F033-84AE-E112-380C3FBF6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3" name="Rectangle 22">
            <a:extLst>
              <a:ext uri="{FF2B5EF4-FFF2-40B4-BE49-F238E27FC236}">
                <a16:creationId xmlns:a16="http://schemas.microsoft.com/office/drawing/2014/main" id="{0BA46CAE-648F-5FDB-7A7F-365FBA82C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5" name="Rectangle 24">
            <a:extLst>
              <a:ext uri="{FF2B5EF4-FFF2-40B4-BE49-F238E27FC236}">
                <a16:creationId xmlns:a16="http://schemas.microsoft.com/office/drawing/2014/main" id="{78912E9D-6643-52F7-8688-7FA3A524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7" name="Rectangle 26">
            <a:extLst>
              <a:ext uri="{FF2B5EF4-FFF2-40B4-BE49-F238E27FC236}">
                <a16:creationId xmlns:a16="http://schemas.microsoft.com/office/drawing/2014/main" id="{4BED6BAF-CF0F-DE6D-ECFA-0562579EE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4" name="Picture 3" descr="lirealtor_qr.png">
            <a:extLst>
              <a:ext uri="{FF2B5EF4-FFF2-40B4-BE49-F238E27FC236}">
                <a16:creationId xmlns:a16="http://schemas.microsoft.com/office/drawing/2014/main" id="{28D44418-38FF-0C29-76C5-2D014F5FD533}"/>
              </a:ext>
            </a:extLst>
          </p:cNvPr>
          <p:cNvPicPr>
            <a:picLocks noChangeAspect="1"/>
          </p:cNvPicPr>
          <p:nvPr/>
        </p:nvPicPr>
        <p:blipFill>
          <a:blip r:embed="rId2"/>
          <a:stretch>
            <a:fillRect/>
          </a:stretch>
        </p:blipFill>
        <p:spPr>
          <a:xfrm>
            <a:off x="8611257" y="1752916"/>
            <a:ext cx="3352143" cy="3352143"/>
          </a:xfrm>
          <a:prstGeom prst="rect">
            <a:avLst/>
          </a:prstGeom>
        </p:spPr>
      </p:pic>
    </p:spTree>
    <p:extLst>
      <p:ext uri="{BB962C8B-B14F-4D97-AF65-F5344CB8AC3E}">
        <p14:creationId xmlns:p14="http://schemas.microsoft.com/office/powerpoint/2010/main" val="1923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D274F-5C2D-FF6D-E763-7402143BA278}"/>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21AC538-095F-0BF3-11A8-56D8EFD3B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6" name="Rectangle 45">
            <a:extLst>
              <a:ext uri="{FF2B5EF4-FFF2-40B4-BE49-F238E27FC236}">
                <a16:creationId xmlns:a16="http://schemas.microsoft.com/office/drawing/2014/main" id="{F056E8B6-08AF-DD28-DB92-5AF8B7D0F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7" name="Rectangle 46">
            <a:extLst>
              <a:ext uri="{FF2B5EF4-FFF2-40B4-BE49-F238E27FC236}">
                <a16:creationId xmlns:a16="http://schemas.microsoft.com/office/drawing/2014/main" id="{1E5867D0-73AA-FE8F-2538-C425BC4E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3E2F1821-0044-EC88-3BBC-70052B587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4" name="Freeform: Shape 43">
            <a:extLst>
              <a:ext uri="{FF2B5EF4-FFF2-40B4-BE49-F238E27FC236}">
                <a16:creationId xmlns:a16="http://schemas.microsoft.com/office/drawing/2014/main" id="{9436150C-3833-BBD3-DC48-2D287A8F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25D129DD-D403-942C-ED28-4B9882ED9B43}"/>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spcBef>
                <a:spcPct val="0"/>
              </a:spcBef>
            </a:pPr>
            <a:r>
              <a:rPr lang="en-US" sz="3400" b="1" kern="1200" dirty="0">
                <a:solidFill>
                  <a:srgbClr val="FFFFFF"/>
                </a:solidFill>
              </a:rPr>
              <a:t>LIBOR 2026 Education Conference</a:t>
            </a:r>
          </a:p>
        </p:txBody>
      </p:sp>
      <p:sp>
        <p:nvSpPr>
          <p:cNvPr id="5" name="TextBox 4">
            <a:extLst>
              <a:ext uri="{FF2B5EF4-FFF2-40B4-BE49-F238E27FC236}">
                <a16:creationId xmlns:a16="http://schemas.microsoft.com/office/drawing/2014/main" id="{1CCFFDD1-F9F2-2C19-6ADF-1416A02F3242}"/>
              </a:ext>
            </a:extLst>
          </p:cNvPr>
          <p:cNvSpPr txBox="1"/>
          <p:nvPr/>
        </p:nvSpPr>
        <p:spPr>
          <a:xfrm>
            <a:off x="5247686" y="5839012"/>
            <a:ext cx="5840468" cy="707886"/>
          </a:xfrm>
          <a:prstGeom prst="rect">
            <a:avLst/>
          </a:prstGeom>
          <a:noFill/>
        </p:spPr>
        <p:txBody>
          <a:bodyPr wrap="square" rtlCol="0">
            <a:spAutoFit/>
          </a:bodyPr>
          <a:lstStyle/>
          <a:p>
            <a:r>
              <a:rPr lang="en-US" sz="4000" b="1" dirty="0">
                <a:solidFill>
                  <a:srgbClr val="002060"/>
                </a:solidFill>
                <a:latin typeface="Trebuchet MS" panose="020B0703020202090204" pitchFamily="34" charset="0"/>
              </a:rPr>
              <a:t>liboredconference.com</a:t>
            </a:r>
          </a:p>
        </p:txBody>
      </p:sp>
      <p:pic>
        <p:nvPicPr>
          <p:cNvPr id="6" name="Picture 5">
            <a:extLst>
              <a:ext uri="{FF2B5EF4-FFF2-40B4-BE49-F238E27FC236}">
                <a16:creationId xmlns:a16="http://schemas.microsoft.com/office/drawing/2014/main" id="{517F6502-489A-A07C-E8D5-3F5A0B427532}"/>
              </a:ext>
            </a:extLst>
          </p:cNvPr>
          <p:cNvPicPr>
            <a:picLocks noChangeAspect="1"/>
          </p:cNvPicPr>
          <p:nvPr/>
        </p:nvPicPr>
        <p:blipFill>
          <a:blip r:embed="rId2"/>
          <a:stretch>
            <a:fillRect/>
          </a:stretch>
        </p:blipFill>
        <p:spPr>
          <a:xfrm>
            <a:off x="4425188" y="156755"/>
            <a:ext cx="7452143" cy="3657325"/>
          </a:xfrm>
          <a:prstGeom prst="rect">
            <a:avLst/>
          </a:prstGeom>
        </p:spPr>
      </p:pic>
      <p:pic>
        <p:nvPicPr>
          <p:cNvPr id="9" name="Picture 8" descr="liboredconference_qr.png">
            <a:extLst>
              <a:ext uri="{FF2B5EF4-FFF2-40B4-BE49-F238E27FC236}">
                <a16:creationId xmlns:a16="http://schemas.microsoft.com/office/drawing/2014/main" id="{5B2C0C1F-A906-A713-4E20-A422761B12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6646" y="3735981"/>
            <a:ext cx="2103031" cy="2103031"/>
          </a:xfrm>
          <a:prstGeom prst="rect">
            <a:avLst/>
          </a:prstGeom>
        </p:spPr>
      </p:pic>
    </p:spTree>
    <p:extLst>
      <p:ext uri="{BB962C8B-B14F-4D97-AF65-F5344CB8AC3E}">
        <p14:creationId xmlns:p14="http://schemas.microsoft.com/office/powerpoint/2010/main" val="3331384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8EE05B-8969-08AB-4554-CA3C9D6B2C08}"/>
            </a:ext>
          </a:extLst>
        </p:cNvPr>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98" name="Rectangle 9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00" name="Rectangle 9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02" name="Rectangle 10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04" name="Freeform: Shape 10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0B7A9E87-1005-6139-4498-5CEB10AC9BD7}"/>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pPr>
              <a:spcBef>
                <a:spcPct val="0"/>
              </a:spcBef>
            </a:pPr>
            <a:r>
              <a:rPr lang="en-US" sz="3400" b="1" kern="1200" dirty="0">
                <a:solidFill>
                  <a:srgbClr val="FFFFFF"/>
                </a:solidFill>
              </a:rPr>
              <a:t>Polished Pixels, Plain Truths: Disclosing AI in Real Estate</a:t>
            </a:r>
            <a:br>
              <a:rPr lang="en-US" sz="3400" b="1" kern="1200" dirty="0">
                <a:solidFill>
                  <a:srgbClr val="FFFFFF"/>
                </a:solidFill>
                <a:latin typeface="+mj-lt"/>
                <a:ea typeface="+mj-ea"/>
                <a:cs typeface="+mj-cs"/>
              </a:rPr>
            </a:br>
            <a:endParaRPr lang="en-US" sz="3400" b="1" kern="1200" dirty="0">
              <a:solidFill>
                <a:srgbClr val="FFFFFF"/>
              </a:solidFill>
              <a:latin typeface="+mj-lt"/>
              <a:ea typeface="+mj-ea"/>
              <a:cs typeface="+mj-cs"/>
            </a:endParaRPr>
          </a:p>
        </p:txBody>
      </p:sp>
      <p:pic>
        <p:nvPicPr>
          <p:cNvPr id="5" name="Picture 4" descr="Human eye seen through transparent digital chart">
            <a:extLst>
              <a:ext uri="{FF2B5EF4-FFF2-40B4-BE49-F238E27FC236}">
                <a16:creationId xmlns:a16="http://schemas.microsoft.com/office/drawing/2014/main" id="{A1787A46-8002-2969-7E94-EF9246FDF6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2428" y="1360630"/>
            <a:ext cx="7225748" cy="4136740"/>
          </a:xfrm>
          <a:prstGeom prst="rect">
            <a:avLst/>
          </a:prstGeom>
        </p:spPr>
      </p:pic>
    </p:spTree>
    <p:extLst>
      <p:ext uri="{BB962C8B-B14F-4D97-AF65-F5344CB8AC3E}">
        <p14:creationId xmlns:p14="http://schemas.microsoft.com/office/powerpoint/2010/main" val="2487146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99A4F0-028F-B1AD-D6B4-B1B179715591}"/>
            </a:ext>
          </a:extLst>
        </p:cNvPr>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14BA3DF9-730E-3043-7310-33083EF91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16518F26-6F2B-1BB9-0635-D2F1D26E2A90}"/>
              </a:ext>
            </a:extLst>
          </p:cNvPr>
          <p:cNvSpPr>
            <a:spLocks noGrp="1"/>
          </p:cNvSpPr>
          <p:nvPr>
            <p:ph type="title"/>
          </p:nvPr>
        </p:nvSpPr>
        <p:spPr>
          <a:xfrm>
            <a:off x="637090" y="502021"/>
            <a:ext cx="10361835" cy="1325312"/>
          </a:xfrm>
        </p:spPr>
        <p:txBody>
          <a:bodyPr vert="horz" lIns="91440" tIns="45720" rIns="91440" bIns="45720" rtlCol="0" anchor="b">
            <a:normAutofit/>
          </a:bodyPr>
          <a:lstStyle/>
          <a:p>
            <a:pPr algn="ctr">
              <a:spcBef>
                <a:spcPct val="0"/>
              </a:spcBef>
            </a:pPr>
            <a:r>
              <a:rPr lang="en-US" kern="1200" dirty="0">
                <a:solidFill>
                  <a:srgbClr val="002060"/>
                </a:solidFill>
              </a:rPr>
              <a:t>Legal Responsibilities Regarding the </a:t>
            </a:r>
            <a:br>
              <a:rPr lang="en-US" kern="1200" dirty="0">
                <a:solidFill>
                  <a:srgbClr val="002060"/>
                </a:solidFill>
              </a:rPr>
            </a:br>
            <a:r>
              <a:rPr lang="en-US" kern="1200" dirty="0">
                <a:solidFill>
                  <a:srgbClr val="002060"/>
                </a:solidFill>
              </a:rPr>
              <a:t>Use of AI in Real Estate</a:t>
            </a:r>
            <a:endParaRPr lang="en-US" b="1" kern="1200" dirty="0">
              <a:solidFill>
                <a:srgbClr val="002060"/>
              </a:solidFill>
            </a:endParaRPr>
          </a:p>
        </p:txBody>
      </p:sp>
      <p:sp>
        <p:nvSpPr>
          <p:cNvPr id="64" name="Content Placeholder 2">
            <a:extLst>
              <a:ext uri="{FF2B5EF4-FFF2-40B4-BE49-F238E27FC236}">
                <a16:creationId xmlns:a16="http://schemas.microsoft.com/office/drawing/2014/main" id="{CB25F443-0385-11A4-6575-61A4CDC103EE}"/>
              </a:ext>
            </a:extLst>
          </p:cNvPr>
          <p:cNvSpPr>
            <a:spLocks noGrp="1"/>
          </p:cNvSpPr>
          <p:nvPr>
            <p:ph type="body" idx="1"/>
          </p:nvPr>
        </p:nvSpPr>
        <p:spPr>
          <a:xfrm>
            <a:off x="637090" y="2329354"/>
            <a:ext cx="10361835" cy="3611623"/>
          </a:xfrm>
        </p:spPr>
        <p:txBody>
          <a:bodyPr vert="horz" lIns="91440" tIns="45720" rIns="91440" bIns="45720" rtlCol="0" anchor="t">
            <a:normAutofit lnSpcReduction="10000"/>
          </a:bodyPr>
          <a:lstStyle/>
          <a:p>
            <a:pPr marL="342900" indent="-342900">
              <a:spcAft>
                <a:spcPts val="600"/>
              </a:spcAft>
            </a:pPr>
            <a:r>
              <a:rPr lang="en-US" sz="2400" dirty="0"/>
              <a:t>DOS does not yet have a formal policy on the use of AI by licensees.  </a:t>
            </a:r>
          </a:p>
          <a:p>
            <a:pPr marL="342900" indent="-342900">
              <a:spcAft>
                <a:spcPts val="600"/>
              </a:spcAft>
            </a:pPr>
            <a:r>
              <a:rPr lang="en-US" sz="2400" dirty="0"/>
              <a:t>Dishonest and misleading advertisements are prohibited and could subject the real estate broker or salesperson to disciplinary action (Real Property Law § 441-c). </a:t>
            </a:r>
          </a:p>
          <a:p>
            <a:pPr marL="342900" indent="-342900">
              <a:spcAft>
                <a:spcPts val="600"/>
              </a:spcAft>
            </a:pPr>
            <a:r>
              <a:rPr lang="en-US" sz="2400" dirty="0"/>
              <a:t>All advertisements must include an honest and accurate depiction of the property being sold or leased (19 NYCRR § 175.25(c)(9)). </a:t>
            </a:r>
          </a:p>
          <a:p>
            <a:pPr marL="342900" indent="-342900">
              <a:spcAft>
                <a:spcPts val="600"/>
              </a:spcAft>
            </a:pPr>
            <a:r>
              <a:rPr lang="en-US" sz="2400" dirty="0"/>
              <a:t>General Business Law §§349, 350 and 350-a also prohibit deceptive acts and false advertising, and could subject any business or person engaged in the misleading advertising to substantial monetary penalties.</a:t>
            </a:r>
            <a:endParaRPr lang="en-US" sz="2400" b="1" i="1" dirty="0"/>
          </a:p>
          <a:p>
            <a:pPr marL="101598" indent="-228600">
              <a:spcAft>
                <a:spcPts val="600"/>
              </a:spcAft>
              <a:buFont typeface="Arial" panose="020B0604020202020204" pitchFamily="34" charset="0"/>
              <a:buChar char="•"/>
            </a:pPr>
            <a:endParaRPr lang="en-US" sz="2400" b="1" i="1" dirty="0"/>
          </a:p>
          <a:p>
            <a:pPr indent="-228600">
              <a:spcAft>
                <a:spcPts val="600"/>
              </a:spcAft>
              <a:buFont typeface="Arial" panose="020B0604020202020204" pitchFamily="34" charset="0"/>
              <a:buChar char="•"/>
            </a:pPr>
            <a:endParaRPr lang="en-US" sz="2000" b="1" i="1" dirty="0"/>
          </a:p>
          <a:p>
            <a:pPr indent="-228600">
              <a:spcAft>
                <a:spcPts val="600"/>
              </a:spcAft>
              <a:buFont typeface="Arial" panose="020B0604020202020204" pitchFamily="34" charset="0"/>
              <a:buChar char="•"/>
            </a:pPr>
            <a:endParaRPr lang="en-US" sz="2000" b="1" i="1" dirty="0"/>
          </a:p>
        </p:txBody>
      </p:sp>
      <p:sp>
        <p:nvSpPr>
          <p:cNvPr id="93" name="Rectangle 92">
            <a:extLst>
              <a:ext uri="{FF2B5EF4-FFF2-40B4-BE49-F238E27FC236}">
                <a16:creationId xmlns:a16="http://schemas.microsoft.com/office/drawing/2014/main" id="{4E1464B8-321F-5B96-11F9-24039393A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95" name="Rectangle 94">
            <a:extLst>
              <a:ext uri="{FF2B5EF4-FFF2-40B4-BE49-F238E27FC236}">
                <a16:creationId xmlns:a16="http://schemas.microsoft.com/office/drawing/2014/main" id="{C6FDD8F9-D7C0-BDFB-8C67-E8993141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85859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xEl>
                                              <p:pRg st="1" end="1"/>
                                            </p:txEl>
                                          </p:spTgt>
                                        </p:tgtEl>
                                        <p:attrNameLst>
                                          <p:attrName>style.visibility</p:attrName>
                                        </p:attrNameLst>
                                      </p:cBhvr>
                                      <p:to>
                                        <p:strVal val="visible"/>
                                      </p:to>
                                    </p:set>
                                    <p:anim calcmode="lin" valueType="num">
                                      <p:cBhvr additive="base">
                                        <p:cTn id="13"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
                                            <p:txEl>
                                              <p:pRg st="2" end="2"/>
                                            </p:txEl>
                                          </p:spTgt>
                                        </p:tgtEl>
                                        <p:attrNameLst>
                                          <p:attrName>style.visibility</p:attrName>
                                        </p:attrNameLst>
                                      </p:cBhvr>
                                      <p:to>
                                        <p:strVal val="visible"/>
                                      </p:to>
                                    </p:set>
                                    <p:anim calcmode="lin" valueType="num">
                                      <p:cBhvr additive="base">
                                        <p:cTn id="19"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
                                            <p:txEl>
                                              <p:pRg st="3" end="3"/>
                                            </p:txEl>
                                          </p:spTgt>
                                        </p:tgtEl>
                                        <p:attrNameLst>
                                          <p:attrName>style.visibility</p:attrName>
                                        </p:attrNameLst>
                                      </p:cBhvr>
                                      <p:to>
                                        <p:strVal val="visible"/>
                                      </p:to>
                                    </p:set>
                                    <p:anim calcmode="lin" valueType="num">
                                      <p:cBhvr additive="base">
                                        <p:cTn id="25" dur="500" fill="hold"/>
                                        <p:tgtEl>
                                          <p:spTgt spid="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B8B24C-5044-8B62-0734-21AE831AC807}"/>
            </a:ext>
          </a:extLst>
        </p:cNvPr>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D348B412-36E2-C79D-1C42-2E83BEC5B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770B07CC-CFA0-83D6-20B5-9A2755DEAAA2}"/>
              </a:ext>
            </a:extLst>
          </p:cNvPr>
          <p:cNvSpPr>
            <a:spLocks noGrp="1"/>
          </p:cNvSpPr>
          <p:nvPr>
            <p:ph type="title"/>
          </p:nvPr>
        </p:nvSpPr>
        <p:spPr>
          <a:xfrm>
            <a:off x="1136397" y="767747"/>
            <a:ext cx="7865713" cy="1183088"/>
          </a:xfrm>
        </p:spPr>
        <p:txBody>
          <a:bodyPr vert="horz" lIns="91440" tIns="45720" rIns="91440" bIns="45720" rtlCol="0" anchor="b">
            <a:noAutofit/>
          </a:bodyPr>
          <a:lstStyle/>
          <a:p>
            <a:pPr>
              <a:spcBef>
                <a:spcPct val="0"/>
              </a:spcBef>
            </a:pPr>
            <a:r>
              <a:rPr lang="en-US" sz="3600" dirty="0">
                <a:solidFill>
                  <a:srgbClr val="002060"/>
                </a:solidFill>
              </a:rPr>
              <a:t>NYS Department of State </a:t>
            </a:r>
            <a:r>
              <a:rPr lang="en-US" sz="3600" kern="1200" dirty="0">
                <a:solidFill>
                  <a:srgbClr val="002060"/>
                </a:solidFill>
              </a:rPr>
              <a:t>November 2025 Alert on </a:t>
            </a:r>
            <a:r>
              <a:rPr lang="en-US" sz="3600" dirty="0">
                <a:solidFill>
                  <a:srgbClr val="002060"/>
                </a:solidFill>
              </a:rPr>
              <a:t>the Use of AI in Real Estate</a:t>
            </a:r>
            <a:endParaRPr lang="en-US" sz="3600" b="1" kern="1200" dirty="0">
              <a:solidFill>
                <a:srgbClr val="002060"/>
              </a:solidFill>
            </a:endParaRPr>
          </a:p>
        </p:txBody>
      </p:sp>
      <p:sp>
        <p:nvSpPr>
          <p:cNvPr id="64" name="Content Placeholder 2">
            <a:extLst>
              <a:ext uri="{FF2B5EF4-FFF2-40B4-BE49-F238E27FC236}">
                <a16:creationId xmlns:a16="http://schemas.microsoft.com/office/drawing/2014/main" id="{614A4E0D-3EC9-7402-F499-BA27BB9EE0B6}"/>
              </a:ext>
            </a:extLst>
          </p:cNvPr>
          <p:cNvSpPr>
            <a:spLocks noGrp="1"/>
          </p:cNvSpPr>
          <p:nvPr>
            <p:ph type="body" idx="1"/>
          </p:nvPr>
        </p:nvSpPr>
        <p:spPr>
          <a:xfrm>
            <a:off x="1136397" y="2261640"/>
            <a:ext cx="6473638" cy="3753845"/>
          </a:xfrm>
        </p:spPr>
        <p:txBody>
          <a:bodyPr vert="horz" lIns="91440" tIns="45720" rIns="91440" bIns="45720" rtlCol="0" anchor="t">
            <a:normAutofit/>
          </a:bodyPr>
          <a:lstStyle/>
          <a:p>
            <a:pPr marL="457200" indent="-342900">
              <a:spcBef>
                <a:spcPts val="600"/>
              </a:spcBef>
            </a:pPr>
            <a:r>
              <a:rPr lang="en-US" sz="2200" dirty="0"/>
              <a:t>DOS issued a warning to homebuyers and real estate professionals about a significant rise in artificially generated pictures on real estate listings. </a:t>
            </a:r>
          </a:p>
          <a:p>
            <a:pPr marL="457200" indent="-342900">
              <a:spcBef>
                <a:spcPts val="600"/>
              </a:spcBef>
            </a:pPr>
            <a:r>
              <a:rPr lang="en-US" sz="2200" dirty="0"/>
              <a:t>“As the real estate market continues to evolve, this new trend is being used to enhance the marketing of a property; however, it also raises important concerns about accuracy, authenticity and the potential for false advertising.”</a:t>
            </a:r>
            <a:br>
              <a:rPr lang="en-US" sz="2200" b="1" i="1" dirty="0"/>
            </a:br>
            <a:endParaRPr lang="en-US" sz="2200" b="1" i="1" dirty="0"/>
          </a:p>
          <a:p>
            <a:pPr marL="0" indent="-228600">
              <a:spcAft>
                <a:spcPts val="600"/>
              </a:spcAft>
              <a:buFont typeface="Arial" panose="020B0604020202020204" pitchFamily="34" charset="0"/>
              <a:buChar char="•"/>
            </a:pPr>
            <a:endParaRPr lang="en-US" sz="1900" b="1" i="1" dirty="0"/>
          </a:p>
          <a:p>
            <a:pPr marL="101598" indent="-228600">
              <a:spcAft>
                <a:spcPts val="600"/>
              </a:spcAft>
              <a:buFont typeface="Arial" panose="020B0604020202020204" pitchFamily="34" charset="0"/>
              <a:buChar char="•"/>
            </a:pPr>
            <a:endParaRPr lang="en-US" sz="1900" b="1" i="1" dirty="0"/>
          </a:p>
          <a:p>
            <a:pPr marL="101598" indent="-228600">
              <a:spcAft>
                <a:spcPts val="600"/>
              </a:spcAft>
              <a:buFont typeface="Arial" panose="020B0604020202020204" pitchFamily="34" charset="0"/>
              <a:buChar char="•"/>
            </a:pPr>
            <a:endParaRPr lang="en-US" sz="1900" b="1" i="1" dirty="0"/>
          </a:p>
          <a:p>
            <a:pPr indent="-228600">
              <a:spcAft>
                <a:spcPts val="600"/>
              </a:spcAft>
              <a:buFont typeface="Arial" panose="020B0604020202020204" pitchFamily="34" charset="0"/>
              <a:buChar char="•"/>
            </a:pPr>
            <a:endParaRPr lang="en-US" sz="1900" b="1" i="1" dirty="0"/>
          </a:p>
          <a:p>
            <a:pPr indent="-228600">
              <a:spcAft>
                <a:spcPts val="600"/>
              </a:spcAft>
              <a:buFont typeface="Arial" panose="020B0604020202020204" pitchFamily="34" charset="0"/>
              <a:buChar char="•"/>
            </a:pPr>
            <a:endParaRPr lang="en-US" sz="1900" b="1" i="1" dirty="0"/>
          </a:p>
        </p:txBody>
      </p:sp>
      <p:pic>
        <p:nvPicPr>
          <p:cNvPr id="99" name="Graphic 98" descr="Megaphone">
            <a:extLst>
              <a:ext uri="{FF2B5EF4-FFF2-40B4-BE49-F238E27FC236}">
                <a16:creationId xmlns:a16="http://schemas.microsoft.com/office/drawing/2014/main" id="{4BB0682E-3C8D-E0F2-FCEC-4FE11262E7B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0521" y="1950835"/>
            <a:ext cx="3560993" cy="3560993"/>
          </a:xfrm>
          <a:prstGeom prst="rect">
            <a:avLst/>
          </a:prstGeom>
        </p:spPr>
      </p:pic>
      <p:sp>
        <p:nvSpPr>
          <p:cNvPr id="104" name="Rectangle 103">
            <a:extLst>
              <a:ext uri="{FF2B5EF4-FFF2-40B4-BE49-F238E27FC236}">
                <a16:creationId xmlns:a16="http://schemas.microsoft.com/office/drawing/2014/main" id="{FB504FC8-03AD-10E3-F166-0A4A34CA0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06" name="Rectangle 105">
            <a:extLst>
              <a:ext uri="{FF2B5EF4-FFF2-40B4-BE49-F238E27FC236}">
                <a16:creationId xmlns:a16="http://schemas.microsoft.com/office/drawing/2014/main" id="{7742D043-BF40-7975-CE77-B676C4021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7591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F93731-EAB7-A9C4-972D-B7BAB3CA8F6B}"/>
            </a:ext>
          </a:extLst>
        </p:cNvPr>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8E3D2628-077A-617C-6A62-C6618D7DF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8B35827-B5B0-96A9-A030-EB490C91F94E}"/>
              </a:ext>
            </a:extLst>
          </p:cNvPr>
          <p:cNvSpPr>
            <a:spLocks noGrp="1"/>
          </p:cNvSpPr>
          <p:nvPr>
            <p:ph type="title"/>
          </p:nvPr>
        </p:nvSpPr>
        <p:spPr>
          <a:xfrm>
            <a:off x="701040" y="502022"/>
            <a:ext cx="7105500" cy="1232650"/>
          </a:xfrm>
        </p:spPr>
        <p:txBody>
          <a:bodyPr vert="horz" lIns="91440" tIns="45720" rIns="91440" bIns="45720" rtlCol="0" anchor="b">
            <a:normAutofit/>
          </a:bodyPr>
          <a:lstStyle/>
          <a:p>
            <a:pPr>
              <a:spcBef>
                <a:spcPct val="0"/>
              </a:spcBef>
            </a:pPr>
            <a:r>
              <a:rPr lang="en-US" sz="4000" dirty="0">
                <a:solidFill>
                  <a:srgbClr val="002060"/>
                </a:solidFill>
              </a:rPr>
              <a:t>Guidance on Disclosure of Digital Enhancements</a:t>
            </a:r>
            <a:endParaRPr lang="en-US" sz="4000" b="1" dirty="0">
              <a:solidFill>
                <a:srgbClr val="002060"/>
              </a:solidFill>
            </a:endParaRPr>
          </a:p>
        </p:txBody>
      </p:sp>
      <p:sp>
        <p:nvSpPr>
          <p:cNvPr id="64" name="Content Placeholder 2">
            <a:extLst>
              <a:ext uri="{FF2B5EF4-FFF2-40B4-BE49-F238E27FC236}">
                <a16:creationId xmlns:a16="http://schemas.microsoft.com/office/drawing/2014/main" id="{0B7EAF3C-B3C7-59BD-9369-0AE8EEE36711}"/>
              </a:ext>
            </a:extLst>
          </p:cNvPr>
          <p:cNvSpPr>
            <a:spLocks noGrp="1"/>
          </p:cNvSpPr>
          <p:nvPr>
            <p:ph type="body" idx="1"/>
          </p:nvPr>
        </p:nvSpPr>
        <p:spPr>
          <a:xfrm>
            <a:off x="701040" y="1976719"/>
            <a:ext cx="6404460" cy="3963832"/>
          </a:xfrm>
        </p:spPr>
        <p:txBody>
          <a:bodyPr vert="horz" lIns="91440" tIns="45720" rIns="91440" bIns="45720" rtlCol="0" anchor="t">
            <a:normAutofit lnSpcReduction="10000"/>
          </a:bodyPr>
          <a:lstStyle/>
          <a:p>
            <a:pPr marL="628650" indent="-342900">
              <a:spcBef>
                <a:spcPts val="600"/>
              </a:spcBef>
            </a:pPr>
            <a:r>
              <a:rPr lang="en-US" sz="2200" dirty="0"/>
              <a:t>Provide both original and altered images (often side-by-side or linked).</a:t>
            </a:r>
          </a:p>
          <a:p>
            <a:pPr marL="628650" indent="-342900">
              <a:spcBef>
                <a:spcPts val="600"/>
              </a:spcBef>
            </a:pPr>
            <a:r>
              <a:rPr lang="en-US" sz="2200" dirty="0"/>
              <a:t>Label AI-enhanced images as such, using clear captions like "Digitally Enhanced," "AI-Generated," or "Virtually Staged”.</a:t>
            </a:r>
          </a:p>
          <a:p>
            <a:pPr marL="628650" indent="-342900">
              <a:spcBef>
                <a:spcPts val="600"/>
              </a:spcBef>
            </a:pPr>
            <a:r>
              <a:rPr lang="en-US" sz="2200" dirty="0"/>
              <a:t>Virtual staging must not misrepresent the actual condition, features or characteristics of the property.</a:t>
            </a:r>
          </a:p>
          <a:p>
            <a:pPr marL="628650" indent="-342900">
              <a:spcBef>
                <a:spcPts val="600"/>
              </a:spcBef>
            </a:pPr>
            <a:r>
              <a:rPr lang="en-US" sz="2200" dirty="0"/>
              <a:t>AI-generated images must not alter the apparent demographics or characteristics of a neighborhood.</a:t>
            </a:r>
          </a:p>
          <a:p>
            <a:pPr marL="628650" indent="-342900">
              <a:spcBef>
                <a:spcPts val="600"/>
              </a:spcBef>
            </a:pPr>
            <a:r>
              <a:rPr lang="en-US" sz="2200" dirty="0"/>
              <a:t>Do not use AI to generate fake photos of properties, neighborhoods or people.</a:t>
            </a:r>
          </a:p>
          <a:p>
            <a:pPr marL="101598" indent="-228600">
              <a:spcAft>
                <a:spcPts val="600"/>
              </a:spcAft>
              <a:buFont typeface="Arial" panose="020B0604020202020204" pitchFamily="34" charset="0"/>
              <a:buChar char="•"/>
            </a:pPr>
            <a:endParaRPr lang="en-US" sz="2000" b="1" i="1" dirty="0"/>
          </a:p>
          <a:p>
            <a:pPr marL="101598" indent="-228600">
              <a:spcAft>
                <a:spcPts val="600"/>
              </a:spcAft>
              <a:buFont typeface="Arial" panose="020B0604020202020204" pitchFamily="34" charset="0"/>
              <a:buChar char="•"/>
            </a:pPr>
            <a:endParaRPr lang="en-US" sz="2000" b="1" i="1" dirty="0"/>
          </a:p>
          <a:p>
            <a:pPr indent="-228600">
              <a:spcAft>
                <a:spcPts val="600"/>
              </a:spcAft>
              <a:buFont typeface="Arial" panose="020B0604020202020204" pitchFamily="34" charset="0"/>
              <a:buChar char="•"/>
            </a:pPr>
            <a:endParaRPr lang="en-US" sz="2000" b="1" i="1" dirty="0"/>
          </a:p>
          <a:p>
            <a:pPr indent="-228600">
              <a:spcAft>
                <a:spcPts val="600"/>
              </a:spcAft>
              <a:buFont typeface="Arial" panose="020B0604020202020204" pitchFamily="34" charset="0"/>
              <a:buChar char="•"/>
            </a:pPr>
            <a:endParaRPr lang="en-US" sz="2000" b="1" i="1" dirty="0"/>
          </a:p>
        </p:txBody>
      </p:sp>
      <p:pic>
        <p:nvPicPr>
          <p:cNvPr id="4" name="Picture 3" descr="A person with a camera">
            <a:extLst>
              <a:ext uri="{FF2B5EF4-FFF2-40B4-BE49-F238E27FC236}">
                <a16:creationId xmlns:a16="http://schemas.microsoft.com/office/drawing/2014/main" id="{4EABCFBD-74D8-0F9B-3D43-C324C970BF2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06540" y="1734672"/>
            <a:ext cx="3684420" cy="3684420"/>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8" name="Rectangle 127">
            <a:extLst>
              <a:ext uri="{FF2B5EF4-FFF2-40B4-BE49-F238E27FC236}">
                <a16:creationId xmlns:a16="http://schemas.microsoft.com/office/drawing/2014/main" id="{9ABCF6C1-D283-8289-1B72-58342AD2C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0" name="Rectangle 129">
            <a:extLst>
              <a:ext uri="{FF2B5EF4-FFF2-40B4-BE49-F238E27FC236}">
                <a16:creationId xmlns:a16="http://schemas.microsoft.com/office/drawing/2014/main" id="{F27C3079-5A09-484A-EBC5-53F787A3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7810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6944D9-795F-81D1-3EFA-76C6FE64A618}"/>
            </a:ext>
          </a:extLst>
        </p:cNvPr>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42A430E0-544A-CA43-1B67-F4B109F16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B69037FC-896C-6EC0-3503-760633F08245}"/>
              </a:ext>
            </a:extLst>
          </p:cNvPr>
          <p:cNvSpPr>
            <a:spLocks noGrp="1"/>
          </p:cNvSpPr>
          <p:nvPr>
            <p:ph type="title"/>
          </p:nvPr>
        </p:nvSpPr>
        <p:spPr>
          <a:xfrm>
            <a:off x="701040" y="502022"/>
            <a:ext cx="7617770" cy="1232650"/>
          </a:xfrm>
        </p:spPr>
        <p:txBody>
          <a:bodyPr vert="horz" lIns="91440" tIns="45720" rIns="91440" bIns="45720" rtlCol="0" anchor="b">
            <a:normAutofit fontScale="90000"/>
          </a:bodyPr>
          <a:lstStyle/>
          <a:p>
            <a:pPr>
              <a:spcBef>
                <a:spcPct val="0"/>
              </a:spcBef>
            </a:pPr>
            <a:r>
              <a:rPr lang="en-US" sz="4000" dirty="0">
                <a:solidFill>
                  <a:srgbClr val="002060"/>
                </a:solidFill>
              </a:rPr>
              <a:t>Brokers Should Consider Having an </a:t>
            </a:r>
            <a:r>
              <a:rPr lang="en-US" sz="4000" b="1" dirty="0">
                <a:solidFill>
                  <a:srgbClr val="002060"/>
                </a:solidFill>
              </a:rPr>
              <a:t>AI Use Policy For </a:t>
            </a:r>
            <a:r>
              <a:rPr lang="en-US" sz="4000" dirty="0">
                <a:solidFill>
                  <a:srgbClr val="002060"/>
                </a:solidFill>
              </a:rPr>
              <a:t>Their</a:t>
            </a:r>
            <a:r>
              <a:rPr lang="en-US" sz="4000" b="1" dirty="0">
                <a:solidFill>
                  <a:srgbClr val="002060"/>
                </a:solidFill>
              </a:rPr>
              <a:t> Office </a:t>
            </a:r>
          </a:p>
        </p:txBody>
      </p:sp>
      <p:sp>
        <p:nvSpPr>
          <p:cNvPr id="64" name="Content Placeholder 2">
            <a:extLst>
              <a:ext uri="{FF2B5EF4-FFF2-40B4-BE49-F238E27FC236}">
                <a16:creationId xmlns:a16="http://schemas.microsoft.com/office/drawing/2014/main" id="{A3A25B7D-851E-7500-0732-BFB827143DFE}"/>
              </a:ext>
            </a:extLst>
          </p:cNvPr>
          <p:cNvSpPr>
            <a:spLocks noGrp="1"/>
          </p:cNvSpPr>
          <p:nvPr>
            <p:ph type="body" idx="1"/>
          </p:nvPr>
        </p:nvSpPr>
        <p:spPr>
          <a:xfrm>
            <a:off x="701040" y="1976719"/>
            <a:ext cx="5862884" cy="3963832"/>
          </a:xfrm>
        </p:spPr>
        <p:txBody>
          <a:bodyPr vert="horz" lIns="91440" tIns="45720" rIns="91440" bIns="45720" rtlCol="0" anchor="t">
            <a:normAutofit/>
          </a:bodyPr>
          <a:lstStyle/>
          <a:p>
            <a:pPr marL="628650" indent="-342900">
              <a:spcBef>
                <a:spcPts val="600"/>
              </a:spcBef>
            </a:pPr>
            <a:r>
              <a:rPr lang="en-US" sz="2200" dirty="0"/>
              <a:t>NAR has Created an </a:t>
            </a:r>
            <a:r>
              <a:rPr lang="en-US" sz="2200" dirty="0">
                <a:solidFill>
                  <a:schemeClr val="accent2"/>
                </a:solidFill>
              </a:rPr>
              <a:t>AI Policy </a:t>
            </a:r>
            <a:r>
              <a:rPr lang="en-US" sz="2200" b="1" dirty="0">
                <a:solidFill>
                  <a:schemeClr val="accent2"/>
                </a:solidFill>
              </a:rPr>
              <a:t>Template</a:t>
            </a:r>
            <a:r>
              <a:rPr lang="en-US" sz="2200" dirty="0">
                <a:solidFill>
                  <a:schemeClr val="accent2"/>
                </a:solidFill>
              </a:rPr>
              <a:t> </a:t>
            </a:r>
            <a:r>
              <a:rPr lang="en-US" sz="2200" dirty="0"/>
              <a:t>for brokers that provides a starting point for establishing clear standards around the responsible use of artificial intelligence within your brokerage. </a:t>
            </a:r>
          </a:p>
          <a:p>
            <a:pPr marL="628650" indent="-342900">
              <a:spcBef>
                <a:spcPts val="600"/>
              </a:spcBef>
            </a:pPr>
            <a:endParaRPr lang="en-US" sz="2200" dirty="0"/>
          </a:p>
          <a:p>
            <a:pPr marL="628650" indent="-342900">
              <a:spcBef>
                <a:spcPts val="600"/>
              </a:spcBef>
            </a:pPr>
            <a:r>
              <a:rPr lang="en-US" sz="2200" dirty="0"/>
              <a:t>Customize it or use parts of it to reflect your company’s operations, technology platforms and policies.</a:t>
            </a:r>
            <a:endParaRPr lang="en-US" sz="2000" b="1" i="1" dirty="0"/>
          </a:p>
          <a:p>
            <a:pPr indent="-228600">
              <a:spcAft>
                <a:spcPts val="600"/>
              </a:spcAft>
              <a:buFont typeface="Arial" panose="020B0604020202020204" pitchFamily="34" charset="0"/>
              <a:buChar char="•"/>
            </a:pPr>
            <a:endParaRPr lang="en-US" sz="2000" b="1" i="1" dirty="0"/>
          </a:p>
          <a:p>
            <a:pPr indent="-228600">
              <a:spcAft>
                <a:spcPts val="600"/>
              </a:spcAft>
              <a:buFont typeface="Arial" panose="020B0604020202020204" pitchFamily="34" charset="0"/>
              <a:buChar char="•"/>
            </a:pPr>
            <a:endParaRPr lang="en-US" sz="2000" b="1" i="1" dirty="0"/>
          </a:p>
        </p:txBody>
      </p:sp>
      <p:sp>
        <p:nvSpPr>
          <p:cNvPr id="128" name="Rectangle 127">
            <a:extLst>
              <a:ext uri="{FF2B5EF4-FFF2-40B4-BE49-F238E27FC236}">
                <a16:creationId xmlns:a16="http://schemas.microsoft.com/office/drawing/2014/main" id="{B444B164-D935-625A-1228-19F6043E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30" name="Rectangle 129">
            <a:extLst>
              <a:ext uri="{FF2B5EF4-FFF2-40B4-BE49-F238E27FC236}">
                <a16:creationId xmlns:a16="http://schemas.microsoft.com/office/drawing/2014/main" id="{A35E95D5-8709-EB93-F8E8-FF64B93A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3" name="Picture 2" descr="nar_ai_policy_qr.png">
            <a:extLst>
              <a:ext uri="{FF2B5EF4-FFF2-40B4-BE49-F238E27FC236}">
                <a16:creationId xmlns:a16="http://schemas.microsoft.com/office/drawing/2014/main" id="{099E5AB0-0A4F-12C9-0A83-53173EFDD576}"/>
              </a:ext>
            </a:extLst>
          </p:cNvPr>
          <p:cNvPicPr>
            <a:picLocks noChangeAspect="1"/>
          </p:cNvPicPr>
          <p:nvPr/>
        </p:nvPicPr>
        <p:blipFill>
          <a:blip r:embed="rId3"/>
          <a:stretch>
            <a:fillRect/>
          </a:stretch>
        </p:blipFill>
        <p:spPr>
          <a:xfrm flipH="1">
            <a:off x="7914725" y="1976719"/>
            <a:ext cx="2926474" cy="2926474"/>
          </a:xfrm>
          <a:prstGeom prst="rect">
            <a:avLst/>
          </a:prstGeom>
        </p:spPr>
      </p:pic>
    </p:spTree>
    <p:extLst>
      <p:ext uri="{BB962C8B-B14F-4D97-AF65-F5344CB8AC3E}">
        <p14:creationId xmlns:p14="http://schemas.microsoft.com/office/powerpoint/2010/main" val="303868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133698-118A-3859-C16B-D786BC148A7A}"/>
            </a:ext>
          </a:extLst>
        </p:cNvPr>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37359669-DFEA-6E24-C701-4B19A56DF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1FCB7228-C926-D782-5B21-2ECC9D0127BB}"/>
              </a:ext>
            </a:extLst>
          </p:cNvPr>
          <p:cNvSpPr>
            <a:spLocks noGrp="1"/>
          </p:cNvSpPr>
          <p:nvPr>
            <p:ph type="title"/>
          </p:nvPr>
        </p:nvSpPr>
        <p:spPr>
          <a:xfrm>
            <a:off x="5568532" y="674764"/>
            <a:ext cx="5916169" cy="621447"/>
          </a:xfrm>
        </p:spPr>
        <p:txBody>
          <a:bodyPr vert="horz" lIns="91440" tIns="45720" rIns="91440" bIns="45720" rtlCol="0" anchor="b">
            <a:noAutofit/>
          </a:bodyPr>
          <a:lstStyle/>
          <a:p>
            <a:pPr>
              <a:spcBef>
                <a:spcPct val="0"/>
              </a:spcBef>
            </a:pPr>
            <a:r>
              <a:rPr lang="en-US" sz="3600" b="1" kern="1200" dirty="0">
                <a:solidFill>
                  <a:srgbClr val="002060"/>
                </a:solidFill>
              </a:rPr>
              <a:t>General AI </a:t>
            </a:r>
            <a:br>
              <a:rPr lang="en-US" sz="3600" b="1" kern="1200" dirty="0">
                <a:solidFill>
                  <a:srgbClr val="002060"/>
                </a:solidFill>
              </a:rPr>
            </a:br>
            <a:r>
              <a:rPr lang="en-US" sz="3600" b="1" kern="1200" dirty="0">
                <a:solidFill>
                  <a:srgbClr val="002060"/>
                </a:solidFill>
              </a:rPr>
              <a:t>Risk Reduction Tips</a:t>
            </a:r>
          </a:p>
        </p:txBody>
      </p:sp>
      <p:pic>
        <p:nvPicPr>
          <p:cNvPr id="8" name="Picture 7" descr="CPU with binary numbers and blueprint">
            <a:extLst>
              <a:ext uri="{FF2B5EF4-FFF2-40B4-BE49-F238E27FC236}">
                <a16:creationId xmlns:a16="http://schemas.microsoft.com/office/drawing/2014/main" id="{0F30C302-B209-5992-F7E1-AB956A0A03E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4910308" cy="6857990"/>
          </a:xfrm>
          <a:prstGeom prst="rect">
            <a:avLst/>
          </a:prstGeom>
        </p:spPr>
      </p:pic>
      <p:sp>
        <p:nvSpPr>
          <p:cNvPr id="64" name="Content Placeholder 2">
            <a:extLst>
              <a:ext uri="{FF2B5EF4-FFF2-40B4-BE49-F238E27FC236}">
                <a16:creationId xmlns:a16="http://schemas.microsoft.com/office/drawing/2014/main" id="{6F7E32B6-B971-7A2B-B82C-A827FF137812}"/>
              </a:ext>
            </a:extLst>
          </p:cNvPr>
          <p:cNvSpPr>
            <a:spLocks noGrp="1"/>
          </p:cNvSpPr>
          <p:nvPr>
            <p:ph type="body" idx="1"/>
          </p:nvPr>
        </p:nvSpPr>
        <p:spPr>
          <a:xfrm>
            <a:off x="5568533" y="1718727"/>
            <a:ext cx="5916169" cy="4590633"/>
          </a:xfrm>
        </p:spPr>
        <p:txBody>
          <a:bodyPr vert="horz" lIns="91440" tIns="45720" rIns="91440" bIns="45720" rtlCol="0">
            <a:normAutofit fontScale="77500" lnSpcReduction="20000"/>
          </a:bodyPr>
          <a:lstStyle/>
          <a:p>
            <a:pPr lvl="0"/>
            <a:r>
              <a:rPr lang="en-US" dirty="0"/>
              <a:t>All AI-generated content should be reviewed by a human before use—including listing descriptions, marketing materials and client communications.</a:t>
            </a:r>
          </a:p>
          <a:p>
            <a:pPr lvl="0"/>
            <a:endParaRPr lang="en-US" dirty="0"/>
          </a:p>
          <a:p>
            <a:pPr lvl="0"/>
            <a:r>
              <a:rPr lang="en-US" dirty="0"/>
              <a:t>All brokerage-branded, client-facing or public content should be reviewed before use.</a:t>
            </a:r>
          </a:p>
          <a:p>
            <a:pPr lvl="0"/>
            <a:endParaRPr lang="en-US" dirty="0"/>
          </a:p>
          <a:p>
            <a:pPr lvl="0"/>
            <a:r>
              <a:rPr lang="en-US" dirty="0"/>
              <a:t>Avoid generating synthetic media (voices, images, likenesses) of brokerage staff, agents or clients without prior written approval.</a:t>
            </a:r>
          </a:p>
          <a:p>
            <a:pPr lvl="0"/>
            <a:endParaRPr lang="en-US" dirty="0"/>
          </a:p>
          <a:p>
            <a:pPr lvl="0"/>
            <a:r>
              <a:rPr lang="en-US" dirty="0"/>
              <a:t>Do not reproduce or modify copyrighted or trademarked materials.</a:t>
            </a:r>
          </a:p>
          <a:p>
            <a:pPr lvl="0"/>
            <a:endParaRPr lang="en-US" dirty="0"/>
          </a:p>
          <a:p>
            <a:pPr lvl="0"/>
            <a:r>
              <a:rPr lang="en-US" dirty="0"/>
              <a:t>Review all AI-generated content for fair housing compliance before publishing.</a:t>
            </a:r>
          </a:p>
          <a:p>
            <a:pPr marL="57150" indent="0">
              <a:lnSpc>
                <a:spcPct val="110000"/>
              </a:lnSpc>
              <a:spcAft>
                <a:spcPts val="600"/>
              </a:spcAft>
              <a:buNone/>
            </a:pPr>
            <a:endParaRPr lang="en-US" sz="1700" b="1" i="1" dirty="0"/>
          </a:p>
          <a:p>
            <a:pPr marL="0" indent="-228600">
              <a:lnSpc>
                <a:spcPct val="110000"/>
              </a:lnSpc>
              <a:spcAft>
                <a:spcPts val="600"/>
              </a:spcAft>
              <a:buFont typeface="Arial" panose="020B0604020202020204" pitchFamily="34" charset="0"/>
              <a:buChar char="•"/>
            </a:pPr>
            <a:endParaRPr lang="en-US" sz="1700" b="1" i="1" dirty="0"/>
          </a:p>
          <a:p>
            <a:pPr marL="101598" indent="-228600">
              <a:lnSpc>
                <a:spcPct val="110000"/>
              </a:lnSpc>
              <a:spcAft>
                <a:spcPts val="600"/>
              </a:spcAft>
              <a:buFont typeface="Arial" panose="020B0604020202020204" pitchFamily="34" charset="0"/>
              <a:buChar char="•"/>
            </a:pPr>
            <a:endParaRPr lang="en-US" sz="1700" b="1" i="1" dirty="0"/>
          </a:p>
          <a:p>
            <a:pPr marL="101598" indent="-228600">
              <a:lnSpc>
                <a:spcPct val="110000"/>
              </a:lnSpc>
              <a:spcAft>
                <a:spcPts val="600"/>
              </a:spcAft>
              <a:buFont typeface="Arial" panose="020B0604020202020204" pitchFamily="34" charset="0"/>
              <a:buChar char="•"/>
            </a:pPr>
            <a:endParaRPr lang="en-US" sz="1700" b="1" i="1" dirty="0"/>
          </a:p>
          <a:p>
            <a:pPr indent="-228600">
              <a:lnSpc>
                <a:spcPct val="110000"/>
              </a:lnSpc>
              <a:spcAft>
                <a:spcPts val="600"/>
              </a:spcAft>
              <a:buFont typeface="Arial" panose="020B0604020202020204" pitchFamily="34" charset="0"/>
              <a:buChar char="•"/>
            </a:pPr>
            <a:endParaRPr lang="en-US" sz="1700" b="1" i="1" dirty="0"/>
          </a:p>
          <a:p>
            <a:pPr indent="-228600">
              <a:lnSpc>
                <a:spcPct val="110000"/>
              </a:lnSpc>
              <a:spcAft>
                <a:spcPts val="600"/>
              </a:spcAft>
              <a:buFont typeface="Arial" panose="020B0604020202020204" pitchFamily="34" charset="0"/>
              <a:buChar char="•"/>
            </a:pPr>
            <a:endParaRPr lang="en-US" sz="1700" b="1" i="1" dirty="0"/>
          </a:p>
        </p:txBody>
      </p:sp>
    </p:spTree>
    <p:extLst>
      <p:ext uri="{BB962C8B-B14F-4D97-AF65-F5344CB8AC3E}">
        <p14:creationId xmlns:p14="http://schemas.microsoft.com/office/powerpoint/2010/main" val="161357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2" dur="500"/>
                                        <p:tgtEl>
                                          <p:spTgt spid="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4">
                                            <p:txEl>
                                              <p:pRg st="4" end="4"/>
                                            </p:txEl>
                                          </p:spTgt>
                                        </p:tgtEl>
                                        <p:attrNameLst>
                                          <p:attrName>style.visibility</p:attrName>
                                        </p:attrNameLst>
                                      </p:cBhvr>
                                      <p:to>
                                        <p:strVal val="visible"/>
                                      </p:to>
                                    </p:set>
                                    <p:animEffect transition="in" filter="checkerboard(across)">
                                      <p:cBhvr>
                                        <p:cTn id="17" dur="500"/>
                                        <p:tgtEl>
                                          <p:spTgt spid="6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4">
                                            <p:txEl>
                                              <p:pRg st="6" end="6"/>
                                            </p:txEl>
                                          </p:spTgt>
                                        </p:tgtEl>
                                        <p:attrNameLst>
                                          <p:attrName>style.visibility</p:attrName>
                                        </p:attrNameLst>
                                      </p:cBhvr>
                                      <p:to>
                                        <p:strVal val="visible"/>
                                      </p:to>
                                    </p:set>
                                    <p:animEffect transition="in" filter="checkerboard(across)">
                                      <p:cBhvr>
                                        <p:cTn id="22" dur="500"/>
                                        <p:tgtEl>
                                          <p:spTgt spid="6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4">
                                            <p:txEl>
                                              <p:pRg st="8" end="8"/>
                                            </p:txEl>
                                          </p:spTgt>
                                        </p:tgtEl>
                                        <p:attrNameLst>
                                          <p:attrName>style.visibility</p:attrName>
                                        </p:attrNameLst>
                                      </p:cBhvr>
                                      <p:to>
                                        <p:strVal val="visible"/>
                                      </p:to>
                                    </p:set>
                                    <p:animEffect transition="in" filter="checkerboard(across)">
                                      <p:cBhvr>
                                        <p:cTn id="27" dur="500"/>
                                        <p:tgtEl>
                                          <p:spTgt spid="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7BD814-5079-632B-5E1A-273308EE8AA3}"/>
            </a:ext>
          </a:extLst>
        </p:cNvPr>
        <p:cNvGrpSpPr/>
        <p:nvPr/>
      </p:nvGrpSpPr>
      <p:grpSpPr>
        <a:xfrm>
          <a:off x="0" y="0"/>
          <a:ext cx="0" cy="0"/>
          <a:chOff x="0" y="0"/>
          <a:chExt cx="0" cy="0"/>
        </a:xfrm>
      </p:grpSpPr>
      <p:sp useBgFill="1">
        <p:nvSpPr>
          <p:cNvPr id="1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4" name="Picture 3" descr="3D face graphic">
            <a:extLst>
              <a:ext uri="{FF2B5EF4-FFF2-40B4-BE49-F238E27FC236}">
                <a16:creationId xmlns:a16="http://schemas.microsoft.com/office/drawing/2014/main" id="{9AA5089A-F9A3-14A1-8537-6ADCB98D3F28}"/>
              </a:ext>
            </a:extLst>
          </p:cNvPr>
          <p:cNvPicPr>
            <a:picLocks noChangeAspect="1"/>
          </p:cNvPicPr>
          <p:nvPr/>
        </p:nvPicPr>
        <p:blipFill>
          <a:blip r:embed="rId3" cstate="screen">
            <a:extLst>
              <a:ext uri="{28A0092B-C50C-407E-A947-70E740481C1C}">
                <a14:useLocalDpi xmlns:a14="http://schemas.microsoft.com/office/drawing/2010/main"/>
              </a:ext>
            </a:extLst>
          </a:blip>
          <a:srcRect b="-2"/>
          <a:stretch>
            <a:fillRect/>
          </a:stretch>
        </p:blipFill>
        <p:spPr>
          <a:xfrm>
            <a:off x="-1" y="-2"/>
            <a:ext cx="5410198" cy="6858002"/>
          </a:xfrm>
          <a:prstGeom prst="rect">
            <a:avLst/>
          </a:prstGeom>
        </p:spPr>
      </p:pic>
      <p:sp useBgFill="1">
        <p:nvSpPr>
          <p:cNvPr id="118" name="Rectangle 1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BE984E30-750E-FFD0-7525-B378BF10691C}"/>
              </a:ext>
            </a:extLst>
          </p:cNvPr>
          <p:cNvSpPr>
            <a:spLocks noGrp="1"/>
          </p:cNvSpPr>
          <p:nvPr>
            <p:ph type="title"/>
          </p:nvPr>
        </p:nvSpPr>
        <p:spPr>
          <a:xfrm>
            <a:off x="6096000" y="405685"/>
            <a:ext cx="5484285" cy="1155101"/>
          </a:xfrm>
        </p:spPr>
        <p:txBody>
          <a:bodyPr vert="horz" lIns="91440" tIns="45720" rIns="91440" bIns="45720" rtlCol="0" anchor="ctr">
            <a:normAutofit/>
          </a:bodyPr>
          <a:lstStyle/>
          <a:p>
            <a:pPr>
              <a:spcBef>
                <a:spcPct val="0"/>
              </a:spcBef>
            </a:pPr>
            <a:r>
              <a:rPr lang="en-US" sz="3200" b="1" dirty="0">
                <a:solidFill>
                  <a:srgbClr val="002060"/>
                </a:solidFill>
              </a:rPr>
              <a:t>All AI Tools Are Not Created Equal</a:t>
            </a:r>
          </a:p>
        </p:txBody>
      </p:sp>
      <p:sp>
        <p:nvSpPr>
          <p:cNvPr id="64" name="Content Placeholder 2">
            <a:extLst>
              <a:ext uri="{FF2B5EF4-FFF2-40B4-BE49-F238E27FC236}">
                <a16:creationId xmlns:a16="http://schemas.microsoft.com/office/drawing/2014/main" id="{3F106D7C-99EE-C37A-EAC6-7EFF8BDC6B7B}"/>
              </a:ext>
            </a:extLst>
          </p:cNvPr>
          <p:cNvSpPr>
            <a:spLocks noGrp="1"/>
          </p:cNvSpPr>
          <p:nvPr>
            <p:ph type="body" idx="1"/>
          </p:nvPr>
        </p:nvSpPr>
        <p:spPr>
          <a:xfrm>
            <a:off x="5684815" y="1964987"/>
            <a:ext cx="6132786" cy="4275092"/>
          </a:xfrm>
        </p:spPr>
        <p:txBody>
          <a:bodyPr vert="horz" lIns="91440" tIns="45720" rIns="91440" bIns="45720" rtlCol="0" anchor="ctr">
            <a:normAutofit fontScale="85000" lnSpcReduction="10000"/>
          </a:bodyPr>
          <a:lstStyle/>
          <a:p>
            <a:pPr marL="628650" indent="-342900">
              <a:spcAft>
                <a:spcPts val="600"/>
              </a:spcAft>
            </a:pPr>
            <a:r>
              <a:rPr lang="en-US" sz="2400" dirty="0"/>
              <a:t>Only use AI tools approved by your office.</a:t>
            </a:r>
          </a:p>
          <a:p>
            <a:pPr marL="628650" indent="-342900">
              <a:spcAft>
                <a:spcPts val="600"/>
              </a:spcAft>
            </a:pPr>
            <a:endParaRPr lang="en-US" sz="2400" dirty="0"/>
          </a:p>
          <a:p>
            <a:pPr marL="628650" indent="-342900">
              <a:spcAft>
                <a:spcPts val="600"/>
              </a:spcAft>
            </a:pPr>
            <a:r>
              <a:rPr lang="en-US" sz="2400" dirty="0"/>
              <a:t>Use tools that agree not to train models on brokerage or client data. </a:t>
            </a:r>
          </a:p>
          <a:p>
            <a:pPr marL="628650" indent="-342900">
              <a:spcAft>
                <a:spcPts val="600"/>
              </a:spcAft>
            </a:pPr>
            <a:endParaRPr lang="en-US" sz="2400" dirty="0"/>
          </a:p>
          <a:p>
            <a:pPr marL="628650" indent="-342900">
              <a:spcAft>
                <a:spcPts val="600"/>
              </a:spcAft>
            </a:pPr>
            <a:r>
              <a:rPr lang="en-US" sz="2400" dirty="0"/>
              <a:t>Do not use an AI tool if the content cannot be preserved, governed or audited.</a:t>
            </a:r>
          </a:p>
          <a:p>
            <a:pPr marL="628650" indent="-342900">
              <a:spcAft>
                <a:spcPts val="600"/>
              </a:spcAft>
            </a:pPr>
            <a:endParaRPr lang="en-US" sz="2400" dirty="0"/>
          </a:p>
          <a:p>
            <a:pPr marL="628650" indent="-342900">
              <a:spcAft>
                <a:spcPts val="600"/>
              </a:spcAft>
            </a:pPr>
            <a:r>
              <a:rPr lang="en-US" sz="2400" dirty="0"/>
              <a:t>Don’t use personal accounts or consumer-grade AI tools (e.g., free ChatGPT) for any work involving client data or internal brokerage information.</a:t>
            </a:r>
          </a:p>
          <a:p>
            <a:pPr marL="628650" indent="-342900">
              <a:spcAft>
                <a:spcPts val="600"/>
              </a:spcAft>
            </a:pPr>
            <a:endParaRPr lang="en-US" sz="2400" dirty="0"/>
          </a:p>
          <a:p>
            <a:pPr marL="628650" indent="-342900">
              <a:spcAft>
                <a:spcPts val="600"/>
              </a:spcAft>
            </a:pPr>
            <a:r>
              <a:rPr lang="en-US" sz="2400" dirty="0"/>
              <a:t>Do not use AI for contracts or legal advice.</a:t>
            </a:r>
            <a:endParaRPr lang="en-US" sz="2400" b="1" i="1" dirty="0"/>
          </a:p>
          <a:p>
            <a:pPr indent="-228600">
              <a:spcAft>
                <a:spcPts val="600"/>
              </a:spcAft>
              <a:buFont typeface="Arial" panose="020B0604020202020204" pitchFamily="34" charset="0"/>
              <a:buChar char="•"/>
            </a:pPr>
            <a:endParaRPr lang="en-US" sz="1700" b="1" i="1" dirty="0"/>
          </a:p>
        </p:txBody>
      </p:sp>
    </p:spTree>
    <p:extLst>
      <p:ext uri="{BB962C8B-B14F-4D97-AF65-F5344CB8AC3E}">
        <p14:creationId xmlns:p14="http://schemas.microsoft.com/office/powerpoint/2010/main" val="17169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anim calcmode="lin" valueType="num">
                                      <p:cBhvr additive="base">
                                        <p:cTn id="13"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
                                            <p:txEl>
                                              <p:pRg st="4" end="4"/>
                                            </p:txEl>
                                          </p:spTgt>
                                        </p:tgtEl>
                                        <p:attrNameLst>
                                          <p:attrName>style.visibility</p:attrName>
                                        </p:attrNameLst>
                                      </p:cBhvr>
                                      <p:to>
                                        <p:strVal val="visible"/>
                                      </p:to>
                                    </p:set>
                                    <p:anim calcmode="lin" valueType="num">
                                      <p:cBhvr additive="base">
                                        <p:cTn id="19"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
                                            <p:txEl>
                                              <p:pRg st="6" end="6"/>
                                            </p:txEl>
                                          </p:spTgt>
                                        </p:tgtEl>
                                        <p:attrNameLst>
                                          <p:attrName>style.visibility</p:attrName>
                                        </p:attrNameLst>
                                      </p:cBhvr>
                                      <p:to>
                                        <p:strVal val="visible"/>
                                      </p:to>
                                    </p:set>
                                    <p:anim calcmode="lin" valueType="num">
                                      <p:cBhvr additive="base">
                                        <p:cTn id="25"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
                                            <p:txEl>
                                              <p:pRg st="8" end="8"/>
                                            </p:txEl>
                                          </p:spTgt>
                                        </p:tgtEl>
                                        <p:attrNameLst>
                                          <p:attrName>style.visibility</p:attrName>
                                        </p:attrNameLst>
                                      </p:cBhvr>
                                      <p:to>
                                        <p:strVal val="visible"/>
                                      </p:to>
                                    </p:set>
                                    <p:anim calcmode="lin" valueType="num">
                                      <p:cBhvr additive="base">
                                        <p:cTn id="31"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3" name="Picture 2" descr="A yellow sign with black text&#10;&#10;AI-generated content may be incorrect.">
            <a:extLst>
              <a:ext uri="{FF2B5EF4-FFF2-40B4-BE49-F238E27FC236}">
                <a16:creationId xmlns:a16="http://schemas.microsoft.com/office/drawing/2014/main" id="{6BE2E6C9-4698-6A4A-9015-E0741DBFDFE3}"/>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1"/>
          <a:stretch/>
        </p:blipFill>
        <p:spPr>
          <a:xfrm>
            <a:off x="4547937" y="-5"/>
            <a:ext cx="7644062" cy="3681406"/>
          </a:xfrm>
          <a:prstGeom prst="rect">
            <a:avLst/>
          </a:prstGeom>
        </p:spPr>
      </p:pic>
      <p:sp>
        <p:nvSpPr>
          <p:cNvPr id="44" name="Rectangle 4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838200" y="1115219"/>
            <a:ext cx="8031480" cy="2387600"/>
          </a:xfrm>
        </p:spPr>
        <p:txBody>
          <a:bodyPr vert="horz" lIns="91440" tIns="45720" rIns="91440" bIns="45720" rtlCol="0" anchor="b">
            <a:normAutofit fontScale="90000"/>
          </a:bodyPr>
          <a:lstStyle/>
          <a:p>
            <a:pPr>
              <a:spcBef>
                <a:spcPct val="0"/>
              </a:spcBef>
            </a:pPr>
            <a:r>
              <a:rPr lang="en-US" sz="5000" dirty="0">
                <a:solidFill>
                  <a:schemeClr val="bg1"/>
                </a:solidFill>
              </a:rPr>
              <a:t>Invisible Threats: Fake Zoom Links &amp; Vacant Land Scams</a:t>
            </a:r>
            <a:br>
              <a:rPr lang="en-US" sz="5000" dirty="0">
                <a:solidFill>
                  <a:schemeClr val="bg1"/>
                </a:solidFill>
              </a:rPr>
            </a:br>
            <a:endParaRPr lang="en-US" sz="5000" dirty="0">
              <a:solidFill>
                <a:schemeClr val="bg1"/>
              </a:solidFill>
            </a:endParaRPr>
          </a:p>
        </p:txBody>
      </p:sp>
      <p:cxnSp>
        <p:nvCxnSpPr>
          <p:cNvPr id="46" name="Straight Connector 4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898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876692" y="385255"/>
            <a:ext cx="5219308" cy="1323214"/>
          </a:xfrm>
        </p:spPr>
        <p:txBody>
          <a:bodyPr vert="horz" lIns="91440" tIns="45720" rIns="91440" bIns="45720" rtlCol="0" anchor="b">
            <a:normAutofit/>
          </a:bodyPr>
          <a:lstStyle/>
          <a:p>
            <a:pPr>
              <a:spcBef>
                <a:spcPct val="0"/>
              </a:spcBef>
            </a:pPr>
            <a:r>
              <a:rPr lang="en-US" sz="3200" kern="1200" dirty="0">
                <a:solidFill>
                  <a:srgbClr val="002060"/>
                </a:solidFill>
              </a:rPr>
              <a:t>Legal Alert – Fake Zoom/Teams Link Scam</a:t>
            </a:r>
          </a:p>
        </p:txBody>
      </p:sp>
      <p:sp>
        <p:nvSpPr>
          <p:cNvPr id="12"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876692" y="2140527"/>
            <a:ext cx="5219308" cy="3976081"/>
          </a:xfrm>
        </p:spPr>
        <p:txBody>
          <a:bodyPr vert="horz" lIns="91440" tIns="45720" rIns="91440" bIns="45720" rtlCol="0" anchor="t">
            <a:normAutofit/>
          </a:bodyPr>
          <a:lstStyle/>
          <a:p>
            <a:pPr marL="495285" indent="-342900">
              <a:spcAft>
                <a:spcPts val="600"/>
              </a:spcAft>
            </a:pPr>
            <a:r>
              <a:rPr lang="en-US" sz="2200" dirty="0"/>
              <a:t>Targeting Long Island REALTORS®</a:t>
            </a:r>
          </a:p>
          <a:p>
            <a:pPr marL="838185" indent="-342900">
              <a:spcAft>
                <a:spcPts val="600"/>
              </a:spcAft>
            </a:pPr>
            <a:r>
              <a:rPr lang="en-US" sz="2200" dirty="0"/>
              <a:t>Sophisticated phishing scam using fake Zoom, Teams, and video meeting links</a:t>
            </a:r>
          </a:p>
          <a:p>
            <a:pPr marL="838185" indent="-342900">
              <a:spcAft>
                <a:spcPts val="600"/>
              </a:spcAft>
            </a:pPr>
            <a:r>
              <a:rPr lang="en-US" sz="2200" dirty="0"/>
              <a:t>Part of a growing nationwide fraud trend</a:t>
            </a:r>
          </a:p>
          <a:p>
            <a:pPr marL="838185" indent="-342900">
              <a:spcAft>
                <a:spcPts val="600"/>
              </a:spcAft>
            </a:pPr>
            <a:r>
              <a:rPr lang="en-US" sz="2200" dirty="0"/>
              <a:t>Designed to access confidential business and personal information.</a:t>
            </a:r>
          </a:p>
          <a:p>
            <a:pPr marL="495285" indent="-342900">
              <a:spcAft>
                <a:spcPts val="600"/>
              </a:spcAft>
            </a:pPr>
            <a:r>
              <a:rPr lang="en-US" sz="2200" dirty="0"/>
              <a:t>Scammers use real listing details to appear legitimate.</a:t>
            </a:r>
          </a:p>
        </p:txBody>
      </p:sp>
      <p:pic>
        <p:nvPicPr>
          <p:cNvPr id="5" name="Picture 4" descr="Microsoft Teams Logo transparent PNG - StickPNG">
            <a:extLst>
              <a:ext uri="{FF2B5EF4-FFF2-40B4-BE49-F238E27FC236}">
                <a16:creationId xmlns:a16="http://schemas.microsoft.com/office/drawing/2014/main" id="{ADEF4226-82A8-69AF-60FE-E6F0F8EB54F5}"/>
              </a:ext>
            </a:extLst>
          </p:cNvPr>
          <p:cNvPicPr>
            <a:picLocks noChangeAspect="1"/>
          </p:cNvPicPr>
          <p:nvPr/>
        </p:nvPicPr>
        <p:blipFill>
          <a:blip r:embed="rId3"/>
          <a:srcRect l="5602" r="6346" b="-2"/>
          <a:stretch>
            <a:fillRect/>
          </a:stretch>
        </p:blipFill>
        <p:spPr>
          <a:xfrm>
            <a:off x="6543675" y="-15447"/>
            <a:ext cx="5645154" cy="3447832"/>
          </a:xfrm>
          <a:prstGeom prst="rect">
            <a:avLst/>
          </a:prstGeom>
        </p:spPr>
      </p:pic>
      <p:pic>
        <p:nvPicPr>
          <p:cNvPr id="3" name="Picture 2" descr="Zoom logo in blue colors. Meetings app logotype illustration ...">
            <a:extLst>
              <a:ext uri="{FF2B5EF4-FFF2-40B4-BE49-F238E27FC236}">
                <a16:creationId xmlns:a16="http://schemas.microsoft.com/office/drawing/2014/main" id="{51525361-5B19-FD0A-7683-BBF12AB32D3D}"/>
              </a:ext>
            </a:extLst>
          </p:cNvPr>
          <p:cNvPicPr>
            <a:picLocks noChangeAspect="1"/>
          </p:cNvPicPr>
          <p:nvPr/>
        </p:nvPicPr>
        <p:blipFill>
          <a:blip r:embed="rId4"/>
          <a:srcRect t="8247" b="7254"/>
          <a:stretch>
            <a:fillRect/>
          </a:stretch>
        </p:blipFill>
        <p:spPr>
          <a:xfrm>
            <a:off x="6543675" y="3429000"/>
            <a:ext cx="5648324" cy="3429000"/>
          </a:xfrm>
          <a:prstGeom prst="rect">
            <a:avLst/>
          </a:prstGeom>
        </p:spPr>
      </p:pic>
      <p:sp>
        <p:nvSpPr>
          <p:cNvPr id="32" name="Rectangle 31">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40768" y="3211903"/>
            <a:ext cx="1664453" cy="5658638"/>
          </a:xfrm>
          <a:prstGeom prst="rect">
            <a:avLst/>
          </a:prstGeom>
          <a:gradFill>
            <a:gsLst>
              <a:gs pos="0">
                <a:schemeClr val="accent5">
                  <a:lumMod val="75000"/>
                </a:schemeClr>
              </a:gs>
              <a:gs pos="86000">
                <a:schemeClr val="accent5">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3235" y="0"/>
            <a:ext cx="1370340" cy="6857999"/>
          </a:xfrm>
          <a:prstGeom prst="rect">
            <a:avLst/>
          </a:prstGeom>
          <a:gradFill flip="none" rotWithShape="1">
            <a:gsLst>
              <a:gs pos="0">
                <a:schemeClr val="accent2"/>
              </a:gs>
              <a:gs pos="44000">
                <a:schemeClr val="accent5">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530" y="-11248"/>
            <a:ext cx="5648324" cy="1323214"/>
          </a:xfrm>
          <a:prstGeom prst="rect">
            <a:avLst/>
          </a:prstGeom>
          <a:gradFill flip="none" rotWithShape="1">
            <a:gsLst>
              <a:gs pos="0">
                <a:schemeClr val="accent5"/>
              </a:gs>
              <a:gs pos="52000">
                <a:schemeClr val="accent2">
                  <a:alpha val="0"/>
                </a:schemeClr>
              </a:gs>
            </a:gsLst>
            <a:lin ang="4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61635" y="3593533"/>
            <a:ext cx="2743200" cy="3275713"/>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143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A2829E-0DB3-703C-A9C4-FCEA847E93D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334DC0-312A-7181-7F09-BBC67CB7157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kern="1200" dirty="0">
                <a:solidFill>
                  <a:srgbClr val="FFFFFF"/>
                </a:solidFill>
              </a:rPr>
              <a:t>How the Scam Works</a:t>
            </a:r>
          </a:p>
        </p:txBody>
      </p:sp>
      <p:sp>
        <p:nvSpPr>
          <p:cNvPr id="12" name="Content Placeholder 2">
            <a:extLst>
              <a:ext uri="{FF2B5EF4-FFF2-40B4-BE49-F238E27FC236}">
                <a16:creationId xmlns:a16="http://schemas.microsoft.com/office/drawing/2014/main" id="{9B5A8D82-8972-1349-6835-21CF197AD79F}"/>
              </a:ext>
            </a:extLst>
          </p:cNvPr>
          <p:cNvSpPr>
            <a:spLocks noGrp="1"/>
          </p:cNvSpPr>
          <p:nvPr>
            <p:ph type="body" idx="1"/>
          </p:nvPr>
        </p:nvSpPr>
        <p:spPr>
          <a:xfrm>
            <a:off x="4810259" y="649480"/>
            <a:ext cx="6555347" cy="5546047"/>
          </a:xfrm>
        </p:spPr>
        <p:txBody>
          <a:bodyPr vert="horz" lIns="91440" tIns="45720" rIns="91440" bIns="45720" rtlCol="0" anchor="ctr">
            <a:noAutofit/>
          </a:bodyPr>
          <a:lstStyle/>
          <a:p>
            <a:pPr marL="723885" indent="-342900" fontAlgn="t">
              <a:lnSpc>
                <a:spcPct val="100000"/>
              </a:lnSpc>
            </a:pPr>
            <a:r>
              <a:rPr lang="en-US" sz="2200" dirty="0"/>
              <a:t>Scammer poses as a prospective buyer.</a:t>
            </a:r>
          </a:p>
          <a:p>
            <a:pPr marL="723885" indent="-342900" fontAlgn="t">
              <a:lnSpc>
                <a:spcPct val="100000"/>
              </a:lnSpc>
            </a:pPr>
            <a:r>
              <a:rPr lang="en-US" sz="2200" dirty="0"/>
              <a:t>Asks realistic, informed questions about your listing.</a:t>
            </a:r>
          </a:p>
          <a:p>
            <a:pPr marL="723885" indent="-342900" fontAlgn="t">
              <a:lnSpc>
                <a:spcPct val="100000"/>
              </a:lnSpc>
            </a:pPr>
            <a:r>
              <a:rPr lang="en-US" sz="2200" dirty="0"/>
              <a:t>Requests a quick meeting—but sends their own link.</a:t>
            </a:r>
          </a:p>
          <a:p>
            <a:pPr marL="723885" indent="-342900" fontAlgn="t">
              <a:lnSpc>
                <a:spcPct val="100000"/>
              </a:lnSpc>
            </a:pPr>
            <a:r>
              <a:rPr lang="en-US" sz="2200" dirty="0"/>
              <a:t>If you click the link, you may:</a:t>
            </a:r>
          </a:p>
          <a:p>
            <a:pPr marL="1333470" lvl="1" indent="-342900" fontAlgn="t">
              <a:lnSpc>
                <a:spcPct val="100000"/>
              </a:lnSpc>
              <a:spcBef>
                <a:spcPts val="0"/>
              </a:spcBef>
            </a:pPr>
            <a:r>
              <a:rPr lang="en-US" sz="2200" dirty="0"/>
              <a:t>Install malware (access to email, files, passwords).</a:t>
            </a:r>
          </a:p>
          <a:p>
            <a:pPr marL="1333470" lvl="1" indent="-342900" fontAlgn="t">
              <a:lnSpc>
                <a:spcPct val="100000"/>
              </a:lnSpc>
              <a:spcBef>
                <a:spcPts val="0"/>
              </a:spcBef>
            </a:pPr>
            <a:r>
              <a:rPr lang="en-US" sz="2200" dirty="0"/>
              <a:t>Land on fake login pages (credential theft).</a:t>
            </a:r>
          </a:p>
          <a:p>
            <a:pPr marL="1333470" lvl="1" indent="-342900" fontAlgn="t">
              <a:lnSpc>
                <a:spcPct val="100000"/>
              </a:lnSpc>
              <a:spcBef>
                <a:spcPts val="0"/>
              </a:spcBef>
            </a:pPr>
            <a:r>
              <a:rPr lang="en-US" sz="2200" dirty="0"/>
              <a:t>Download “updates” that are actually malicious.</a:t>
            </a:r>
          </a:p>
          <a:p>
            <a:pPr marL="1333470" lvl="1" indent="-342900" fontAlgn="t">
              <a:lnSpc>
                <a:spcPct val="100000"/>
              </a:lnSpc>
              <a:spcBef>
                <a:spcPts val="0"/>
              </a:spcBef>
            </a:pPr>
            <a:r>
              <a:rPr lang="en-US" sz="2200" dirty="0"/>
              <a:t>Be recorded for future impersonation scams.</a:t>
            </a:r>
          </a:p>
        </p:txBody>
      </p:sp>
    </p:spTree>
    <p:extLst>
      <p:ext uri="{BB962C8B-B14F-4D97-AF65-F5344CB8AC3E}">
        <p14:creationId xmlns:p14="http://schemas.microsoft.com/office/powerpoint/2010/main" val="246650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6" name="Rectangle 4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50" name="Rectangle 4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algn="ctr">
              <a:spcBef>
                <a:spcPct val="0"/>
              </a:spcBef>
            </a:pPr>
            <a:br>
              <a:rPr lang="en-US" sz="4000" b="1" kern="1200" dirty="0">
                <a:solidFill>
                  <a:srgbClr val="FFFFFF"/>
                </a:solidFill>
                <a:latin typeface="Trebuchet MS" panose="020B0703020202090204" pitchFamily="34" charset="0"/>
              </a:rPr>
            </a:br>
            <a:r>
              <a:rPr lang="en-US" sz="4000" b="1" kern="1200" dirty="0">
                <a:solidFill>
                  <a:srgbClr val="FFFFFF"/>
                </a:solidFill>
                <a:latin typeface="Trebuchet MS" panose="020B0703020202090204" pitchFamily="34" charset="0"/>
              </a:rPr>
              <a:t>LIRealtor.com</a:t>
            </a:r>
          </a:p>
        </p:txBody>
      </p:sp>
      <p:graphicFrame>
        <p:nvGraphicFramePr>
          <p:cNvPr id="39" name="Content Placeholder 2">
            <a:extLst>
              <a:ext uri="{FF2B5EF4-FFF2-40B4-BE49-F238E27FC236}">
                <a16:creationId xmlns:a16="http://schemas.microsoft.com/office/drawing/2014/main" id="{3C9C2B9C-35AE-FEB8-E182-608A63D5566F}"/>
              </a:ext>
            </a:extLst>
          </p:cNvPr>
          <p:cNvGraphicFramePr/>
          <p:nvPr>
            <p:extLst>
              <p:ext uri="{D42A27DB-BD31-4B8C-83A1-F6EECF244321}">
                <p14:modId xmlns:p14="http://schemas.microsoft.com/office/powerpoint/2010/main" val="326488077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986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7A7B9E-13B4-3C7E-FE9A-2DC065078AB3}"/>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122FFB-5127-9A80-3AAB-C3EE5B210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E71FA-BE87-78C3-0C59-632D5C50E40C}"/>
              </a:ext>
            </a:extLst>
          </p:cNvPr>
          <p:cNvSpPr>
            <a:spLocks noGrp="1"/>
          </p:cNvSpPr>
          <p:nvPr>
            <p:ph type="title"/>
          </p:nvPr>
        </p:nvSpPr>
        <p:spPr>
          <a:xfrm>
            <a:off x="1136397" y="502021"/>
            <a:ext cx="6158021" cy="820386"/>
          </a:xfrm>
        </p:spPr>
        <p:txBody>
          <a:bodyPr vert="horz" lIns="91440" tIns="45720" rIns="91440" bIns="45720" rtlCol="0" anchor="b">
            <a:normAutofit fontScale="90000"/>
          </a:bodyPr>
          <a:lstStyle/>
          <a:p>
            <a:pPr>
              <a:spcBef>
                <a:spcPct val="0"/>
              </a:spcBef>
            </a:pPr>
            <a:r>
              <a:rPr lang="en-US" sz="4000" kern="1200" dirty="0">
                <a:solidFill>
                  <a:srgbClr val="002060"/>
                </a:solidFill>
              </a:rPr>
              <a:t>Red Flags to Watch Out For</a:t>
            </a:r>
          </a:p>
        </p:txBody>
      </p:sp>
      <p:sp>
        <p:nvSpPr>
          <p:cNvPr id="12" name="Content Placeholder 2">
            <a:extLst>
              <a:ext uri="{FF2B5EF4-FFF2-40B4-BE49-F238E27FC236}">
                <a16:creationId xmlns:a16="http://schemas.microsoft.com/office/drawing/2014/main" id="{89181D16-5192-C4A5-64A2-299D5AC6DD45}"/>
              </a:ext>
            </a:extLst>
          </p:cNvPr>
          <p:cNvSpPr>
            <a:spLocks noGrp="1"/>
          </p:cNvSpPr>
          <p:nvPr>
            <p:ph type="body" idx="1"/>
          </p:nvPr>
        </p:nvSpPr>
        <p:spPr>
          <a:xfrm>
            <a:off x="697211" y="1824428"/>
            <a:ext cx="5681546" cy="4357666"/>
          </a:xfrm>
        </p:spPr>
        <p:txBody>
          <a:bodyPr vert="horz" lIns="91440" tIns="45720" rIns="91440" bIns="45720" rtlCol="0" anchor="t">
            <a:normAutofit lnSpcReduction="10000"/>
          </a:bodyPr>
          <a:lstStyle/>
          <a:p>
            <a:pPr fontAlgn="t"/>
            <a:r>
              <a:rPr lang="en-US" sz="2400" dirty="0"/>
              <a:t>New contact pushes for immediate video meeting.</a:t>
            </a:r>
          </a:p>
          <a:p>
            <a:pPr fontAlgn="t"/>
            <a:endParaRPr lang="en-US" sz="2400" dirty="0"/>
          </a:p>
          <a:p>
            <a:pPr fontAlgn="t"/>
            <a:r>
              <a:rPr lang="en-US" sz="2400" dirty="0"/>
              <a:t>Insists on using their link (not yours).</a:t>
            </a:r>
          </a:p>
          <a:p>
            <a:pPr fontAlgn="t"/>
            <a:endParaRPr lang="en-US" sz="2400" dirty="0"/>
          </a:p>
          <a:p>
            <a:pPr fontAlgn="t"/>
            <a:r>
              <a:rPr lang="en-US" sz="2400" dirty="0"/>
              <a:t>Avoids phone verification.</a:t>
            </a:r>
          </a:p>
          <a:p>
            <a:pPr fontAlgn="t"/>
            <a:endParaRPr lang="en-US" sz="2400" dirty="0"/>
          </a:p>
          <a:p>
            <a:pPr fontAlgn="t"/>
            <a:r>
              <a:rPr lang="en-US" sz="2400" dirty="0"/>
              <a:t>Claims to be out of state / unavailable locally.</a:t>
            </a:r>
            <a:br>
              <a:rPr lang="en-US" sz="2400" dirty="0"/>
            </a:br>
            <a:endParaRPr lang="en-US" sz="2400" dirty="0"/>
          </a:p>
          <a:p>
            <a:pPr fontAlgn="t"/>
            <a:r>
              <a:rPr lang="en-US" sz="2400" dirty="0"/>
              <a:t>Creates urgency or pressure</a:t>
            </a:r>
            <a:br>
              <a:rPr lang="en-US" sz="2400" dirty="0"/>
            </a:br>
            <a:r>
              <a:rPr lang="en-US" sz="2400" dirty="0"/>
              <a:t>Prompts downloads or “updates”</a:t>
            </a:r>
            <a:br>
              <a:rPr lang="en-US" sz="2400" dirty="0"/>
            </a:br>
            <a:r>
              <a:rPr lang="en-US" sz="2400" dirty="0"/>
              <a:t>Email/link looks slightly off.</a:t>
            </a:r>
          </a:p>
        </p:txBody>
      </p:sp>
      <p:sp>
        <p:nvSpPr>
          <p:cNvPr id="26" name="Rectangle 25">
            <a:extLst>
              <a:ext uri="{FF2B5EF4-FFF2-40B4-BE49-F238E27FC236}">
                <a16:creationId xmlns:a16="http://schemas.microsoft.com/office/drawing/2014/main" id="{C8AD406D-13F2-F9C9-8E21-3019DD0B1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E56CD00-1CE0-6053-3208-3FAA51A14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2FFB918-B913-2304-56A1-74AB8343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A0A1635-FC09-0F05-D053-6113E9406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Red triangular flags at sea">
            <a:extLst>
              <a:ext uri="{FF2B5EF4-FFF2-40B4-BE49-F238E27FC236}">
                <a16:creationId xmlns:a16="http://schemas.microsoft.com/office/drawing/2014/main" id="{34443E4C-3972-CEB4-A00F-1B115B5473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5967" y="2053032"/>
            <a:ext cx="4170530" cy="2783828"/>
          </a:xfrm>
          <a:prstGeom prst="rect">
            <a:avLst/>
          </a:prstGeom>
        </p:spPr>
      </p:pic>
    </p:spTree>
    <p:extLst>
      <p:ext uri="{BB962C8B-B14F-4D97-AF65-F5344CB8AC3E}">
        <p14:creationId xmlns:p14="http://schemas.microsoft.com/office/powerpoint/2010/main" val="605889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0C0DC1-500C-638A-2B7B-E4400C5815AD}"/>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A6FC58-9EF7-7598-FBEC-40B13739D75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kern="1200" dirty="0">
                <a:solidFill>
                  <a:srgbClr val="FFFFFF"/>
                </a:solidFill>
              </a:rPr>
              <a:t>Best Practices </a:t>
            </a:r>
          </a:p>
        </p:txBody>
      </p:sp>
      <p:sp>
        <p:nvSpPr>
          <p:cNvPr id="12" name="Content Placeholder 2">
            <a:extLst>
              <a:ext uri="{FF2B5EF4-FFF2-40B4-BE49-F238E27FC236}">
                <a16:creationId xmlns:a16="http://schemas.microsoft.com/office/drawing/2014/main" id="{9E2A6D76-0B56-940F-3088-E1427292F642}"/>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723885" indent="-342900" fontAlgn="t">
              <a:spcAft>
                <a:spcPts val="600"/>
              </a:spcAft>
            </a:pPr>
            <a:r>
              <a:rPr lang="en-US" sz="2200" dirty="0"/>
              <a:t>Control the meeting – always send your own link.</a:t>
            </a:r>
          </a:p>
          <a:p>
            <a:pPr marL="723885" indent="-342900" fontAlgn="t">
              <a:spcAft>
                <a:spcPts val="600"/>
              </a:spcAft>
            </a:pPr>
            <a:r>
              <a:rPr lang="en-US" sz="2200" dirty="0"/>
              <a:t>Do not click unknown links.</a:t>
            </a:r>
          </a:p>
          <a:p>
            <a:pPr marL="723885" indent="-342900" fontAlgn="t">
              <a:spcAft>
                <a:spcPts val="600"/>
              </a:spcAft>
            </a:pPr>
            <a:r>
              <a:rPr lang="en-US" sz="2200" dirty="0"/>
              <a:t>Verify identity by phone first.</a:t>
            </a:r>
          </a:p>
          <a:p>
            <a:pPr marL="723885" indent="-342900" fontAlgn="t">
              <a:spcAft>
                <a:spcPts val="600"/>
              </a:spcAft>
            </a:pPr>
            <a:r>
              <a:rPr lang="en-US" sz="2200" dirty="0"/>
              <a:t>Never install software from a link.</a:t>
            </a:r>
          </a:p>
          <a:p>
            <a:pPr marL="723885" indent="-342900" fontAlgn="t">
              <a:spcAft>
                <a:spcPts val="600"/>
              </a:spcAft>
            </a:pPr>
            <a:r>
              <a:rPr lang="en-US" sz="2200" dirty="0"/>
              <a:t>Use only trusted platforms &amp; accounts.</a:t>
            </a:r>
          </a:p>
          <a:p>
            <a:pPr marL="723885" indent="-342900" fontAlgn="t">
              <a:spcAft>
                <a:spcPts val="600"/>
              </a:spcAft>
            </a:pPr>
            <a:endParaRPr lang="en-US" sz="2200" dirty="0"/>
          </a:p>
          <a:p>
            <a:pPr marL="380985" indent="0" fontAlgn="t">
              <a:spcAft>
                <a:spcPts val="600"/>
              </a:spcAft>
              <a:buNone/>
            </a:pPr>
            <a:r>
              <a:rPr lang="en-US" sz="2200" b="1" u="sng" dirty="0"/>
              <a:t>If You Are a Victim</a:t>
            </a:r>
            <a:r>
              <a:rPr lang="en-US" sz="2200" dirty="0"/>
              <a:t>:</a:t>
            </a:r>
            <a:endParaRPr lang="en-US" sz="2200" b="1" u="sng" dirty="0"/>
          </a:p>
          <a:p>
            <a:pPr marL="380985" indent="0" fontAlgn="t">
              <a:spcAft>
                <a:spcPts val="600"/>
              </a:spcAft>
              <a:buNone/>
            </a:pPr>
            <a:endParaRPr lang="en-US" sz="2200" u="sng" dirty="0"/>
          </a:p>
          <a:p>
            <a:pPr marL="723885" indent="-342900" fontAlgn="t">
              <a:spcAft>
                <a:spcPts val="600"/>
              </a:spcAft>
            </a:pPr>
            <a:r>
              <a:rPr lang="en-US" sz="2200" dirty="0"/>
              <a:t>Notify broker,  IT and cyber insurance immediately.</a:t>
            </a:r>
          </a:p>
          <a:p>
            <a:pPr marL="723885" indent="-342900" fontAlgn="t">
              <a:spcAft>
                <a:spcPts val="600"/>
              </a:spcAft>
            </a:pPr>
            <a:r>
              <a:rPr lang="en-US" sz="2200" dirty="0"/>
              <a:t>Preserve all communications.</a:t>
            </a:r>
          </a:p>
          <a:p>
            <a:pPr marL="723885" indent="-342900" fontAlgn="t">
              <a:spcAft>
                <a:spcPts val="600"/>
              </a:spcAft>
            </a:pPr>
            <a:r>
              <a:rPr lang="en-US" sz="2200" dirty="0"/>
              <a:t>Report to FBI IC3 (www.ic3.gov).</a:t>
            </a:r>
          </a:p>
          <a:p>
            <a:pPr marL="723885" indent="-342900" fontAlgn="t">
              <a:spcAft>
                <a:spcPts val="600"/>
              </a:spcAft>
            </a:pPr>
            <a:r>
              <a:rPr lang="en-US" sz="2200" dirty="0"/>
              <a:t>Alert colleagues.</a:t>
            </a:r>
          </a:p>
        </p:txBody>
      </p:sp>
    </p:spTree>
    <p:extLst>
      <p:ext uri="{BB962C8B-B14F-4D97-AF65-F5344CB8AC3E}">
        <p14:creationId xmlns:p14="http://schemas.microsoft.com/office/powerpoint/2010/main" val="101348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840602" y="501595"/>
            <a:ext cx="10510795" cy="1292482"/>
          </a:xfrm>
        </p:spPr>
        <p:txBody>
          <a:bodyPr vert="horz" lIns="91440" tIns="45720" rIns="91440" bIns="45720" rtlCol="0" anchor="b">
            <a:normAutofit/>
          </a:bodyPr>
          <a:lstStyle/>
          <a:p>
            <a:pPr algn="ctr">
              <a:spcBef>
                <a:spcPct val="0"/>
              </a:spcBef>
            </a:pPr>
            <a:r>
              <a:rPr lang="en-US" sz="4000" b="1" dirty="0">
                <a:solidFill>
                  <a:srgbClr val="002060"/>
                </a:solidFill>
              </a:rPr>
              <a:t>Vacant Land Sale Scams </a:t>
            </a:r>
            <a:br>
              <a:rPr lang="en-US" sz="4000" b="1" dirty="0">
                <a:solidFill>
                  <a:srgbClr val="002060"/>
                </a:solidFill>
              </a:rPr>
            </a:br>
            <a:r>
              <a:rPr lang="en-US" sz="4000" b="1" dirty="0">
                <a:solidFill>
                  <a:srgbClr val="002060"/>
                </a:solidFill>
              </a:rPr>
              <a:t>Continue to Rise</a:t>
            </a:r>
          </a:p>
        </p:txBody>
      </p:sp>
      <p:sp>
        <p:nvSpPr>
          <p:cNvPr id="3"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4964707" y="2295672"/>
            <a:ext cx="6386691" cy="3632162"/>
          </a:xfrm>
        </p:spPr>
        <p:txBody>
          <a:bodyPr vert="horz" lIns="91440" tIns="45720" rIns="91440" bIns="45720" rtlCol="0" anchor="t">
            <a:normAutofit fontScale="92500"/>
          </a:bodyPr>
          <a:lstStyle/>
          <a:p>
            <a:pPr marL="457200" indent="-342900">
              <a:spcAft>
                <a:spcPts val="1200"/>
              </a:spcAft>
            </a:pPr>
            <a:r>
              <a:rPr lang="en-US" sz="2200" dirty="0"/>
              <a:t>Growing problem on a national and local level.</a:t>
            </a:r>
          </a:p>
          <a:p>
            <a:pPr marL="457200" indent="-342900">
              <a:spcAft>
                <a:spcPts val="1200"/>
              </a:spcAft>
            </a:pPr>
            <a:r>
              <a:rPr lang="en-US" sz="2200" dirty="0"/>
              <a:t>According to a 2025 NAR survey, a staggering 62% of fraudulent real estate transactions involved vacant land.</a:t>
            </a:r>
          </a:p>
          <a:p>
            <a:pPr marL="457200" indent="-342900">
              <a:spcAft>
                <a:spcPts val="1200"/>
              </a:spcAft>
            </a:pPr>
            <a:r>
              <a:rPr lang="en-US" sz="2200" dirty="0"/>
              <a:t>The FBI reported a 500% increase in vacant land fraud cases over a recent four-year period.</a:t>
            </a:r>
          </a:p>
          <a:p>
            <a:pPr marL="457200" indent="-342900">
              <a:spcAft>
                <a:spcPts val="1200"/>
              </a:spcAft>
            </a:pPr>
            <a:r>
              <a:rPr lang="en-US" sz="2200" dirty="0"/>
              <a:t>Scammers are taking advantage of low inventory – hoping brokers rush into listings.</a:t>
            </a:r>
          </a:p>
          <a:p>
            <a:pPr marL="457200" indent="-342900">
              <a:spcAft>
                <a:spcPts val="1200"/>
              </a:spcAft>
            </a:pPr>
            <a:r>
              <a:rPr lang="en-US" sz="2200" dirty="0"/>
              <a:t>Targeting properties without mortgages.</a:t>
            </a:r>
          </a:p>
          <a:p>
            <a:pPr marL="342900" indent="-228600">
              <a:spcAft>
                <a:spcPts val="1200"/>
              </a:spcAft>
              <a:buFont typeface="Arial" panose="020B0604020202020204" pitchFamily="34" charset="0"/>
              <a:buChar char="•"/>
            </a:pPr>
            <a:endParaRPr lang="en-US" sz="1700" b="1" i="1" dirty="0"/>
          </a:p>
          <a:p>
            <a:pPr marL="342900" indent="-228600">
              <a:spcAft>
                <a:spcPts val="1200"/>
              </a:spcAft>
              <a:buFont typeface="Arial" panose="020B0604020202020204" pitchFamily="34" charset="0"/>
              <a:buChar char="•"/>
            </a:pPr>
            <a:endParaRPr lang="en-US" sz="1700" b="1" i="1" dirty="0"/>
          </a:p>
        </p:txBody>
      </p:sp>
      <p:sp>
        <p:nvSpPr>
          <p:cNvPr id="25"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6" name="Rectangle 2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20" name="Picture 19" descr="Long grass and a clear sky">
            <a:extLst>
              <a:ext uri="{FF2B5EF4-FFF2-40B4-BE49-F238E27FC236}">
                <a16:creationId xmlns:a16="http://schemas.microsoft.com/office/drawing/2014/main" id="{08936F2F-DF1B-4B2D-6AD5-F33DD94FC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602" y="2522483"/>
            <a:ext cx="3283503" cy="2175641"/>
          </a:xfrm>
          <a:prstGeom prst="rect">
            <a:avLst/>
          </a:prstGeom>
        </p:spPr>
      </p:pic>
    </p:spTree>
    <p:extLst>
      <p:ext uri="{BB962C8B-B14F-4D97-AF65-F5344CB8AC3E}">
        <p14:creationId xmlns:p14="http://schemas.microsoft.com/office/powerpoint/2010/main" val="2726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7B9BE2-79BE-9F28-EA3D-FCC1772BACE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830BDF9-2372-8AD0-5817-DDF5E880E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8018F2-652E-A875-6239-4E6C1BBE98D8}"/>
              </a:ext>
            </a:extLst>
          </p:cNvPr>
          <p:cNvSpPr>
            <a:spLocks noGrp="1"/>
          </p:cNvSpPr>
          <p:nvPr>
            <p:ph type="title"/>
          </p:nvPr>
        </p:nvSpPr>
        <p:spPr>
          <a:xfrm>
            <a:off x="1136397" y="502020"/>
            <a:ext cx="5323715" cy="1642970"/>
          </a:xfrm>
        </p:spPr>
        <p:txBody>
          <a:bodyPr vert="horz" lIns="91440" tIns="45720" rIns="91440" bIns="45720" rtlCol="0" anchor="b">
            <a:normAutofit/>
          </a:bodyPr>
          <a:lstStyle/>
          <a:p>
            <a:pPr>
              <a:spcBef>
                <a:spcPct val="0"/>
              </a:spcBef>
            </a:pPr>
            <a:r>
              <a:rPr lang="en-US" sz="4000" kern="1200" dirty="0">
                <a:solidFill>
                  <a:srgbClr val="002060"/>
                </a:solidFill>
              </a:rPr>
              <a:t>What Are the Red Flags of the Scam?</a:t>
            </a:r>
          </a:p>
        </p:txBody>
      </p:sp>
      <p:sp>
        <p:nvSpPr>
          <p:cNvPr id="12" name="Content Placeholder 2">
            <a:extLst>
              <a:ext uri="{FF2B5EF4-FFF2-40B4-BE49-F238E27FC236}">
                <a16:creationId xmlns:a16="http://schemas.microsoft.com/office/drawing/2014/main" id="{A1EA9EBF-076A-DBC6-C70C-967184FD67BB}"/>
              </a:ext>
            </a:extLst>
          </p:cNvPr>
          <p:cNvSpPr>
            <a:spLocks noGrp="1"/>
          </p:cNvSpPr>
          <p:nvPr>
            <p:ph type="body" idx="1"/>
          </p:nvPr>
        </p:nvSpPr>
        <p:spPr>
          <a:xfrm>
            <a:off x="697211" y="2647010"/>
            <a:ext cx="5681546" cy="3535083"/>
          </a:xfrm>
        </p:spPr>
        <p:txBody>
          <a:bodyPr vert="horz" lIns="91440" tIns="45720" rIns="91440" bIns="45720" rtlCol="0" anchor="t">
            <a:normAutofit lnSpcReduction="10000"/>
          </a:bodyPr>
          <a:lstStyle/>
          <a:p>
            <a:pPr marL="723885" indent="-342900">
              <a:spcAft>
                <a:spcPts val="600"/>
              </a:spcAft>
            </a:pPr>
            <a:r>
              <a:rPr lang="en-US" sz="2200" dirty="0"/>
              <a:t>Looking to list the property for significantly below market value and wants cash buyers. </a:t>
            </a:r>
          </a:p>
          <a:p>
            <a:pPr marL="723885" indent="-342900">
              <a:spcAft>
                <a:spcPts val="600"/>
              </a:spcAft>
            </a:pPr>
            <a:r>
              <a:rPr lang="en-US" sz="2200" dirty="0"/>
              <a:t>Seller often claims to be out of the state or country. </a:t>
            </a:r>
          </a:p>
          <a:p>
            <a:pPr marL="723885" indent="-342900">
              <a:spcAft>
                <a:spcPts val="600"/>
              </a:spcAft>
            </a:pPr>
            <a:r>
              <a:rPr lang="en-US" sz="2200" dirty="0"/>
              <a:t>Emphasizes an urgency to sell </a:t>
            </a:r>
            <a:r>
              <a:rPr lang="en-US" sz="2200" u="sng" dirty="0">
                <a:solidFill>
                  <a:schemeClr val="accent2"/>
                </a:solidFill>
              </a:rPr>
              <a:t>QUICKLY!</a:t>
            </a:r>
            <a:r>
              <a:rPr lang="en-US" sz="2200" u="sng" dirty="0"/>
              <a:t> </a:t>
            </a:r>
          </a:p>
          <a:p>
            <a:pPr marL="723885" indent="-342900">
              <a:spcAft>
                <a:spcPts val="600"/>
              </a:spcAft>
            </a:pPr>
            <a:r>
              <a:rPr lang="en-US" sz="2200" dirty="0"/>
              <a:t>Will never communicates in person or on video, preferring to text or email.</a:t>
            </a:r>
          </a:p>
          <a:p>
            <a:pPr marL="723885" indent="-342900">
              <a:spcAft>
                <a:spcPts val="600"/>
              </a:spcAft>
            </a:pPr>
            <a:r>
              <a:rPr lang="en-US" sz="2200" dirty="0"/>
              <a:t>They respond and want you to move </a:t>
            </a:r>
            <a:r>
              <a:rPr lang="en-US" sz="2200" u="sng" dirty="0">
                <a:solidFill>
                  <a:schemeClr val="accent2"/>
                </a:solidFill>
              </a:rPr>
              <a:t>QUICKLY!</a:t>
            </a:r>
            <a:r>
              <a:rPr lang="en-US" sz="2200" u="sng" dirty="0"/>
              <a:t> </a:t>
            </a:r>
          </a:p>
          <a:p>
            <a:pPr indent="-228600">
              <a:spcAft>
                <a:spcPts val="600"/>
              </a:spcAft>
              <a:buFont typeface="Arial" panose="020B0604020202020204" pitchFamily="34" charset="0"/>
              <a:buChar char="•"/>
            </a:pPr>
            <a:endParaRPr lang="en-US" sz="2000" dirty="0">
              <a:latin typeface="+mn-lt"/>
            </a:endParaRPr>
          </a:p>
        </p:txBody>
      </p:sp>
      <p:sp>
        <p:nvSpPr>
          <p:cNvPr id="26" name="Rectangle 25">
            <a:extLst>
              <a:ext uri="{FF2B5EF4-FFF2-40B4-BE49-F238E27FC236}">
                <a16:creationId xmlns:a16="http://schemas.microsoft.com/office/drawing/2014/main" id="{631E04C2-5521-97D5-3D0A-E72634A9C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368702F-B24E-0DAD-B10A-2A1D1CC6E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120D58C-4006-A1BF-AFAA-10D398FB9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EF9FB40-7BB3-DBF6-AD34-A64265993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Red triangular flags at sea">
            <a:extLst>
              <a:ext uri="{FF2B5EF4-FFF2-40B4-BE49-F238E27FC236}">
                <a16:creationId xmlns:a16="http://schemas.microsoft.com/office/drawing/2014/main" id="{BD19F53F-66EF-6AC2-6E6E-A19C1CC66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5967" y="2053032"/>
            <a:ext cx="4170530" cy="2783828"/>
          </a:xfrm>
          <a:prstGeom prst="rect">
            <a:avLst/>
          </a:prstGeom>
        </p:spPr>
      </p:pic>
    </p:spTree>
    <p:extLst>
      <p:ext uri="{BB962C8B-B14F-4D97-AF65-F5344CB8AC3E}">
        <p14:creationId xmlns:p14="http://schemas.microsoft.com/office/powerpoint/2010/main" val="400179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58" name="Rectangle 5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0" name="Rectangle 5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2" name="Rectangle 6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4" name="Rectangle 6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1371599" y="294538"/>
            <a:ext cx="9895951" cy="1033669"/>
          </a:xfrm>
        </p:spPr>
        <p:txBody>
          <a:bodyPr vert="horz" lIns="91440" tIns="45720" rIns="91440" bIns="45720" rtlCol="0" anchor="ctr">
            <a:noAutofit/>
          </a:bodyPr>
          <a:lstStyle/>
          <a:p>
            <a:pPr algn="ctr">
              <a:spcBef>
                <a:spcPct val="0"/>
              </a:spcBef>
            </a:pPr>
            <a:r>
              <a:rPr lang="en-US" sz="3200" kern="1200" dirty="0">
                <a:solidFill>
                  <a:srgbClr val="FFFFFF"/>
                </a:solidFill>
              </a:rPr>
              <a:t>The Real Consequences of a Scam</a:t>
            </a:r>
            <a:br>
              <a:rPr lang="en-US" sz="3200" kern="1200" dirty="0">
                <a:solidFill>
                  <a:srgbClr val="FFFFFF"/>
                </a:solidFill>
              </a:rPr>
            </a:br>
            <a:r>
              <a:rPr lang="en-US" sz="3200" kern="1200" dirty="0">
                <a:solidFill>
                  <a:srgbClr val="FFFFFF"/>
                </a:solidFill>
              </a:rPr>
              <a:t>Giannone v. Silvestri</a:t>
            </a:r>
            <a:br>
              <a:rPr lang="en-US" sz="3200" kern="1200" dirty="0">
                <a:solidFill>
                  <a:srgbClr val="FFFFFF"/>
                </a:solidFill>
              </a:rPr>
            </a:br>
            <a:r>
              <a:rPr lang="en-US" sz="3200" kern="1200" dirty="0">
                <a:solidFill>
                  <a:srgbClr val="FFFFFF"/>
                </a:solidFill>
              </a:rPr>
              <a:t>Supreme Court, Tioga County (2026)</a:t>
            </a:r>
          </a:p>
        </p:txBody>
      </p:sp>
      <p:sp>
        <p:nvSpPr>
          <p:cNvPr id="3"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835572" y="2318197"/>
            <a:ext cx="10431977" cy="4114134"/>
          </a:xfrm>
        </p:spPr>
        <p:txBody>
          <a:bodyPr vert="horz" lIns="91440" tIns="45720" rIns="91440" bIns="45720" rtlCol="0" anchor="ctr">
            <a:normAutofit fontScale="85000" lnSpcReduction="20000"/>
          </a:bodyPr>
          <a:lstStyle/>
          <a:p>
            <a:pPr marL="723885" indent="-342900"/>
            <a:r>
              <a:rPr lang="en-US" sz="2600" dirty="0"/>
              <a:t>Plaintiff claimed he owned property and never transferred title.</a:t>
            </a:r>
          </a:p>
          <a:p>
            <a:pPr marL="723885" indent="-342900"/>
            <a:endParaRPr lang="en-US" sz="2600" dirty="0"/>
          </a:p>
          <a:p>
            <a:pPr marL="723885" indent="-342900"/>
            <a:r>
              <a:rPr lang="en-US" sz="2600" dirty="0"/>
              <a:t>Sued defendant, who recorded a deed for property after paying $80K for it.</a:t>
            </a:r>
          </a:p>
          <a:p>
            <a:pPr marL="723885" indent="-342900"/>
            <a:endParaRPr lang="en-US" sz="2600" dirty="0"/>
          </a:p>
          <a:p>
            <a:pPr marL="723885" indent="-342900"/>
            <a:r>
              <a:rPr lang="en-US" sz="2600" dirty="0"/>
              <a:t>Transaction allegedly involved an unknown impersonator posing as the seller and a forged deed and notarization (linked to a compromised Texas notary stamp).</a:t>
            </a:r>
          </a:p>
          <a:p>
            <a:pPr marL="723885" indent="-342900"/>
            <a:endParaRPr lang="en-US" sz="2600" dirty="0"/>
          </a:p>
          <a:p>
            <a:pPr marL="723885" indent="-342900"/>
            <a:r>
              <a:rPr lang="en-US" sz="2600" dirty="0"/>
              <a:t>The closing proceeded even though the “seller” never appeared because the deed was pre-signed and later found to be fraudulent.</a:t>
            </a:r>
          </a:p>
          <a:p>
            <a:pPr marL="723885" indent="-342900"/>
            <a:endParaRPr lang="en-US" sz="2600" dirty="0"/>
          </a:p>
          <a:p>
            <a:pPr marL="723885" indent="-342900"/>
            <a:r>
              <a:rPr lang="en-US" sz="2600" dirty="0"/>
              <a:t>Plaintiff filed a quiet title action against the buyers. </a:t>
            </a:r>
          </a:p>
          <a:p>
            <a:pPr marL="723885" indent="-342900"/>
            <a:endParaRPr lang="en-US" sz="2600" dirty="0"/>
          </a:p>
          <a:p>
            <a:pPr marL="723885" indent="-342900"/>
            <a:r>
              <a:rPr lang="en-US" sz="2600" dirty="0"/>
              <a:t>The buyers, in turn, brought third-party claims against the broker, attorneys, and title company for fraud, negligence, unjust enrichment and breach of contract.</a:t>
            </a:r>
          </a:p>
          <a:p>
            <a:pPr marL="114300" indent="-228600">
              <a:spcAft>
                <a:spcPts val="1200"/>
              </a:spcAft>
              <a:buFont typeface="Arial" panose="020B0604020202020204" pitchFamily="34" charset="0"/>
              <a:buChar char="•"/>
            </a:pPr>
            <a:endParaRPr lang="en-US" sz="2000" b="1" i="1" dirty="0"/>
          </a:p>
        </p:txBody>
      </p:sp>
    </p:spTree>
    <p:extLst>
      <p:ext uri="{BB962C8B-B14F-4D97-AF65-F5344CB8AC3E}">
        <p14:creationId xmlns:p14="http://schemas.microsoft.com/office/powerpoint/2010/main" val="7133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03C442-E168-160B-FBDA-694E3917C889}"/>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58" name="Rectangle 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0" name="Rectangle 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2" name="Rectangle 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4" name="Rectangle 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6" name="Freeform: Shape 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8" name="Rectangle 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EC9136C5-2702-6684-F584-4B35FFB37DD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b="1" kern="1200" dirty="0">
                <a:solidFill>
                  <a:srgbClr val="FFFFFF"/>
                </a:solidFill>
              </a:rPr>
              <a:t>The Broker’s Defense: I Was Tricked Too!</a:t>
            </a:r>
          </a:p>
        </p:txBody>
      </p:sp>
      <p:sp>
        <p:nvSpPr>
          <p:cNvPr id="3" name="Content Placeholder 2">
            <a:extLst>
              <a:ext uri="{FF2B5EF4-FFF2-40B4-BE49-F238E27FC236}">
                <a16:creationId xmlns:a16="http://schemas.microsoft.com/office/drawing/2014/main" id="{82F37FC9-4F18-7C8E-6FFD-6087881E9339}"/>
              </a:ext>
            </a:extLst>
          </p:cNvPr>
          <p:cNvSpPr>
            <a:spLocks noGrp="1"/>
          </p:cNvSpPr>
          <p:nvPr>
            <p:ph type="body" idx="1"/>
          </p:nvPr>
        </p:nvSpPr>
        <p:spPr>
          <a:xfrm>
            <a:off x="4810259" y="649480"/>
            <a:ext cx="6555347" cy="5546047"/>
          </a:xfrm>
        </p:spPr>
        <p:txBody>
          <a:bodyPr vert="horz" lIns="91440" tIns="45720" rIns="91440" bIns="45720" rtlCol="0" anchor="ctr">
            <a:normAutofit fontScale="92500" lnSpcReduction="10000"/>
          </a:bodyPr>
          <a:lstStyle/>
          <a:p>
            <a:pPr marL="723885" indent="-342900"/>
            <a:r>
              <a:rPr lang="en-US" sz="2200" b="1" u="sng" dirty="0"/>
              <a:t>Fraud claim allowed to proceed</a:t>
            </a:r>
            <a:r>
              <a:rPr lang="en-US" sz="2200" b="1" dirty="0"/>
              <a:t>:  </a:t>
            </a:r>
            <a:r>
              <a:rPr lang="en-US" sz="2200" dirty="0"/>
              <a:t>Broker allegedly failed to verify that the person who listed the property with them actually owned the property.</a:t>
            </a:r>
          </a:p>
          <a:p>
            <a:pPr marL="723885" indent="-342900"/>
            <a:endParaRPr lang="en-US" sz="2200" dirty="0"/>
          </a:p>
          <a:p>
            <a:pPr marL="723885" indent="-342900"/>
            <a:r>
              <a:rPr lang="en-US" sz="2200" dirty="0"/>
              <a:t>Court held allegations were sufficient that broker ‘made a misrepresentation when they listed the property for sale.”</a:t>
            </a:r>
          </a:p>
          <a:p>
            <a:pPr marL="723885" indent="-342900"/>
            <a:endParaRPr lang="en-US" sz="2200" dirty="0"/>
          </a:p>
          <a:p>
            <a:pPr marL="723885" indent="-342900"/>
            <a:r>
              <a:rPr lang="en-US" sz="2200" dirty="0"/>
              <a:t>Broker’s claim that it lacked "actual knowledge" of the true facts is not sufficient to grant dismissal.</a:t>
            </a:r>
          </a:p>
          <a:p>
            <a:pPr marL="723885" indent="-342900"/>
            <a:endParaRPr lang="en-US" sz="2200" dirty="0"/>
          </a:p>
          <a:p>
            <a:pPr marL="723885" indent="-342900"/>
            <a:r>
              <a:rPr lang="en-US" sz="2200" dirty="0"/>
              <a:t>Was sufficient that plaintiff alleged broker should have known of the falsity of the alleged owner’s statements.</a:t>
            </a:r>
          </a:p>
          <a:p>
            <a:pPr marL="723885" indent="-342900"/>
            <a:endParaRPr lang="en-US" sz="2200" b="1" u="sng" dirty="0"/>
          </a:p>
          <a:p>
            <a:pPr marL="723885" indent="-342900"/>
            <a:r>
              <a:rPr lang="en-US" sz="2200" b="1" u="sng" dirty="0"/>
              <a:t>Negligence allowed to proceed</a:t>
            </a:r>
            <a:r>
              <a:rPr lang="en-US" sz="2200" b="1" dirty="0"/>
              <a:t>: </a:t>
            </a:r>
            <a:r>
              <a:rPr lang="en-US" sz="2200" dirty="0"/>
              <a:t>Broker owed a duty to provide accurate information about the property.</a:t>
            </a:r>
          </a:p>
          <a:p>
            <a:pPr marL="114300" indent="-228600">
              <a:spcAft>
                <a:spcPts val="1200"/>
              </a:spcAft>
              <a:buFont typeface="Arial" panose="020B0604020202020204" pitchFamily="34" charset="0"/>
              <a:buChar char="•"/>
            </a:pPr>
            <a:endParaRPr lang="en-US" sz="2000" b="1" i="1" dirty="0"/>
          </a:p>
        </p:txBody>
      </p:sp>
    </p:spTree>
    <p:extLst>
      <p:ext uri="{BB962C8B-B14F-4D97-AF65-F5344CB8AC3E}">
        <p14:creationId xmlns:p14="http://schemas.microsoft.com/office/powerpoint/2010/main" val="110584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C91634-0B3F-869C-4128-1DEB42B7E857}"/>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1" name="Rectangle 6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0" name="Rectangle 5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2" name="Rectangle 6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4" name="Rectangle 6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23A1A395-BC63-B9EB-F062-D7518CAB3D00}"/>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spcBef>
                <a:spcPct val="0"/>
              </a:spcBef>
            </a:pPr>
            <a:r>
              <a:rPr lang="en-US" sz="3700" b="1" kern="1200" dirty="0">
                <a:solidFill>
                  <a:srgbClr val="FFFFFF"/>
                </a:solidFill>
              </a:rPr>
              <a:t>Possible Consequences of </a:t>
            </a:r>
            <a:br>
              <a:rPr lang="en-US" sz="3700" b="1" kern="1200" dirty="0">
                <a:solidFill>
                  <a:srgbClr val="FFFFFF"/>
                </a:solidFill>
              </a:rPr>
            </a:br>
            <a:r>
              <a:rPr lang="en-US" sz="3700" b="1" kern="1200" dirty="0">
                <a:solidFill>
                  <a:srgbClr val="FFFFFF"/>
                </a:solidFill>
              </a:rPr>
              <a:t>Taking an Invalid Listing</a:t>
            </a:r>
          </a:p>
        </p:txBody>
      </p:sp>
      <p:sp>
        <p:nvSpPr>
          <p:cNvPr id="3" name="Content Placeholder 2">
            <a:extLst>
              <a:ext uri="{FF2B5EF4-FFF2-40B4-BE49-F238E27FC236}">
                <a16:creationId xmlns:a16="http://schemas.microsoft.com/office/drawing/2014/main" id="{17D213F2-31AB-09A3-A261-E1A15BBE41AF}"/>
              </a:ext>
            </a:extLst>
          </p:cNvPr>
          <p:cNvSpPr>
            <a:spLocks noGrp="1"/>
          </p:cNvSpPr>
          <p:nvPr>
            <p:ph type="body" idx="1"/>
          </p:nvPr>
        </p:nvSpPr>
        <p:spPr>
          <a:xfrm>
            <a:off x="1371599" y="2318197"/>
            <a:ext cx="9724031" cy="3683358"/>
          </a:xfrm>
        </p:spPr>
        <p:txBody>
          <a:bodyPr vert="horz" lIns="91440" tIns="45720" rIns="91440" bIns="45720" rtlCol="0" anchor="ctr">
            <a:normAutofit lnSpcReduction="10000"/>
          </a:bodyPr>
          <a:lstStyle/>
          <a:p>
            <a:pPr marL="342900" indent="-342900">
              <a:spcAft>
                <a:spcPts val="1200"/>
              </a:spcAft>
            </a:pPr>
            <a:r>
              <a:rPr lang="en-US" sz="2000" b="1" dirty="0"/>
              <a:t>Potential Legal Complications: </a:t>
            </a:r>
            <a:r>
              <a:rPr lang="en-US" sz="2000" dirty="0"/>
              <a:t>The cost of defense alone can easily run into the tens of thousands of dollars and beyond.</a:t>
            </a:r>
          </a:p>
          <a:p>
            <a:pPr marL="342900" indent="-342900">
              <a:spcAft>
                <a:spcPts val="1200"/>
              </a:spcAft>
            </a:pPr>
            <a:r>
              <a:rPr lang="en-US" sz="2000" b="1" dirty="0"/>
              <a:t>Licensure Issues</a:t>
            </a:r>
            <a:r>
              <a:rPr lang="en-US" sz="2000" dirty="0"/>
              <a:t>: It is possible DOS might find that failure to conduct due diligence as to a seller’s alleged identity constitutes incompetence.</a:t>
            </a:r>
          </a:p>
          <a:p>
            <a:pPr marL="342900" indent="-342900">
              <a:spcAft>
                <a:spcPts val="1200"/>
              </a:spcAft>
            </a:pPr>
            <a:r>
              <a:rPr lang="en-US" sz="2000" b="1" dirty="0"/>
              <a:t>Code of Ethics Violations</a:t>
            </a:r>
            <a:r>
              <a:rPr lang="en-US" sz="2000" dirty="0"/>
              <a:t>: Possible violations of Article 2, 11 and 12 of the Code of Ethics.</a:t>
            </a:r>
          </a:p>
          <a:p>
            <a:pPr marL="342900" indent="-342900">
              <a:spcAft>
                <a:spcPts val="1200"/>
              </a:spcAft>
            </a:pPr>
            <a:r>
              <a:rPr lang="en-US" sz="2000" b="1" dirty="0"/>
              <a:t>Lost time and resources</a:t>
            </a:r>
            <a:r>
              <a:rPr lang="en-US" sz="2000" dirty="0"/>
              <a:t>: Investment of hours to marketing, scheduling showings, and coordinating transactions for properties that cannot legally be sold or rented. </a:t>
            </a:r>
          </a:p>
          <a:p>
            <a:pPr marL="342900" indent="-342900">
              <a:spcAft>
                <a:spcPts val="1200"/>
              </a:spcAft>
            </a:pPr>
            <a:r>
              <a:rPr lang="en-US" sz="2000" b="1" dirty="0"/>
              <a:t>Reputational damage</a:t>
            </a:r>
            <a:r>
              <a:rPr lang="en-US" sz="2000" dirty="0"/>
              <a:t>: Advertising or falling victim to a fraudulent property can undermine trust with clients and damage broker’s professional credibility. </a:t>
            </a:r>
          </a:p>
        </p:txBody>
      </p:sp>
    </p:spTree>
    <p:extLst>
      <p:ext uri="{BB962C8B-B14F-4D97-AF65-F5344CB8AC3E}">
        <p14:creationId xmlns:p14="http://schemas.microsoft.com/office/powerpoint/2010/main" val="20798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C44696-BA67-54D3-B360-C734FA0AB15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0311C8F-AB90-E006-D07E-3AD83BC23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2A513B5C-6488-3D7F-C28B-33565FA94723}"/>
              </a:ext>
            </a:extLst>
          </p:cNvPr>
          <p:cNvSpPr>
            <a:spLocks noGrp="1"/>
          </p:cNvSpPr>
          <p:nvPr>
            <p:ph type="title"/>
          </p:nvPr>
        </p:nvSpPr>
        <p:spPr>
          <a:xfrm>
            <a:off x="750564" y="502020"/>
            <a:ext cx="6636208" cy="1153359"/>
          </a:xfrm>
        </p:spPr>
        <p:txBody>
          <a:bodyPr vert="horz" lIns="91440" tIns="45720" rIns="91440" bIns="45720" rtlCol="0" anchor="b">
            <a:normAutofit/>
          </a:bodyPr>
          <a:lstStyle/>
          <a:p>
            <a:pPr>
              <a:spcBef>
                <a:spcPct val="0"/>
              </a:spcBef>
            </a:pPr>
            <a:r>
              <a:rPr lang="en-US" sz="3200" b="1" kern="1200" dirty="0">
                <a:solidFill>
                  <a:srgbClr val="002060"/>
                </a:solidFill>
              </a:rPr>
              <a:t>What Can You Do To Avoid the Scam?</a:t>
            </a:r>
          </a:p>
        </p:txBody>
      </p:sp>
      <p:sp>
        <p:nvSpPr>
          <p:cNvPr id="3" name="Content Placeholder 2">
            <a:extLst>
              <a:ext uri="{FF2B5EF4-FFF2-40B4-BE49-F238E27FC236}">
                <a16:creationId xmlns:a16="http://schemas.microsoft.com/office/drawing/2014/main" id="{799BC4A7-5F12-5A5F-8100-D22AFF592480}"/>
              </a:ext>
            </a:extLst>
          </p:cNvPr>
          <p:cNvSpPr>
            <a:spLocks noGrp="1"/>
          </p:cNvSpPr>
          <p:nvPr>
            <p:ph type="body" idx="1"/>
          </p:nvPr>
        </p:nvSpPr>
        <p:spPr>
          <a:xfrm>
            <a:off x="750564" y="1923393"/>
            <a:ext cx="7208933" cy="4432587"/>
          </a:xfrm>
        </p:spPr>
        <p:txBody>
          <a:bodyPr vert="horz" lIns="91440" tIns="45720" rIns="91440" bIns="45720" rtlCol="0" anchor="t">
            <a:noAutofit/>
          </a:bodyPr>
          <a:lstStyle/>
          <a:p>
            <a:pPr marL="400050" indent="-285750">
              <a:spcAft>
                <a:spcPts val="1200"/>
              </a:spcAft>
            </a:pPr>
            <a:r>
              <a:rPr lang="en-US" sz="2200" b="1" dirty="0">
                <a:solidFill>
                  <a:schemeClr val="accent2"/>
                </a:solidFill>
              </a:rPr>
              <a:t>SLOW DOWN!!</a:t>
            </a:r>
          </a:p>
          <a:p>
            <a:pPr marL="400050" indent="-285750">
              <a:spcAft>
                <a:spcPts val="1200"/>
              </a:spcAft>
            </a:pPr>
            <a:r>
              <a:rPr lang="en-US" sz="2200" b="1" u="sng" dirty="0">
                <a:solidFill>
                  <a:schemeClr val="accent2"/>
                </a:solidFill>
              </a:rPr>
              <a:t>Requires an in-person or zoom meeting (USING YOUR LINK) before taking any vacant land listing</a:t>
            </a:r>
            <a:r>
              <a:rPr lang="en-US" sz="2200" dirty="0">
                <a:solidFill>
                  <a:schemeClr val="accent2"/>
                </a:solidFill>
              </a:rPr>
              <a:t>.</a:t>
            </a:r>
          </a:p>
          <a:p>
            <a:pPr marL="400050" indent="-285750">
              <a:spcAft>
                <a:spcPts val="1200"/>
              </a:spcAft>
            </a:pPr>
            <a:r>
              <a:rPr lang="en-US" sz="2200" dirty="0"/>
              <a:t>Require seller to provide details about the land (e.g., surrounding trees, access roads, tax bills)</a:t>
            </a:r>
          </a:p>
          <a:p>
            <a:pPr marL="400050" indent="-285750">
              <a:spcAft>
                <a:spcPts val="1200"/>
              </a:spcAft>
            </a:pPr>
            <a:r>
              <a:rPr lang="en-US" sz="2200" dirty="0"/>
              <a:t>Require multiple forms of identification.</a:t>
            </a:r>
          </a:p>
          <a:p>
            <a:pPr marL="400050" indent="-285750">
              <a:spcAft>
                <a:spcPts val="1200"/>
              </a:spcAft>
            </a:pPr>
            <a:r>
              <a:rPr lang="en-US" sz="2200" dirty="0"/>
              <a:t>Independently search the Internet for a recent picture of the seller.</a:t>
            </a:r>
          </a:p>
          <a:p>
            <a:pPr marL="400050" indent="-285750">
              <a:spcAft>
                <a:spcPts val="1200"/>
              </a:spcAft>
            </a:pPr>
            <a:r>
              <a:rPr lang="en-US" sz="2200" dirty="0"/>
              <a:t>Check public records to verify owner’s phone number and email.</a:t>
            </a:r>
          </a:p>
        </p:txBody>
      </p:sp>
      <p:sp>
        <p:nvSpPr>
          <p:cNvPr id="28" name="Rectangle 27">
            <a:extLst>
              <a:ext uri="{FF2B5EF4-FFF2-40B4-BE49-F238E27FC236}">
                <a16:creationId xmlns:a16="http://schemas.microsoft.com/office/drawing/2014/main" id="{FF1D1B9A-1A5B-0946-FAA2-73583666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0" name="Rectangle 29">
            <a:extLst>
              <a:ext uri="{FF2B5EF4-FFF2-40B4-BE49-F238E27FC236}">
                <a16:creationId xmlns:a16="http://schemas.microsoft.com/office/drawing/2014/main" id="{32BCD7CD-628E-1E88-B2AB-4607B92B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2" name="Rectangle 31">
            <a:extLst>
              <a:ext uri="{FF2B5EF4-FFF2-40B4-BE49-F238E27FC236}">
                <a16:creationId xmlns:a16="http://schemas.microsoft.com/office/drawing/2014/main" id="{791B3BDF-DAC0-FB8F-1047-FA683D821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4" name="Rectangle 33">
            <a:extLst>
              <a:ext uri="{FF2B5EF4-FFF2-40B4-BE49-F238E27FC236}">
                <a16:creationId xmlns:a16="http://schemas.microsoft.com/office/drawing/2014/main" id="{287A7A00-F3F0-6DF5-C3C8-02CEE02B4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12" name="Picture 11" descr="Person at work video conferencing on laptop">
            <a:extLst>
              <a:ext uri="{FF2B5EF4-FFF2-40B4-BE49-F238E27FC236}">
                <a16:creationId xmlns:a16="http://schemas.microsoft.com/office/drawing/2014/main" id="{493C327A-2D82-C969-E203-70516920D6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3553" y="893122"/>
            <a:ext cx="3221246" cy="5071731"/>
          </a:xfrm>
          <a:prstGeom prst="rect">
            <a:avLst/>
          </a:prstGeom>
        </p:spPr>
      </p:pic>
    </p:spTree>
    <p:extLst>
      <p:ext uri="{BB962C8B-B14F-4D97-AF65-F5344CB8AC3E}">
        <p14:creationId xmlns:p14="http://schemas.microsoft.com/office/powerpoint/2010/main" val="33467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A2743-2C9B-1522-A3A0-81FCBE4A71AB}"/>
            </a:ext>
          </a:extLst>
        </p:cNvPr>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8566E36C-B38E-CC83-15DB-173292D24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08" name="Rectangle 107">
            <a:extLst>
              <a:ext uri="{FF2B5EF4-FFF2-40B4-BE49-F238E27FC236}">
                <a16:creationId xmlns:a16="http://schemas.microsoft.com/office/drawing/2014/main" id="{0F8B7F08-9188-74C2-D1D7-BDA9FE08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0" name="Rectangle 109">
            <a:extLst>
              <a:ext uri="{FF2B5EF4-FFF2-40B4-BE49-F238E27FC236}">
                <a16:creationId xmlns:a16="http://schemas.microsoft.com/office/drawing/2014/main" id="{9ABF2254-EF8D-7B12-74A9-1E040C615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2" name="Rectangle 111">
            <a:extLst>
              <a:ext uri="{FF2B5EF4-FFF2-40B4-BE49-F238E27FC236}">
                <a16:creationId xmlns:a16="http://schemas.microsoft.com/office/drawing/2014/main" id="{C5B2BABD-4664-3C14-E8DD-79F1F70D5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4" name="Rectangle 113">
            <a:extLst>
              <a:ext uri="{FF2B5EF4-FFF2-40B4-BE49-F238E27FC236}">
                <a16:creationId xmlns:a16="http://schemas.microsoft.com/office/drawing/2014/main" id="{8CDDEEC1-CC21-3338-CD53-5867CC4C3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6" name="Oval 115">
            <a:extLst>
              <a:ext uri="{FF2B5EF4-FFF2-40B4-BE49-F238E27FC236}">
                <a16:creationId xmlns:a16="http://schemas.microsoft.com/office/drawing/2014/main" id="{F485B4CA-E54F-FD51-605A-8CFDA098A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D520807D-E560-11D7-B617-E969606B777A}"/>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spcBef>
                <a:spcPct val="0"/>
              </a:spcBef>
            </a:pPr>
            <a:r>
              <a:rPr lang="en-US" sz="4000" b="1" kern="1200" dirty="0">
                <a:solidFill>
                  <a:srgbClr val="FFFFFF"/>
                </a:solidFill>
                <a:latin typeface="Trebuchet MS" panose="020B0703020202090204" pitchFamily="34" charset="0"/>
              </a:rPr>
              <a:t>LIBOR Legal Support Center</a:t>
            </a:r>
            <a:br>
              <a:rPr lang="en-US" sz="4000" b="1" kern="1200" dirty="0">
                <a:solidFill>
                  <a:srgbClr val="FFFFFF"/>
                </a:solidFill>
                <a:latin typeface="Trebuchet MS" panose="020B0703020202090204" pitchFamily="34" charset="0"/>
              </a:rPr>
            </a:br>
            <a:endParaRPr lang="en-US" sz="4000" b="1" kern="1200" dirty="0">
              <a:solidFill>
                <a:srgbClr val="FFFFFF"/>
              </a:solidFill>
              <a:latin typeface="Trebuchet MS" panose="020B0703020202090204" pitchFamily="34" charset="0"/>
            </a:endParaRPr>
          </a:p>
        </p:txBody>
      </p:sp>
      <p:sp>
        <p:nvSpPr>
          <p:cNvPr id="64" name="Content Placeholder 2">
            <a:extLst>
              <a:ext uri="{FF2B5EF4-FFF2-40B4-BE49-F238E27FC236}">
                <a16:creationId xmlns:a16="http://schemas.microsoft.com/office/drawing/2014/main" id="{607C3DA5-868D-6CFD-098D-5958703DCDFF}"/>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400" dirty="0">
                <a:latin typeface="Trebuchet MS" panose="020B0703020202090204" pitchFamily="34" charset="0"/>
              </a:rPr>
              <a:t>LIBOR's Legal Support Center offers members exclusive access to a qualified attorney who can provide information on real estate matters. It is available from 9 a.m. to 5 p.m., Monday through Friday, excluding holidays. </a:t>
            </a:r>
          </a:p>
          <a:p>
            <a:pPr marL="514350" indent="-228600">
              <a:spcAft>
                <a:spcPts val="600"/>
              </a:spcAft>
              <a:buFont typeface="Arial" panose="020B0604020202020204" pitchFamily="34" charset="0"/>
              <a:buChar char="•"/>
            </a:pPr>
            <a:r>
              <a:rPr lang="en-US" sz="2400" b="1" dirty="0">
                <a:latin typeface="Trebuchet MS" panose="020B0703020202090204" pitchFamily="34" charset="0"/>
              </a:rPr>
              <a:t>To access, dial </a:t>
            </a:r>
            <a:r>
              <a:rPr lang="en-US" sz="2400" b="1" dirty="0">
                <a:solidFill>
                  <a:srgbClr val="002060"/>
                </a:solidFill>
                <a:latin typeface="Trebuchet MS" panose="020B0703020202090204" pitchFamily="34" charset="0"/>
              </a:rPr>
              <a:t>631-661-4800 x335</a:t>
            </a:r>
            <a:r>
              <a:rPr lang="en-US" sz="2400" b="1" dirty="0">
                <a:latin typeface="Trebuchet MS" panose="020B0703020202090204" pitchFamily="34" charset="0"/>
              </a:rPr>
              <a:t>.</a:t>
            </a:r>
          </a:p>
        </p:txBody>
      </p:sp>
    </p:spTree>
    <p:extLst>
      <p:ext uri="{BB962C8B-B14F-4D97-AF65-F5344CB8AC3E}">
        <p14:creationId xmlns:p14="http://schemas.microsoft.com/office/powerpoint/2010/main" val="376486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675CDE-827D-9161-2417-9B06C9E7C75C}"/>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3A08219-9E88-7DC4-9D33-9D528595C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pic>
        <p:nvPicPr>
          <p:cNvPr id="4" name="Picture 3" descr="Different colored question marks">
            <a:extLst>
              <a:ext uri="{FF2B5EF4-FFF2-40B4-BE49-F238E27FC236}">
                <a16:creationId xmlns:a16="http://schemas.microsoft.com/office/drawing/2014/main" id="{4E26E973-1E74-ED5B-1746-8B7DA8F9E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956A8A76-0F2B-600D-7316-65FAC216A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1A95E79E-F750-D67A-F0EC-045814466E5E}"/>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pPr>
              <a:spcBef>
                <a:spcPct val="0"/>
              </a:spcBef>
            </a:pPr>
            <a:r>
              <a:rPr lang="en-US" sz="4800" b="1" dirty="0"/>
              <a:t>Some Recent Questions to the Legal Support Center</a:t>
            </a:r>
          </a:p>
        </p:txBody>
      </p:sp>
      <p:sp>
        <p:nvSpPr>
          <p:cNvPr id="46" name="Rectangle 45">
            <a:extLst>
              <a:ext uri="{FF2B5EF4-FFF2-40B4-BE49-F238E27FC236}">
                <a16:creationId xmlns:a16="http://schemas.microsoft.com/office/drawing/2014/main" id="{2714F1DF-E28A-DE06-272F-E30D052C4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prstClr val="white"/>
              </a:solidFill>
              <a:latin typeface="Trebuchet MS" panose="020B0703020202090204" pitchFamily="34" charset="0"/>
            </a:endParaRPr>
          </a:p>
        </p:txBody>
      </p:sp>
      <p:sp>
        <p:nvSpPr>
          <p:cNvPr id="48" name="Rectangle 47">
            <a:extLst>
              <a:ext uri="{FF2B5EF4-FFF2-40B4-BE49-F238E27FC236}">
                <a16:creationId xmlns:a16="http://schemas.microsoft.com/office/drawing/2014/main" id="{F9DD1B3D-75D6-5CF1-37F6-BB787035F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2233016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A7042A-5751-C73E-A982-D19398A6E7D4}"/>
            </a:ext>
          </a:extLst>
        </p:cNvPr>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6334AA21-93C4-393E-DC93-414A9BD63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109" name="Rectangle 108">
            <a:extLst>
              <a:ext uri="{FF2B5EF4-FFF2-40B4-BE49-F238E27FC236}">
                <a16:creationId xmlns:a16="http://schemas.microsoft.com/office/drawing/2014/main" id="{DCE25FA1-38EA-97F2-C355-97B871168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1" name="Rectangle 110">
            <a:extLst>
              <a:ext uri="{FF2B5EF4-FFF2-40B4-BE49-F238E27FC236}">
                <a16:creationId xmlns:a16="http://schemas.microsoft.com/office/drawing/2014/main" id="{DD30634E-4C8E-F55C-5852-425FFCC82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3" name="Rectangle 112">
            <a:extLst>
              <a:ext uri="{FF2B5EF4-FFF2-40B4-BE49-F238E27FC236}">
                <a16:creationId xmlns:a16="http://schemas.microsoft.com/office/drawing/2014/main" id="{BEC15080-1E27-44D2-01E8-A76CA02F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5" name="Rectangle 114">
            <a:extLst>
              <a:ext uri="{FF2B5EF4-FFF2-40B4-BE49-F238E27FC236}">
                <a16:creationId xmlns:a16="http://schemas.microsoft.com/office/drawing/2014/main" id="{C2A7AA19-BCB9-EB08-5282-653BA69F4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7" name="Freeform: Shape 116">
            <a:extLst>
              <a:ext uri="{FF2B5EF4-FFF2-40B4-BE49-F238E27FC236}">
                <a16:creationId xmlns:a16="http://schemas.microsoft.com/office/drawing/2014/main" id="{7DE8C831-ADB7-0B73-1246-5ED147023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9" name="Rectangle 118">
            <a:extLst>
              <a:ext uri="{FF2B5EF4-FFF2-40B4-BE49-F238E27FC236}">
                <a16:creationId xmlns:a16="http://schemas.microsoft.com/office/drawing/2014/main" id="{EC160B5E-339A-F4FB-8097-7B5B7ABCF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799CA76E-37BD-F3D5-E1EA-1AC47A22432E}"/>
              </a:ext>
            </a:extLst>
          </p:cNvPr>
          <p:cNvSpPr>
            <a:spLocks noGrp="1"/>
          </p:cNvSpPr>
          <p:nvPr>
            <p:ph type="title"/>
          </p:nvPr>
        </p:nvSpPr>
        <p:spPr>
          <a:xfrm>
            <a:off x="418225" y="1365448"/>
            <a:ext cx="3201366" cy="3387497"/>
          </a:xfrm>
        </p:spPr>
        <p:txBody>
          <a:bodyPr vert="horz" lIns="91440" tIns="45720" rIns="91440" bIns="45720" rtlCol="0" anchor="b">
            <a:normAutofit/>
          </a:bodyPr>
          <a:lstStyle/>
          <a:p>
            <a:pPr>
              <a:spcBef>
                <a:spcPct val="0"/>
              </a:spcBef>
            </a:pPr>
            <a:r>
              <a:rPr lang="en-US" sz="4000" kern="1200" dirty="0">
                <a:solidFill>
                  <a:srgbClr val="FFFFFF"/>
                </a:solidFill>
              </a:rPr>
              <a:t>Are Cold Calls Finally Allowed?</a:t>
            </a:r>
          </a:p>
        </p:txBody>
      </p:sp>
      <p:sp>
        <p:nvSpPr>
          <p:cNvPr id="69" name="Content Placeholder 2">
            <a:extLst>
              <a:ext uri="{FF2B5EF4-FFF2-40B4-BE49-F238E27FC236}">
                <a16:creationId xmlns:a16="http://schemas.microsoft.com/office/drawing/2014/main" id="{BE104DAA-79B1-6B3B-B8B4-928F8F4727F3}"/>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000" dirty="0"/>
              <a:t>No.  General Business Law §399-z(5)(a) prohibits unsolicited telemarketing sales calls during a declared state of emergency.</a:t>
            </a:r>
          </a:p>
          <a:p>
            <a:pPr marL="514350" indent="-228600">
              <a:spcAft>
                <a:spcPts val="600"/>
              </a:spcAft>
              <a:buFont typeface="Arial" panose="020B0604020202020204" pitchFamily="34" charset="0"/>
              <a:buChar char="•"/>
            </a:pPr>
            <a:r>
              <a:rPr lang="en-US" sz="2000" dirty="0"/>
              <a:t>EO 47.17: Public Order at Correctional Facilities (Originally declared February 19, 2025). Until </a:t>
            </a:r>
            <a:r>
              <a:rPr lang="en-US" sz="2000" b="1" u="sng" dirty="0"/>
              <a:t>at least May 24, 2026</a:t>
            </a:r>
            <a:r>
              <a:rPr lang="en-US" sz="2000" dirty="0"/>
              <a:t>.</a:t>
            </a:r>
          </a:p>
          <a:p>
            <a:pPr marL="514350" indent="-228600">
              <a:spcAft>
                <a:spcPts val="600"/>
              </a:spcAft>
              <a:buFont typeface="Arial" panose="020B0604020202020204" pitchFamily="34" charset="0"/>
              <a:buChar char="•"/>
            </a:pPr>
            <a:r>
              <a:rPr lang="en-US" sz="2000" b="1" u="sng" dirty="0">
                <a:solidFill>
                  <a:schemeClr val="accent2"/>
                </a:solidFill>
              </a:rPr>
              <a:t>May be extended</a:t>
            </a:r>
            <a:r>
              <a:rPr lang="en-US" sz="2000" dirty="0"/>
              <a:t>.  </a:t>
            </a:r>
          </a:p>
          <a:p>
            <a:pPr marL="514350" indent="-228600">
              <a:spcAft>
                <a:spcPts val="600"/>
              </a:spcAft>
              <a:buFont typeface="Arial" panose="020B0604020202020204" pitchFamily="34" charset="0"/>
              <a:buChar char="•"/>
            </a:pPr>
            <a:r>
              <a:rPr lang="en-US" sz="2000" dirty="0"/>
              <a:t>Real estate licensees may not make any unsolicited phone calls or text messages to a member of the public who they do not have an Established Business Relationship with during a State of Emergency.</a:t>
            </a:r>
          </a:p>
          <a:p>
            <a:pPr marL="514350" indent="-228600">
              <a:spcAft>
                <a:spcPts val="600"/>
              </a:spcAft>
              <a:buFont typeface="Arial" panose="020B0604020202020204" pitchFamily="34" charset="0"/>
              <a:buChar char="•"/>
            </a:pPr>
            <a:r>
              <a:rPr lang="en-US" sz="2000" dirty="0"/>
              <a:t>All other types of marketing such as mailers, billboards, social media, internet etc., are permitted. </a:t>
            </a:r>
          </a:p>
        </p:txBody>
      </p:sp>
    </p:spTree>
    <p:extLst>
      <p:ext uri="{BB962C8B-B14F-4D97-AF65-F5344CB8AC3E}">
        <p14:creationId xmlns:p14="http://schemas.microsoft.com/office/powerpoint/2010/main" val="9489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E77F7C-8FFC-3371-C8E1-355BDD20CD5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08A1E2BB-82CC-340D-C1AF-38968E01B9E2}"/>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spcBef>
                <a:spcPct val="0"/>
              </a:spcBef>
            </a:pPr>
            <a:r>
              <a:rPr lang="en-US" sz="3400" dirty="0">
                <a:solidFill>
                  <a:srgbClr val="FFFFFF"/>
                </a:solidFill>
              </a:rPr>
              <a:t>Can My Seller Demand to See All Buyer Representation Agreements Before Looking at Offers?</a:t>
            </a:r>
            <a:endParaRPr lang="en-US" sz="3400" kern="1200" dirty="0">
              <a:solidFill>
                <a:srgbClr val="FFFFFF"/>
              </a:solidFill>
            </a:endParaRPr>
          </a:p>
        </p:txBody>
      </p:sp>
      <p:sp>
        <p:nvSpPr>
          <p:cNvPr id="3" name="Content Placeholder 2">
            <a:extLst>
              <a:ext uri="{FF2B5EF4-FFF2-40B4-BE49-F238E27FC236}">
                <a16:creationId xmlns:a16="http://schemas.microsoft.com/office/drawing/2014/main" id="{3D24C5A2-413C-277B-FC55-D40E218C6947}"/>
              </a:ext>
            </a:extLst>
          </p:cNvPr>
          <p:cNvSpPr>
            <a:spLocks noGrp="1"/>
          </p:cNvSpPr>
          <p:nvPr>
            <p:ph type="body" idx="1"/>
          </p:nvPr>
        </p:nvSpPr>
        <p:spPr>
          <a:xfrm>
            <a:off x="1371599" y="2318197"/>
            <a:ext cx="9724031" cy="3683358"/>
          </a:xfrm>
        </p:spPr>
        <p:txBody>
          <a:bodyPr vert="horz" lIns="91440" tIns="45720" rIns="91440" bIns="45720" rtlCol="0" anchor="ctr">
            <a:noAutofit/>
          </a:bodyPr>
          <a:lstStyle/>
          <a:p>
            <a:pPr marL="342900" indent="-228600">
              <a:spcBef>
                <a:spcPts val="600"/>
              </a:spcBef>
              <a:spcAft>
                <a:spcPts val="600"/>
              </a:spcAft>
              <a:buFont typeface="Arial" panose="020B0604020202020204" pitchFamily="34" charset="0"/>
              <a:buChar char="•"/>
            </a:pPr>
            <a:r>
              <a:rPr lang="en-US" sz="2400" dirty="0"/>
              <a:t>No.  The seller has no right to this information.</a:t>
            </a:r>
          </a:p>
          <a:p>
            <a:pPr marL="342900" indent="-228600">
              <a:spcBef>
                <a:spcPts val="600"/>
              </a:spcBef>
              <a:spcAft>
                <a:spcPts val="600"/>
              </a:spcAft>
              <a:buFont typeface="Arial" panose="020B0604020202020204" pitchFamily="34" charset="0"/>
              <a:buChar char="•"/>
            </a:pPr>
            <a:r>
              <a:rPr lang="en-US" sz="2400" dirty="0"/>
              <a:t>While the seller can ask, the buyer’s agent does not have to and should not provide a copy of the buyer representation agreement with their client --- it’s confidential.</a:t>
            </a:r>
          </a:p>
          <a:p>
            <a:pPr marL="342900" indent="-228600">
              <a:spcBef>
                <a:spcPts val="600"/>
              </a:spcBef>
              <a:spcAft>
                <a:spcPts val="600"/>
              </a:spcAft>
              <a:buFont typeface="Arial" panose="020B0604020202020204" pitchFamily="34" charset="0"/>
              <a:buChar char="•"/>
            </a:pPr>
            <a:r>
              <a:rPr lang="en-US" sz="2400" dirty="0"/>
              <a:t>It would be the same thing as a buyer asking the seller to provide a copy of their listing agreement with the listing broker.</a:t>
            </a:r>
          </a:p>
        </p:txBody>
      </p:sp>
    </p:spTree>
    <p:extLst>
      <p:ext uri="{BB962C8B-B14F-4D97-AF65-F5344CB8AC3E}">
        <p14:creationId xmlns:p14="http://schemas.microsoft.com/office/powerpoint/2010/main" val="23215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2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38172</TotalTime>
  <Words>4558</Words>
  <Application>Microsoft Macintosh PowerPoint</Application>
  <PresentationFormat>Widescreen</PresentationFormat>
  <Paragraphs>400</Paragraphs>
  <Slides>57</Slides>
  <Notes>41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57</vt:i4>
      </vt:variant>
    </vt:vector>
  </HeadingPairs>
  <TitlesOfParts>
    <vt:vector size="66" baseType="lpstr">
      <vt:lpstr>Aptos</vt:lpstr>
      <vt:lpstr>Arial</vt:lpstr>
      <vt:lpstr>Calibri</vt:lpstr>
      <vt:lpstr>Helvetica Neue</vt:lpstr>
      <vt:lpstr>Trebuchet MS</vt:lpstr>
      <vt:lpstr>Office 2013 - 2022 Theme</vt:lpstr>
      <vt:lpstr>Office Theme</vt:lpstr>
      <vt:lpstr>1_Office 2013 - 2022 Theme</vt:lpstr>
      <vt:lpstr>2_Office 2013 - 2022 Theme</vt:lpstr>
      <vt:lpstr>May 2026 LIBOR Legal Update  </vt:lpstr>
      <vt:lpstr>LIBOR Is Your Reliable Source for Staying Updated on Legal Changes &amp; Risks</vt:lpstr>
      <vt:lpstr>Resources &amp; Education LIBOR’s Website </vt:lpstr>
      <vt:lpstr>LIBOR 2026 Education Conference</vt:lpstr>
      <vt:lpstr> LIRealtor.com</vt:lpstr>
      <vt:lpstr>LIBOR Legal Support Center </vt:lpstr>
      <vt:lpstr>Some Recent Questions to the Legal Support Center</vt:lpstr>
      <vt:lpstr>Are Cold Calls Finally Allowed?</vt:lpstr>
      <vt:lpstr>Can My Seller Demand to See All Buyer Representation Agreements Before Looking at Offers?</vt:lpstr>
      <vt:lpstr>If I’m Acting as a Dual Agent, Do I Need a Buyer Representation Agreement?  </vt:lpstr>
      <vt:lpstr>Can a Landlord Take a Rent Application Deposit to Hold a Unit?</vt:lpstr>
      <vt:lpstr>Can a Landlord Ask a Tenant Prospect for Proof of Income?</vt:lpstr>
      <vt:lpstr>MLS Rule Changes and Ethical Obligations When Presenting Offers</vt:lpstr>
      <vt:lpstr>Recent MLS Rule Change</vt:lpstr>
      <vt:lpstr>What Has NOT Changed</vt:lpstr>
      <vt:lpstr>NYSAR Affirmation Request: Presentation of Purchase Offer Pursuant to Standard of Practice 1-7</vt:lpstr>
      <vt:lpstr>Complaint Resolution Process</vt:lpstr>
      <vt:lpstr>Where to Learn More</vt:lpstr>
      <vt:lpstr>Trust Has No Off Switch:  Accountability 24/7 </vt:lpstr>
      <vt:lpstr>Can Your Conduct Outside of Your Real Estate Activity Put You at Risk?</vt:lpstr>
      <vt:lpstr>NY Law Goes Further Than The REALTOR® Code of Ethics</vt:lpstr>
      <vt:lpstr>Recent Case Example: 226 DOS 25</vt:lpstr>
      <vt:lpstr>Recent Case Example: 256 DOS 25</vt:lpstr>
      <vt:lpstr>Best Practice: Follow and Promote NAR’s Pathways to Professionalism</vt:lpstr>
      <vt:lpstr>News vs Reality – The Truth About Fair Housing Enforcement </vt:lpstr>
      <vt:lpstr>The News Says…  NY Landlords Can Refuse Section 8</vt:lpstr>
      <vt:lpstr>Recent Third Department Court Ruling</vt:lpstr>
      <vt:lpstr>REALITY… For Now, the Ruling  Does Not Change Anything!</vt:lpstr>
      <vt:lpstr>So You MUST Continue Following ALL Lawful Source of Income Laws</vt:lpstr>
      <vt:lpstr>Undercover Testing Continues to Result in Violations </vt:lpstr>
      <vt:lpstr>Recent December 2025  NYS DHR Case </vt:lpstr>
      <vt:lpstr>What Can SOI Discrimination Look Like?</vt:lpstr>
      <vt:lpstr>Have Procedures in Place to Prevent Lawful Source of Income Discrimination</vt:lpstr>
      <vt:lpstr>What Should I Do if an Owner Refuses to Accept Housing Vouchers or Subsidies?</vt:lpstr>
      <vt:lpstr>The News Says… REALTORS®  Can Talk About Crime &amp; Schools</vt:lpstr>
      <vt:lpstr>HUD’s Recent “Dear Colleague” Letter</vt:lpstr>
      <vt:lpstr>REALITY…  New York Imposes Obligations that Exceed Federal Guidance and Risk Remains When Discussing Schools &amp; Crime</vt:lpstr>
      <vt:lpstr>HUD’s Potentially Misinterpreted Quotes </vt:lpstr>
      <vt:lpstr>Practical Guidance for Discussing School Districts &amp; Crime</vt:lpstr>
      <vt:lpstr>Polished Pixels, Plain Truths: Disclosing AI in Real Estate </vt:lpstr>
      <vt:lpstr>Legal Responsibilities Regarding the  Use of AI in Real Estate</vt:lpstr>
      <vt:lpstr>NYS Department of State November 2025 Alert on the Use of AI in Real Estate</vt:lpstr>
      <vt:lpstr>Guidance on Disclosure of Digital Enhancements</vt:lpstr>
      <vt:lpstr>Brokers Should Consider Having an AI Use Policy For Their Office </vt:lpstr>
      <vt:lpstr>General AI  Risk Reduction Tips</vt:lpstr>
      <vt:lpstr>All AI Tools Are Not Created Equal</vt:lpstr>
      <vt:lpstr>Invisible Threats: Fake Zoom Links &amp; Vacant Land Scams </vt:lpstr>
      <vt:lpstr>Legal Alert – Fake Zoom/Teams Link Scam</vt:lpstr>
      <vt:lpstr>How the Scam Works</vt:lpstr>
      <vt:lpstr>Red Flags to Watch Out For</vt:lpstr>
      <vt:lpstr>Best Practices </vt:lpstr>
      <vt:lpstr>Vacant Land Sale Scams  Continue to Rise</vt:lpstr>
      <vt:lpstr>What Are the Red Flags of the Scam?</vt:lpstr>
      <vt:lpstr>The Real Consequences of a Scam Giannone v. Silvestri Supreme Court, Tioga County (2026)</vt:lpstr>
      <vt:lpstr>The Broker’s Defense: I Was Tricked Too!</vt:lpstr>
      <vt:lpstr>Possible Consequences of  Taking an Invalid Listing</vt:lpstr>
      <vt:lpstr>What Can You Do To Avoid the Scam?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Doreen Spagnuolo</dc:creator>
  <cp:lastModifiedBy>Patrick Fife</cp:lastModifiedBy>
  <cp:revision>51</cp:revision>
  <cp:lastPrinted>2026-03-04T21:15:26Z</cp:lastPrinted>
  <dcterms:created xsi:type="dcterms:W3CDTF">2024-11-13T16:27:08Z</dcterms:created>
  <dcterms:modified xsi:type="dcterms:W3CDTF">2026-05-26T15:12:12Z</dcterms:modified>
</cp:coreProperties>
</file>