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27"/>
  </p:notesMasterIdLst>
  <p:handoutMasterIdLst>
    <p:handoutMasterId r:id="rId28"/>
  </p:handoutMasterIdLst>
  <p:sldIdLst>
    <p:sldId id="326" r:id="rId2"/>
    <p:sldId id="583" r:id="rId3"/>
    <p:sldId id="584" r:id="rId4"/>
    <p:sldId id="621" r:id="rId5"/>
    <p:sldId id="627" r:id="rId6"/>
    <p:sldId id="616" r:id="rId7"/>
    <p:sldId id="626" r:id="rId8"/>
    <p:sldId id="620" r:id="rId9"/>
    <p:sldId id="631" r:id="rId10"/>
    <p:sldId id="617" r:id="rId11"/>
    <p:sldId id="619" r:id="rId12"/>
    <p:sldId id="630" r:id="rId13"/>
    <p:sldId id="618" r:id="rId14"/>
    <p:sldId id="594" r:id="rId15"/>
    <p:sldId id="632" r:id="rId16"/>
    <p:sldId id="641" r:id="rId17"/>
    <p:sldId id="628" r:id="rId18"/>
    <p:sldId id="615" r:id="rId19"/>
    <p:sldId id="634" r:id="rId20"/>
    <p:sldId id="635" r:id="rId21"/>
    <p:sldId id="637" r:id="rId22"/>
    <p:sldId id="638" r:id="rId23"/>
    <p:sldId id="636" r:id="rId24"/>
    <p:sldId id="640" r:id="rId25"/>
    <p:sldId id="639"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9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700"/>
    <a:srgbClr val="1F487E"/>
    <a:srgbClr val="17214A"/>
    <a:srgbClr val="113052"/>
    <a:srgbClr val="0432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7" autoAdjust="0"/>
    <p:restoredTop sz="83209"/>
  </p:normalViewPr>
  <p:slideViewPr>
    <p:cSldViewPr snapToGrid="0">
      <p:cViewPr varScale="1">
        <p:scale>
          <a:sx n="75" d="100"/>
          <a:sy n="75" d="100"/>
        </p:scale>
        <p:origin x="1728" y="168"/>
      </p:cViewPr>
      <p:guideLst>
        <p:guide orient="horz" pos="2496"/>
        <p:guide pos="3840"/>
      </p:guideLst>
    </p:cSldViewPr>
  </p:slideViewPr>
  <p:outlineViewPr>
    <p:cViewPr>
      <p:scale>
        <a:sx n="33" d="100"/>
        <a:sy n="33" d="100"/>
      </p:scale>
      <p:origin x="0" y="-1666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3802"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hyperlink" Target="https://www.lirealtor.com/docs/default-source/default-document-library/PCDS-FAQ.pdf" TargetMode="External"/><Relationship Id="rId1" Type="http://schemas.openxmlformats.org/officeDocument/2006/relationships/hyperlink" Target="http://lirealtor.com/legal" TargetMode="Externa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lirealtor.com/legal" TargetMode="External"/><Relationship Id="rId7" Type="http://schemas.openxmlformats.org/officeDocument/2006/relationships/image" Target="../media/image42.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hyperlink" Target="https://www.lirealtor.com/docs/default-source/default-document-library/PCDS-FAQ.pdf" TargetMode="External"/><Relationship Id="rId5" Type="http://schemas.openxmlformats.org/officeDocument/2006/relationships/image" Target="../media/image41.sv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9A892-29A4-496A-929A-117B8646C2E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7E62194-40A9-49A0-A0FE-0FEE5DDB2844}">
      <dgm:prSet custT="1"/>
      <dgm:spPr/>
      <dgm:t>
        <a:bodyPr/>
        <a:lstStyle/>
        <a:p>
          <a:r>
            <a:rPr lang="en-US" sz="2000" dirty="0"/>
            <a:t>Go into effect </a:t>
          </a:r>
          <a:r>
            <a:rPr lang="en-US" sz="2000" b="1" u="sng" dirty="0"/>
            <a:t>March 20, 2024.</a:t>
          </a:r>
          <a:endParaRPr lang="en-US" sz="2000" dirty="0"/>
        </a:p>
      </dgm:t>
    </dgm:pt>
    <dgm:pt modelId="{54C380D7-B851-4081-AD97-08BFD90D51E0}" type="parTrans" cxnId="{770D2C6A-6CD3-4018-AA2A-294E2493C8C7}">
      <dgm:prSet/>
      <dgm:spPr/>
      <dgm:t>
        <a:bodyPr/>
        <a:lstStyle/>
        <a:p>
          <a:endParaRPr lang="en-US"/>
        </a:p>
      </dgm:t>
    </dgm:pt>
    <dgm:pt modelId="{BBDCE285-5FDF-4F0E-8BB0-8D5F10C14AEA}" type="sibTrans" cxnId="{770D2C6A-6CD3-4018-AA2A-294E2493C8C7}">
      <dgm:prSet/>
      <dgm:spPr/>
      <dgm:t>
        <a:bodyPr/>
        <a:lstStyle/>
        <a:p>
          <a:endParaRPr lang="en-US"/>
        </a:p>
      </dgm:t>
    </dgm:pt>
    <dgm:pt modelId="{5D3D1AE9-5568-47C0-9DA6-96A4A4A1394A}">
      <dgm:prSet custT="1"/>
      <dgm:spPr/>
      <dgm:t>
        <a:bodyPr/>
        <a:lstStyle/>
        <a:p>
          <a:r>
            <a:rPr lang="en-US" sz="2000" dirty="0"/>
            <a:t>Property Condition Disclosure Statement (PCDS) will have new questions related to a property’s flood history.</a:t>
          </a:r>
        </a:p>
      </dgm:t>
    </dgm:pt>
    <dgm:pt modelId="{ADD27C63-63F9-49E4-8099-1E1AB6E0D7B2}" type="parTrans" cxnId="{48F68C6E-B733-46DD-9150-4C63C8698B61}">
      <dgm:prSet/>
      <dgm:spPr/>
      <dgm:t>
        <a:bodyPr/>
        <a:lstStyle/>
        <a:p>
          <a:endParaRPr lang="en-US"/>
        </a:p>
      </dgm:t>
    </dgm:pt>
    <dgm:pt modelId="{69E48404-3BB9-4108-B322-4B41AC7847FB}" type="sibTrans" cxnId="{48F68C6E-B733-46DD-9150-4C63C8698B61}">
      <dgm:prSet/>
      <dgm:spPr/>
      <dgm:t>
        <a:bodyPr/>
        <a:lstStyle/>
        <a:p>
          <a:endParaRPr lang="en-US"/>
        </a:p>
      </dgm:t>
    </dgm:pt>
    <dgm:pt modelId="{DCDA5A98-7E26-49B5-B895-8CACF3EBB79B}">
      <dgm:prSet custT="1"/>
      <dgm:spPr/>
      <dgm:t>
        <a:bodyPr/>
        <a:lstStyle/>
        <a:p>
          <a:r>
            <a:rPr lang="en-US" sz="2000" u="none" dirty="0"/>
            <a:t>Sellers will no longer be able to ”opt-out” with a $500 credit to the buyer at closing.</a:t>
          </a:r>
        </a:p>
      </dgm:t>
    </dgm:pt>
    <dgm:pt modelId="{1C5BACD6-E98F-40F2-8B1D-464E5FAAC6C8}" type="parTrans" cxnId="{44A1C114-C943-4972-A938-0BA8F1F713EE}">
      <dgm:prSet/>
      <dgm:spPr/>
      <dgm:t>
        <a:bodyPr/>
        <a:lstStyle/>
        <a:p>
          <a:endParaRPr lang="en-US"/>
        </a:p>
      </dgm:t>
    </dgm:pt>
    <dgm:pt modelId="{20B71A9B-FCFB-4A44-A08C-9B2288996EC3}" type="sibTrans" cxnId="{44A1C114-C943-4972-A938-0BA8F1F713EE}">
      <dgm:prSet/>
      <dgm:spPr/>
      <dgm:t>
        <a:bodyPr/>
        <a:lstStyle/>
        <a:p>
          <a:endParaRPr lang="en-US"/>
        </a:p>
      </dgm:t>
    </dgm:pt>
    <dgm:pt modelId="{E7B70713-E642-4BC5-ACCB-DF41399D4A14}">
      <dgm:prSet custT="1"/>
      <dgm:spPr/>
      <dgm:t>
        <a:bodyPr/>
        <a:lstStyle/>
        <a:p>
          <a:r>
            <a:rPr lang="en-US" sz="2000" dirty="0"/>
            <a:t>Will technically make the PCDS required on every “residential real property” transaction in New York.</a:t>
          </a:r>
        </a:p>
      </dgm:t>
    </dgm:pt>
    <dgm:pt modelId="{CC07A2D5-0911-4317-9804-6CC59431789A}" type="parTrans" cxnId="{26D5A5DF-5AC9-4D04-BF90-0C85E93F5350}">
      <dgm:prSet/>
      <dgm:spPr/>
      <dgm:t>
        <a:bodyPr/>
        <a:lstStyle/>
        <a:p>
          <a:endParaRPr lang="en-US"/>
        </a:p>
      </dgm:t>
    </dgm:pt>
    <dgm:pt modelId="{25AB0969-E15F-4643-BF7C-982160403429}" type="sibTrans" cxnId="{26D5A5DF-5AC9-4D04-BF90-0C85E93F5350}">
      <dgm:prSet/>
      <dgm:spPr/>
      <dgm:t>
        <a:bodyPr/>
        <a:lstStyle/>
        <a:p>
          <a:endParaRPr lang="en-US"/>
        </a:p>
      </dgm:t>
    </dgm:pt>
    <dgm:pt modelId="{20594CC8-0B59-4155-AE9E-1BBB75F4C870}" type="pres">
      <dgm:prSet presAssocID="{5519A892-29A4-496A-929A-117B8646C2E1}" presName="root" presStyleCnt="0">
        <dgm:presLayoutVars>
          <dgm:dir/>
          <dgm:resizeHandles val="exact"/>
        </dgm:presLayoutVars>
      </dgm:prSet>
      <dgm:spPr/>
    </dgm:pt>
    <dgm:pt modelId="{01B21911-74A9-4417-AA80-1E2D2E40B3C6}" type="pres">
      <dgm:prSet presAssocID="{97E62194-40A9-49A0-A0FE-0FEE5DDB2844}" presName="compNode" presStyleCnt="0"/>
      <dgm:spPr/>
    </dgm:pt>
    <dgm:pt modelId="{846B0AFF-DDFC-45EA-9731-3FACD31FBD37}" type="pres">
      <dgm:prSet presAssocID="{97E62194-40A9-49A0-A0FE-0FEE5DDB2844}" presName="bgRect" presStyleLbl="bgShp" presStyleIdx="0" presStyleCnt="4"/>
      <dgm:spPr/>
    </dgm:pt>
    <dgm:pt modelId="{A017D08E-0680-4BE9-8307-EE79FEE7F378}" type="pres">
      <dgm:prSet presAssocID="{97E62194-40A9-49A0-A0FE-0FEE5DDB28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works"/>
        </a:ext>
      </dgm:extLst>
    </dgm:pt>
    <dgm:pt modelId="{F4B0A932-025F-4345-B073-3C24EE8F5761}" type="pres">
      <dgm:prSet presAssocID="{97E62194-40A9-49A0-A0FE-0FEE5DDB2844}" presName="spaceRect" presStyleCnt="0"/>
      <dgm:spPr/>
    </dgm:pt>
    <dgm:pt modelId="{BC855238-5FAB-4C2A-AD28-D23D1177C22A}" type="pres">
      <dgm:prSet presAssocID="{97E62194-40A9-49A0-A0FE-0FEE5DDB2844}" presName="parTx" presStyleLbl="revTx" presStyleIdx="0" presStyleCnt="4">
        <dgm:presLayoutVars>
          <dgm:chMax val="0"/>
          <dgm:chPref val="0"/>
        </dgm:presLayoutVars>
      </dgm:prSet>
      <dgm:spPr/>
    </dgm:pt>
    <dgm:pt modelId="{575F9EFC-8F26-429F-8BA0-ACE607709ABA}" type="pres">
      <dgm:prSet presAssocID="{BBDCE285-5FDF-4F0E-8BB0-8D5F10C14AEA}" presName="sibTrans" presStyleCnt="0"/>
      <dgm:spPr/>
    </dgm:pt>
    <dgm:pt modelId="{AE763B38-1BEE-4470-86F6-2637A082EC7E}" type="pres">
      <dgm:prSet presAssocID="{5D3D1AE9-5568-47C0-9DA6-96A4A4A1394A}" presName="compNode" presStyleCnt="0"/>
      <dgm:spPr/>
    </dgm:pt>
    <dgm:pt modelId="{A8B7D7E6-F688-476C-93FC-B3A13BC591A2}" type="pres">
      <dgm:prSet presAssocID="{5D3D1AE9-5568-47C0-9DA6-96A4A4A1394A}" presName="bgRect" presStyleLbl="bgShp" presStyleIdx="1" presStyleCnt="4"/>
      <dgm:spPr/>
    </dgm:pt>
    <dgm:pt modelId="{E16484F1-91CC-4CBD-A81F-957BF6FC8568}" type="pres">
      <dgm:prSet presAssocID="{5D3D1AE9-5568-47C0-9DA6-96A4A4A139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8EEF43AA-6CF2-4F94-A289-7A0F27C6894D}" type="pres">
      <dgm:prSet presAssocID="{5D3D1AE9-5568-47C0-9DA6-96A4A4A1394A}" presName="spaceRect" presStyleCnt="0"/>
      <dgm:spPr/>
    </dgm:pt>
    <dgm:pt modelId="{267DA574-3BE0-48EC-96C9-3E874545FE74}" type="pres">
      <dgm:prSet presAssocID="{5D3D1AE9-5568-47C0-9DA6-96A4A4A1394A}" presName="parTx" presStyleLbl="revTx" presStyleIdx="1" presStyleCnt="4">
        <dgm:presLayoutVars>
          <dgm:chMax val="0"/>
          <dgm:chPref val="0"/>
        </dgm:presLayoutVars>
      </dgm:prSet>
      <dgm:spPr/>
    </dgm:pt>
    <dgm:pt modelId="{3B260E45-8D69-4A2C-8ACC-63F8943CA0C1}" type="pres">
      <dgm:prSet presAssocID="{69E48404-3BB9-4108-B322-4B41AC7847FB}" presName="sibTrans" presStyleCnt="0"/>
      <dgm:spPr/>
    </dgm:pt>
    <dgm:pt modelId="{D9E69D92-AEE6-4401-BCF5-77D361D88636}" type="pres">
      <dgm:prSet presAssocID="{DCDA5A98-7E26-49B5-B895-8CACF3EBB79B}" presName="compNode" presStyleCnt="0"/>
      <dgm:spPr/>
    </dgm:pt>
    <dgm:pt modelId="{B28C1B24-82F3-419B-80EC-0F0C7C63C7B3}" type="pres">
      <dgm:prSet presAssocID="{DCDA5A98-7E26-49B5-B895-8CACF3EBB79B}" presName="bgRect" presStyleLbl="bgShp" presStyleIdx="2" presStyleCnt="4"/>
      <dgm:spPr/>
    </dgm:pt>
    <dgm:pt modelId="{7BB13EC3-48E0-48B5-96B3-6212B612497C}" type="pres">
      <dgm:prSet presAssocID="{DCDA5A98-7E26-49B5-B895-8CACF3EBB79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6BE19BC3-EA38-4B8F-B3CC-3B41969F7E75}" type="pres">
      <dgm:prSet presAssocID="{DCDA5A98-7E26-49B5-B895-8CACF3EBB79B}" presName="spaceRect" presStyleCnt="0"/>
      <dgm:spPr/>
    </dgm:pt>
    <dgm:pt modelId="{C1452A8F-6FF3-41DC-9846-42B7A8C6952E}" type="pres">
      <dgm:prSet presAssocID="{DCDA5A98-7E26-49B5-B895-8CACF3EBB79B}" presName="parTx" presStyleLbl="revTx" presStyleIdx="2" presStyleCnt="4">
        <dgm:presLayoutVars>
          <dgm:chMax val="0"/>
          <dgm:chPref val="0"/>
        </dgm:presLayoutVars>
      </dgm:prSet>
      <dgm:spPr/>
    </dgm:pt>
    <dgm:pt modelId="{90B67EF9-575B-4014-8653-3AC303E3A7E0}" type="pres">
      <dgm:prSet presAssocID="{20B71A9B-FCFB-4A44-A08C-9B2288996EC3}" presName="sibTrans" presStyleCnt="0"/>
      <dgm:spPr/>
    </dgm:pt>
    <dgm:pt modelId="{430B918A-7836-4B0E-AD11-17B0F2807EB2}" type="pres">
      <dgm:prSet presAssocID="{E7B70713-E642-4BC5-ACCB-DF41399D4A14}" presName="compNode" presStyleCnt="0"/>
      <dgm:spPr/>
    </dgm:pt>
    <dgm:pt modelId="{8B30EDED-8C1C-418F-B581-AA027623C1A4}" type="pres">
      <dgm:prSet presAssocID="{E7B70713-E642-4BC5-ACCB-DF41399D4A14}" presName="bgRect" presStyleLbl="bgShp" presStyleIdx="3" presStyleCnt="4"/>
      <dgm:spPr/>
    </dgm:pt>
    <dgm:pt modelId="{588D6BD2-F7FA-4BB6-887B-F01EAB21991D}" type="pres">
      <dgm:prSet presAssocID="{E7B70713-E642-4BC5-ACCB-DF41399D4A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D18D56D7-3C7C-4B40-B8B5-91C1A6D8A593}" type="pres">
      <dgm:prSet presAssocID="{E7B70713-E642-4BC5-ACCB-DF41399D4A14}" presName="spaceRect" presStyleCnt="0"/>
      <dgm:spPr/>
    </dgm:pt>
    <dgm:pt modelId="{8C473632-E3E3-4AEF-A40F-B298FE7C8646}" type="pres">
      <dgm:prSet presAssocID="{E7B70713-E642-4BC5-ACCB-DF41399D4A14}" presName="parTx" presStyleLbl="revTx" presStyleIdx="3" presStyleCnt="4">
        <dgm:presLayoutVars>
          <dgm:chMax val="0"/>
          <dgm:chPref val="0"/>
        </dgm:presLayoutVars>
      </dgm:prSet>
      <dgm:spPr/>
    </dgm:pt>
  </dgm:ptLst>
  <dgm:cxnLst>
    <dgm:cxn modelId="{67C9670B-142D-4E8D-968E-F1E0520C5616}" type="presOf" srcId="{5D3D1AE9-5568-47C0-9DA6-96A4A4A1394A}" destId="{267DA574-3BE0-48EC-96C9-3E874545FE74}" srcOrd="0" destOrd="0" presId="urn:microsoft.com/office/officeart/2018/2/layout/IconVerticalSolidList"/>
    <dgm:cxn modelId="{44A1C114-C943-4972-A938-0BA8F1F713EE}" srcId="{5519A892-29A4-496A-929A-117B8646C2E1}" destId="{DCDA5A98-7E26-49B5-B895-8CACF3EBB79B}" srcOrd="2" destOrd="0" parTransId="{1C5BACD6-E98F-40F2-8B1D-464E5FAAC6C8}" sibTransId="{20B71A9B-FCFB-4A44-A08C-9B2288996EC3}"/>
    <dgm:cxn modelId="{03892138-D651-4116-8921-2CFF346E9CBD}" type="presOf" srcId="{DCDA5A98-7E26-49B5-B895-8CACF3EBB79B}" destId="{C1452A8F-6FF3-41DC-9846-42B7A8C6952E}" srcOrd="0" destOrd="0" presId="urn:microsoft.com/office/officeart/2018/2/layout/IconVerticalSolidList"/>
    <dgm:cxn modelId="{9B2E6352-6C80-40DE-B165-A8F9F676EC0E}" type="presOf" srcId="{5519A892-29A4-496A-929A-117B8646C2E1}" destId="{20594CC8-0B59-4155-AE9E-1BBB75F4C870}" srcOrd="0" destOrd="0" presId="urn:microsoft.com/office/officeart/2018/2/layout/IconVerticalSolidList"/>
    <dgm:cxn modelId="{770D2C6A-6CD3-4018-AA2A-294E2493C8C7}" srcId="{5519A892-29A4-496A-929A-117B8646C2E1}" destId="{97E62194-40A9-49A0-A0FE-0FEE5DDB2844}" srcOrd="0" destOrd="0" parTransId="{54C380D7-B851-4081-AD97-08BFD90D51E0}" sibTransId="{BBDCE285-5FDF-4F0E-8BB0-8D5F10C14AEA}"/>
    <dgm:cxn modelId="{48F68C6E-B733-46DD-9150-4C63C8698B61}" srcId="{5519A892-29A4-496A-929A-117B8646C2E1}" destId="{5D3D1AE9-5568-47C0-9DA6-96A4A4A1394A}" srcOrd="1" destOrd="0" parTransId="{ADD27C63-63F9-49E4-8099-1E1AB6E0D7B2}" sibTransId="{69E48404-3BB9-4108-B322-4B41AC7847FB}"/>
    <dgm:cxn modelId="{AE37C992-03C9-4AF1-841E-081E8E7E327E}" type="presOf" srcId="{E7B70713-E642-4BC5-ACCB-DF41399D4A14}" destId="{8C473632-E3E3-4AEF-A40F-B298FE7C8646}" srcOrd="0" destOrd="0" presId="urn:microsoft.com/office/officeart/2018/2/layout/IconVerticalSolidList"/>
    <dgm:cxn modelId="{DD29B5BB-77B5-43A2-9EA3-D93789766EC9}" type="presOf" srcId="{97E62194-40A9-49A0-A0FE-0FEE5DDB2844}" destId="{BC855238-5FAB-4C2A-AD28-D23D1177C22A}" srcOrd="0" destOrd="0" presId="urn:microsoft.com/office/officeart/2018/2/layout/IconVerticalSolidList"/>
    <dgm:cxn modelId="{26D5A5DF-5AC9-4D04-BF90-0C85E93F5350}" srcId="{5519A892-29A4-496A-929A-117B8646C2E1}" destId="{E7B70713-E642-4BC5-ACCB-DF41399D4A14}" srcOrd="3" destOrd="0" parTransId="{CC07A2D5-0911-4317-9804-6CC59431789A}" sibTransId="{25AB0969-E15F-4643-BF7C-982160403429}"/>
    <dgm:cxn modelId="{FD4CD84B-8FB0-471F-BD53-36A1EB9715E2}" type="presParOf" srcId="{20594CC8-0B59-4155-AE9E-1BBB75F4C870}" destId="{01B21911-74A9-4417-AA80-1E2D2E40B3C6}" srcOrd="0" destOrd="0" presId="urn:microsoft.com/office/officeart/2018/2/layout/IconVerticalSolidList"/>
    <dgm:cxn modelId="{713167E5-1FE2-4A8A-839F-3F08AA66C853}" type="presParOf" srcId="{01B21911-74A9-4417-AA80-1E2D2E40B3C6}" destId="{846B0AFF-DDFC-45EA-9731-3FACD31FBD37}" srcOrd="0" destOrd="0" presId="urn:microsoft.com/office/officeart/2018/2/layout/IconVerticalSolidList"/>
    <dgm:cxn modelId="{630C8AE8-D6A8-4049-921C-30A0B6EAA7C0}" type="presParOf" srcId="{01B21911-74A9-4417-AA80-1E2D2E40B3C6}" destId="{A017D08E-0680-4BE9-8307-EE79FEE7F378}" srcOrd="1" destOrd="0" presId="urn:microsoft.com/office/officeart/2018/2/layout/IconVerticalSolidList"/>
    <dgm:cxn modelId="{3DBA906A-944B-4792-A2BE-146B774BCD95}" type="presParOf" srcId="{01B21911-74A9-4417-AA80-1E2D2E40B3C6}" destId="{F4B0A932-025F-4345-B073-3C24EE8F5761}" srcOrd="2" destOrd="0" presId="urn:microsoft.com/office/officeart/2018/2/layout/IconVerticalSolidList"/>
    <dgm:cxn modelId="{742489DF-3FB9-4E5C-A991-027602B1B139}" type="presParOf" srcId="{01B21911-74A9-4417-AA80-1E2D2E40B3C6}" destId="{BC855238-5FAB-4C2A-AD28-D23D1177C22A}" srcOrd="3" destOrd="0" presId="urn:microsoft.com/office/officeart/2018/2/layout/IconVerticalSolidList"/>
    <dgm:cxn modelId="{03086F4C-A0D7-4711-8052-61CD8B1E8521}" type="presParOf" srcId="{20594CC8-0B59-4155-AE9E-1BBB75F4C870}" destId="{575F9EFC-8F26-429F-8BA0-ACE607709ABA}" srcOrd="1" destOrd="0" presId="urn:microsoft.com/office/officeart/2018/2/layout/IconVerticalSolidList"/>
    <dgm:cxn modelId="{7CE045DB-18DF-4B81-BAE7-76E53C70E713}" type="presParOf" srcId="{20594CC8-0B59-4155-AE9E-1BBB75F4C870}" destId="{AE763B38-1BEE-4470-86F6-2637A082EC7E}" srcOrd="2" destOrd="0" presId="urn:microsoft.com/office/officeart/2018/2/layout/IconVerticalSolidList"/>
    <dgm:cxn modelId="{3B3057D4-CC8C-42E4-A4AF-3B6284267C41}" type="presParOf" srcId="{AE763B38-1BEE-4470-86F6-2637A082EC7E}" destId="{A8B7D7E6-F688-476C-93FC-B3A13BC591A2}" srcOrd="0" destOrd="0" presId="urn:microsoft.com/office/officeart/2018/2/layout/IconVerticalSolidList"/>
    <dgm:cxn modelId="{246F9148-E02A-4810-A9F6-2EB6955FF8E7}" type="presParOf" srcId="{AE763B38-1BEE-4470-86F6-2637A082EC7E}" destId="{E16484F1-91CC-4CBD-A81F-957BF6FC8568}" srcOrd="1" destOrd="0" presId="urn:microsoft.com/office/officeart/2018/2/layout/IconVerticalSolidList"/>
    <dgm:cxn modelId="{1094B553-9BE8-4F73-A543-E2E32F2F79B4}" type="presParOf" srcId="{AE763B38-1BEE-4470-86F6-2637A082EC7E}" destId="{8EEF43AA-6CF2-4F94-A289-7A0F27C6894D}" srcOrd="2" destOrd="0" presId="urn:microsoft.com/office/officeart/2018/2/layout/IconVerticalSolidList"/>
    <dgm:cxn modelId="{A7F22B22-F1E8-4C5D-9A23-BB9B6A999924}" type="presParOf" srcId="{AE763B38-1BEE-4470-86F6-2637A082EC7E}" destId="{267DA574-3BE0-48EC-96C9-3E874545FE74}" srcOrd="3" destOrd="0" presId="urn:microsoft.com/office/officeart/2018/2/layout/IconVerticalSolidList"/>
    <dgm:cxn modelId="{7C1D7B0F-EB1A-4DFD-A330-09913EE33596}" type="presParOf" srcId="{20594CC8-0B59-4155-AE9E-1BBB75F4C870}" destId="{3B260E45-8D69-4A2C-8ACC-63F8943CA0C1}" srcOrd="3" destOrd="0" presId="urn:microsoft.com/office/officeart/2018/2/layout/IconVerticalSolidList"/>
    <dgm:cxn modelId="{3984A475-03CD-4F6B-8958-9F643BC91F0A}" type="presParOf" srcId="{20594CC8-0B59-4155-AE9E-1BBB75F4C870}" destId="{D9E69D92-AEE6-4401-BCF5-77D361D88636}" srcOrd="4" destOrd="0" presId="urn:microsoft.com/office/officeart/2018/2/layout/IconVerticalSolidList"/>
    <dgm:cxn modelId="{BF19277F-697E-4ABB-B2C9-159016B0EF64}" type="presParOf" srcId="{D9E69D92-AEE6-4401-BCF5-77D361D88636}" destId="{B28C1B24-82F3-419B-80EC-0F0C7C63C7B3}" srcOrd="0" destOrd="0" presId="urn:microsoft.com/office/officeart/2018/2/layout/IconVerticalSolidList"/>
    <dgm:cxn modelId="{77233F29-9BE5-48F6-B6EE-1B6E179B0783}" type="presParOf" srcId="{D9E69D92-AEE6-4401-BCF5-77D361D88636}" destId="{7BB13EC3-48E0-48B5-96B3-6212B612497C}" srcOrd="1" destOrd="0" presId="urn:microsoft.com/office/officeart/2018/2/layout/IconVerticalSolidList"/>
    <dgm:cxn modelId="{14EA478E-8E2B-411B-81AD-93C8F816F406}" type="presParOf" srcId="{D9E69D92-AEE6-4401-BCF5-77D361D88636}" destId="{6BE19BC3-EA38-4B8F-B3CC-3B41969F7E75}" srcOrd="2" destOrd="0" presId="urn:microsoft.com/office/officeart/2018/2/layout/IconVerticalSolidList"/>
    <dgm:cxn modelId="{8335DE34-6C62-47B9-9C53-1CC25655896C}" type="presParOf" srcId="{D9E69D92-AEE6-4401-BCF5-77D361D88636}" destId="{C1452A8F-6FF3-41DC-9846-42B7A8C6952E}" srcOrd="3" destOrd="0" presId="urn:microsoft.com/office/officeart/2018/2/layout/IconVerticalSolidList"/>
    <dgm:cxn modelId="{DACF6999-67CF-4205-BA14-6899C04695AB}" type="presParOf" srcId="{20594CC8-0B59-4155-AE9E-1BBB75F4C870}" destId="{90B67EF9-575B-4014-8653-3AC303E3A7E0}" srcOrd="5" destOrd="0" presId="urn:microsoft.com/office/officeart/2018/2/layout/IconVerticalSolidList"/>
    <dgm:cxn modelId="{C316DEFF-9826-4BD7-B8BE-68B3BB425626}" type="presParOf" srcId="{20594CC8-0B59-4155-AE9E-1BBB75F4C870}" destId="{430B918A-7836-4B0E-AD11-17B0F2807EB2}" srcOrd="6" destOrd="0" presId="urn:microsoft.com/office/officeart/2018/2/layout/IconVerticalSolidList"/>
    <dgm:cxn modelId="{94DB24AE-3347-4FD6-8C90-FB8EE72700E5}" type="presParOf" srcId="{430B918A-7836-4B0E-AD11-17B0F2807EB2}" destId="{8B30EDED-8C1C-418F-B581-AA027623C1A4}" srcOrd="0" destOrd="0" presId="urn:microsoft.com/office/officeart/2018/2/layout/IconVerticalSolidList"/>
    <dgm:cxn modelId="{6D7F0CE7-DBFA-4FD4-A9AE-061CBC142BAB}" type="presParOf" srcId="{430B918A-7836-4B0E-AD11-17B0F2807EB2}" destId="{588D6BD2-F7FA-4BB6-887B-F01EAB21991D}" srcOrd="1" destOrd="0" presId="urn:microsoft.com/office/officeart/2018/2/layout/IconVerticalSolidList"/>
    <dgm:cxn modelId="{7A787FFD-6A7D-49F4-8DF4-D7405159D737}" type="presParOf" srcId="{430B918A-7836-4B0E-AD11-17B0F2807EB2}" destId="{D18D56D7-3C7C-4B40-B8B5-91C1A6D8A593}" srcOrd="2" destOrd="0" presId="urn:microsoft.com/office/officeart/2018/2/layout/IconVerticalSolidList"/>
    <dgm:cxn modelId="{AFA596A4-CAE6-4A15-BAFD-36300633F810}" type="presParOf" srcId="{430B918A-7836-4B0E-AD11-17B0F2807EB2}" destId="{8C473632-E3E3-4AEF-A40F-B298FE7C8646}"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7F305-B3EE-440E-BF72-5F4E0A95E4C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56AB06-63E1-44A2-A006-634539CCF546}">
      <dgm:prSet custT="1"/>
      <dgm:spPr/>
      <dgm:t>
        <a:bodyPr/>
        <a:lstStyle/>
        <a:p>
          <a:pPr>
            <a:lnSpc>
              <a:spcPct val="100000"/>
            </a:lnSpc>
          </a:pPr>
          <a:r>
            <a:rPr lang="en-US" sz="2400" dirty="0"/>
            <a:t>Good News!</a:t>
          </a:r>
        </a:p>
      </dgm:t>
    </dgm:pt>
    <dgm:pt modelId="{1B8F6636-7791-4CC1-B140-23EF6B641F74}" type="parTrans" cxnId="{94693F34-F34D-48ED-A80F-A26AB81698E9}">
      <dgm:prSet/>
      <dgm:spPr/>
      <dgm:t>
        <a:bodyPr/>
        <a:lstStyle/>
        <a:p>
          <a:endParaRPr lang="en-US"/>
        </a:p>
      </dgm:t>
    </dgm:pt>
    <dgm:pt modelId="{B7439908-D9B7-4FAF-BEE5-B063E82BD270}" type="sibTrans" cxnId="{94693F34-F34D-48ED-A80F-A26AB81698E9}">
      <dgm:prSet/>
      <dgm:spPr/>
      <dgm:t>
        <a:bodyPr/>
        <a:lstStyle/>
        <a:p>
          <a:endParaRPr lang="en-US"/>
        </a:p>
      </dgm:t>
    </dgm:pt>
    <dgm:pt modelId="{E82C2DAB-DD71-433D-9013-35A252AAF056}">
      <dgm:prSet custT="1"/>
      <dgm:spPr/>
      <dgm:t>
        <a:bodyPr/>
        <a:lstStyle/>
        <a:p>
          <a:pPr>
            <a:lnSpc>
              <a:spcPct val="100000"/>
            </a:lnSpc>
          </a:pPr>
          <a:r>
            <a:rPr lang="en-US" sz="2000" dirty="0"/>
            <a:t>The laws says “the agent shall have no further duties under this article and shall not be liable to any party for a violation of this article.” </a:t>
          </a:r>
        </a:p>
      </dgm:t>
    </dgm:pt>
    <dgm:pt modelId="{BDB635D9-658F-4340-A89A-F46EE41E06FA}" type="parTrans" cxnId="{722DDD04-85AF-4EE2-A750-344D7EBAB0B8}">
      <dgm:prSet/>
      <dgm:spPr/>
      <dgm:t>
        <a:bodyPr/>
        <a:lstStyle/>
        <a:p>
          <a:endParaRPr lang="en-US"/>
        </a:p>
      </dgm:t>
    </dgm:pt>
    <dgm:pt modelId="{4ABE7C91-466A-46AD-9627-B996B335710F}" type="sibTrans" cxnId="{722DDD04-85AF-4EE2-A750-344D7EBAB0B8}">
      <dgm:prSet/>
      <dgm:spPr/>
      <dgm:t>
        <a:bodyPr/>
        <a:lstStyle/>
        <a:p>
          <a:endParaRPr lang="en-US"/>
        </a:p>
      </dgm:t>
    </dgm:pt>
    <dgm:pt modelId="{AA5F7194-716F-4CFB-B4FE-C946CD7CDB8C}" type="pres">
      <dgm:prSet presAssocID="{C9E7F305-B3EE-440E-BF72-5F4E0A95E4CB}" presName="root" presStyleCnt="0">
        <dgm:presLayoutVars>
          <dgm:dir/>
          <dgm:resizeHandles val="exact"/>
        </dgm:presLayoutVars>
      </dgm:prSet>
      <dgm:spPr/>
    </dgm:pt>
    <dgm:pt modelId="{ED11275D-209D-4450-825D-93B65B129766}" type="pres">
      <dgm:prSet presAssocID="{EB56AB06-63E1-44A2-A006-634539CCF546}" presName="compNode" presStyleCnt="0"/>
      <dgm:spPr/>
    </dgm:pt>
    <dgm:pt modelId="{C6D21152-7243-48F2-8425-2B4898617368}" type="pres">
      <dgm:prSet presAssocID="{EB56AB06-63E1-44A2-A006-634539CCF546}" presName="bgRect" presStyleLbl="bgShp" presStyleIdx="0" presStyleCnt="2"/>
      <dgm:spPr/>
    </dgm:pt>
    <dgm:pt modelId="{76EFEACD-4410-4DFE-A011-AEDDCA4201D1}" type="pres">
      <dgm:prSet presAssocID="{EB56AB06-63E1-44A2-A006-634539CCF5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F449E4FC-AF78-4B4E-A13D-1BF2ACC76ADC}" type="pres">
      <dgm:prSet presAssocID="{EB56AB06-63E1-44A2-A006-634539CCF546}" presName="spaceRect" presStyleCnt="0"/>
      <dgm:spPr/>
    </dgm:pt>
    <dgm:pt modelId="{748808AB-2E35-4816-B753-3C7C2825AE1D}" type="pres">
      <dgm:prSet presAssocID="{EB56AB06-63E1-44A2-A006-634539CCF546}" presName="parTx" presStyleLbl="revTx" presStyleIdx="0" presStyleCnt="2">
        <dgm:presLayoutVars>
          <dgm:chMax val="0"/>
          <dgm:chPref val="0"/>
        </dgm:presLayoutVars>
      </dgm:prSet>
      <dgm:spPr/>
    </dgm:pt>
    <dgm:pt modelId="{79F7E39F-DDC0-4658-9FAE-ACDB52274583}" type="pres">
      <dgm:prSet presAssocID="{B7439908-D9B7-4FAF-BEE5-B063E82BD270}" presName="sibTrans" presStyleCnt="0"/>
      <dgm:spPr/>
    </dgm:pt>
    <dgm:pt modelId="{9A17E45C-15C0-4679-8117-FAC4E12A05E6}" type="pres">
      <dgm:prSet presAssocID="{E82C2DAB-DD71-433D-9013-35A252AAF056}" presName="compNode" presStyleCnt="0"/>
      <dgm:spPr/>
    </dgm:pt>
    <dgm:pt modelId="{D9F2E7EA-B9C3-42B7-86A5-64B3BEE1BDB5}" type="pres">
      <dgm:prSet presAssocID="{E82C2DAB-DD71-433D-9013-35A252AAF056}" presName="bgRect" presStyleLbl="bgShp" presStyleIdx="1" presStyleCnt="2"/>
      <dgm:spPr/>
    </dgm:pt>
    <dgm:pt modelId="{E785ECA0-72EB-4A28-94BB-B593FAD57656}" type="pres">
      <dgm:prSet presAssocID="{E82C2DAB-DD71-433D-9013-35A252AAF05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62C04CA-EEE5-4622-8851-FFAF19B11EFD}" type="pres">
      <dgm:prSet presAssocID="{E82C2DAB-DD71-433D-9013-35A252AAF056}" presName="spaceRect" presStyleCnt="0"/>
      <dgm:spPr/>
    </dgm:pt>
    <dgm:pt modelId="{16CC2745-4F9C-40FA-A614-EC149852B6C0}" type="pres">
      <dgm:prSet presAssocID="{E82C2DAB-DD71-433D-9013-35A252AAF056}" presName="parTx" presStyleLbl="revTx" presStyleIdx="1" presStyleCnt="2">
        <dgm:presLayoutVars>
          <dgm:chMax val="0"/>
          <dgm:chPref val="0"/>
        </dgm:presLayoutVars>
      </dgm:prSet>
      <dgm:spPr/>
    </dgm:pt>
  </dgm:ptLst>
  <dgm:cxnLst>
    <dgm:cxn modelId="{722DDD04-85AF-4EE2-A750-344D7EBAB0B8}" srcId="{C9E7F305-B3EE-440E-BF72-5F4E0A95E4CB}" destId="{E82C2DAB-DD71-433D-9013-35A252AAF056}" srcOrd="1" destOrd="0" parTransId="{BDB635D9-658F-4340-A89A-F46EE41E06FA}" sibTransId="{4ABE7C91-466A-46AD-9627-B996B335710F}"/>
    <dgm:cxn modelId="{94693F34-F34D-48ED-A80F-A26AB81698E9}" srcId="{C9E7F305-B3EE-440E-BF72-5F4E0A95E4CB}" destId="{EB56AB06-63E1-44A2-A006-634539CCF546}" srcOrd="0" destOrd="0" parTransId="{1B8F6636-7791-4CC1-B140-23EF6B641F74}" sibTransId="{B7439908-D9B7-4FAF-BEE5-B063E82BD270}"/>
    <dgm:cxn modelId="{E96D3558-3FDA-694C-BE26-7DEB619FB7C0}" type="presOf" srcId="{E82C2DAB-DD71-433D-9013-35A252AAF056}" destId="{16CC2745-4F9C-40FA-A614-EC149852B6C0}" srcOrd="0" destOrd="0" presId="urn:microsoft.com/office/officeart/2018/2/layout/IconVerticalSolidList"/>
    <dgm:cxn modelId="{12067B61-1F01-0448-A952-74E0E2BD8682}" type="presOf" srcId="{C9E7F305-B3EE-440E-BF72-5F4E0A95E4CB}" destId="{AA5F7194-716F-4CFB-B4FE-C946CD7CDB8C}" srcOrd="0" destOrd="0" presId="urn:microsoft.com/office/officeart/2018/2/layout/IconVerticalSolidList"/>
    <dgm:cxn modelId="{1D11087D-F560-FD4B-9E85-741669B493A5}" type="presOf" srcId="{EB56AB06-63E1-44A2-A006-634539CCF546}" destId="{748808AB-2E35-4816-B753-3C7C2825AE1D}" srcOrd="0" destOrd="0" presId="urn:microsoft.com/office/officeart/2018/2/layout/IconVerticalSolidList"/>
    <dgm:cxn modelId="{DDBE6918-96BD-F144-B98C-460648A78010}" type="presParOf" srcId="{AA5F7194-716F-4CFB-B4FE-C946CD7CDB8C}" destId="{ED11275D-209D-4450-825D-93B65B129766}" srcOrd="0" destOrd="0" presId="urn:microsoft.com/office/officeart/2018/2/layout/IconVerticalSolidList"/>
    <dgm:cxn modelId="{4A0F56E2-6FE3-7B40-909B-A730A6052CE9}" type="presParOf" srcId="{ED11275D-209D-4450-825D-93B65B129766}" destId="{C6D21152-7243-48F2-8425-2B4898617368}" srcOrd="0" destOrd="0" presId="urn:microsoft.com/office/officeart/2018/2/layout/IconVerticalSolidList"/>
    <dgm:cxn modelId="{A495B025-2D22-934F-8399-5D53E9370C05}" type="presParOf" srcId="{ED11275D-209D-4450-825D-93B65B129766}" destId="{76EFEACD-4410-4DFE-A011-AEDDCA4201D1}" srcOrd="1" destOrd="0" presId="urn:microsoft.com/office/officeart/2018/2/layout/IconVerticalSolidList"/>
    <dgm:cxn modelId="{F03CE4F2-FACC-9A4C-B582-BEE3F1C2E36B}" type="presParOf" srcId="{ED11275D-209D-4450-825D-93B65B129766}" destId="{F449E4FC-AF78-4B4E-A13D-1BF2ACC76ADC}" srcOrd="2" destOrd="0" presId="urn:microsoft.com/office/officeart/2018/2/layout/IconVerticalSolidList"/>
    <dgm:cxn modelId="{179DDD20-59C5-3447-9F15-82CA08D8192D}" type="presParOf" srcId="{ED11275D-209D-4450-825D-93B65B129766}" destId="{748808AB-2E35-4816-B753-3C7C2825AE1D}" srcOrd="3" destOrd="0" presId="urn:microsoft.com/office/officeart/2018/2/layout/IconVerticalSolidList"/>
    <dgm:cxn modelId="{04477527-2188-B84E-B3BA-2933DB3699A2}" type="presParOf" srcId="{AA5F7194-716F-4CFB-B4FE-C946CD7CDB8C}" destId="{79F7E39F-DDC0-4658-9FAE-ACDB52274583}" srcOrd="1" destOrd="0" presId="urn:microsoft.com/office/officeart/2018/2/layout/IconVerticalSolidList"/>
    <dgm:cxn modelId="{13277A44-BE16-0C4D-879A-9079A67F9214}" type="presParOf" srcId="{AA5F7194-716F-4CFB-B4FE-C946CD7CDB8C}" destId="{9A17E45C-15C0-4679-8117-FAC4E12A05E6}" srcOrd="2" destOrd="0" presId="urn:microsoft.com/office/officeart/2018/2/layout/IconVerticalSolidList"/>
    <dgm:cxn modelId="{C36B3F47-BCA5-414A-AD49-455DC99F762F}" type="presParOf" srcId="{9A17E45C-15C0-4679-8117-FAC4E12A05E6}" destId="{D9F2E7EA-B9C3-42B7-86A5-64B3BEE1BDB5}" srcOrd="0" destOrd="0" presId="urn:microsoft.com/office/officeart/2018/2/layout/IconVerticalSolidList"/>
    <dgm:cxn modelId="{D425AB34-51CD-054B-A597-2EB28AAA2C28}" type="presParOf" srcId="{9A17E45C-15C0-4679-8117-FAC4E12A05E6}" destId="{E785ECA0-72EB-4A28-94BB-B593FAD57656}" srcOrd="1" destOrd="0" presId="urn:microsoft.com/office/officeart/2018/2/layout/IconVerticalSolidList"/>
    <dgm:cxn modelId="{86D5AE1C-720A-294C-B381-E09ACBB4469D}" type="presParOf" srcId="{9A17E45C-15C0-4679-8117-FAC4E12A05E6}" destId="{862C04CA-EEE5-4622-8851-FFAF19B11EFD}" srcOrd="2" destOrd="0" presId="urn:microsoft.com/office/officeart/2018/2/layout/IconVerticalSolidList"/>
    <dgm:cxn modelId="{8165783E-0F32-F245-9B6A-FD47D4CB31B2}" type="presParOf" srcId="{9A17E45C-15C0-4679-8117-FAC4E12A05E6}" destId="{16CC2745-4F9C-40FA-A614-EC149852B6C0}"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7F305-B3EE-440E-BF72-5F4E0A95E4CB}"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EB56AB06-63E1-44A2-A006-634539CCF546}">
      <dgm:prSet/>
      <dgm:spPr/>
      <dgm:t>
        <a:bodyPr/>
        <a:lstStyle/>
        <a:p>
          <a:r>
            <a:rPr lang="en-US"/>
            <a:t>You will want to document that you delivered the PCDS to the seller and that you informed sellers and buyers of their rights and obligations under the law.</a:t>
          </a:r>
        </a:p>
      </dgm:t>
    </dgm:pt>
    <dgm:pt modelId="{1B8F6636-7791-4CC1-B140-23EF6B641F74}" type="parTrans" cxnId="{94693F34-F34D-48ED-A80F-A26AB81698E9}">
      <dgm:prSet/>
      <dgm:spPr/>
      <dgm:t>
        <a:bodyPr/>
        <a:lstStyle/>
        <a:p>
          <a:endParaRPr lang="en-US"/>
        </a:p>
      </dgm:t>
    </dgm:pt>
    <dgm:pt modelId="{B7439908-D9B7-4FAF-BEE5-B063E82BD270}" type="sibTrans" cxnId="{94693F34-F34D-48ED-A80F-A26AB81698E9}">
      <dgm:prSet/>
      <dgm:spPr/>
      <dgm:t>
        <a:bodyPr/>
        <a:lstStyle/>
        <a:p>
          <a:endParaRPr lang="en-US"/>
        </a:p>
      </dgm:t>
    </dgm:pt>
    <dgm:pt modelId="{E82C2DAB-DD71-433D-9013-35A252AAF056}">
      <dgm:prSet/>
      <dgm:spPr/>
      <dgm:t>
        <a:bodyPr/>
        <a:lstStyle/>
        <a:p>
          <a:r>
            <a:rPr lang="en-US"/>
            <a:t>You should strongly recommend to buyer and seller clients that they discuss the ramifications and requirements of the PCDS with their attorneys. </a:t>
          </a:r>
        </a:p>
      </dgm:t>
    </dgm:pt>
    <dgm:pt modelId="{BDB635D9-658F-4340-A89A-F46EE41E06FA}" type="parTrans" cxnId="{722DDD04-85AF-4EE2-A750-344D7EBAB0B8}">
      <dgm:prSet/>
      <dgm:spPr/>
      <dgm:t>
        <a:bodyPr/>
        <a:lstStyle/>
        <a:p>
          <a:endParaRPr lang="en-US"/>
        </a:p>
      </dgm:t>
    </dgm:pt>
    <dgm:pt modelId="{4ABE7C91-466A-46AD-9627-B996B335710F}" type="sibTrans" cxnId="{722DDD04-85AF-4EE2-A750-344D7EBAB0B8}">
      <dgm:prSet/>
      <dgm:spPr/>
      <dgm:t>
        <a:bodyPr/>
        <a:lstStyle/>
        <a:p>
          <a:endParaRPr lang="en-US"/>
        </a:p>
      </dgm:t>
    </dgm:pt>
    <dgm:pt modelId="{0E07237D-8046-8848-A10C-1E016036F7C5}" type="pres">
      <dgm:prSet presAssocID="{C9E7F305-B3EE-440E-BF72-5F4E0A95E4CB}" presName="linear" presStyleCnt="0">
        <dgm:presLayoutVars>
          <dgm:animLvl val="lvl"/>
          <dgm:resizeHandles val="exact"/>
        </dgm:presLayoutVars>
      </dgm:prSet>
      <dgm:spPr/>
    </dgm:pt>
    <dgm:pt modelId="{60A810C8-2C25-A841-9C7A-771E594F5EC0}" type="pres">
      <dgm:prSet presAssocID="{EB56AB06-63E1-44A2-A006-634539CCF546}" presName="parentText" presStyleLbl="node1" presStyleIdx="0" presStyleCnt="2">
        <dgm:presLayoutVars>
          <dgm:chMax val="0"/>
          <dgm:bulletEnabled val="1"/>
        </dgm:presLayoutVars>
      </dgm:prSet>
      <dgm:spPr/>
    </dgm:pt>
    <dgm:pt modelId="{2E8847B5-7C83-9F40-8246-6EC694CD5C9E}" type="pres">
      <dgm:prSet presAssocID="{B7439908-D9B7-4FAF-BEE5-B063E82BD270}" presName="spacer" presStyleCnt="0"/>
      <dgm:spPr/>
    </dgm:pt>
    <dgm:pt modelId="{CFE484E5-1A5E-FC43-815A-FA695D44BEC0}" type="pres">
      <dgm:prSet presAssocID="{E82C2DAB-DD71-433D-9013-35A252AAF056}" presName="parentText" presStyleLbl="node1" presStyleIdx="1" presStyleCnt="2">
        <dgm:presLayoutVars>
          <dgm:chMax val="0"/>
          <dgm:bulletEnabled val="1"/>
        </dgm:presLayoutVars>
      </dgm:prSet>
      <dgm:spPr/>
    </dgm:pt>
  </dgm:ptLst>
  <dgm:cxnLst>
    <dgm:cxn modelId="{722DDD04-85AF-4EE2-A750-344D7EBAB0B8}" srcId="{C9E7F305-B3EE-440E-BF72-5F4E0A95E4CB}" destId="{E82C2DAB-DD71-433D-9013-35A252AAF056}" srcOrd="1" destOrd="0" parTransId="{BDB635D9-658F-4340-A89A-F46EE41E06FA}" sibTransId="{4ABE7C91-466A-46AD-9627-B996B335710F}"/>
    <dgm:cxn modelId="{94693F34-F34D-48ED-A80F-A26AB81698E9}" srcId="{C9E7F305-B3EE-440E-BF72-5F4E0A95E4CB}" destId="{EB56AB06-63E1-44A2-A006-634539CCF546}" srcOrd="0" destOrd="0" parTransId="{1B8F6636-7791-4CC1-B140-23EF6B641F74}" sibTransId="{B7439908-D9B7-4FAF-BEE5-B063E82BD270}"/>
    <dgm:cxn modelId="{EF8C8E85-C227-EE49-ACFA-57C54656A4BA}" type="presOf" srcId="{E82C2DAB-DD71-433D-9013-35A252AAF056}" destId="{CFE484E5-1A5E-FC43-815A-FA695D44BEC0}" srcOrd="0" destOrd="0" presId="urn:microsoft.com/office/officeart/2005/8/layout/vList2"/>
    <dgm:cxn modelId="{3064939B-339C-D04D-BB8C-7BF6E0E09265}" type="presOf" srcId="{C9E7F305-B3EE-440E-BF72-5F4E0A95E4CB}" destId="{0E07237D-8046-8848-A10C-1E016036F7C5}" srcOrd="0" destOrd="0" presId="urn:microsoft.com/office/officeart/2005/8/layout/vList2"/>
    <dgm:cxn modelId="{515FB2C0-7763-C24E-B565-6701280C7789}" type="presOf" srcId="{EB56AB06-63E1-44A2-A006-634539CCF546}" destId="{60A810C8-2C25-A841-9C7A-771E594F5EC0}" srcOrd="0" destOrd="0" presId="urn:microsoft.com/office/officeart/2005/8/layout/vList2"/>
    <dgm:cxn modelId="{17D07FDA-89BC-4149-97B7-998106944E5A}" type="presParOf" srcId="{0E07237D-8046-8848-A10C-1E016036F7C5}" destId="{60A810C8-2C25-A841-9C7A-771E594F5EC0}" srcOrd="0" destOrd="0" presId="urn:microsoft.com/office/officeart/2005/8/layout/vList2"/>
    <dgm:cxn modelId="{F05B394D-B45A-BA4A-8F5B-D71633B7E8E6}" type="presParOf" srcId="{0E07237D-8046-8848-A10C-1E016036F7C5}" destId="{2E8847B5-7C83-9F40-8246-6EC694CD5C9E}" srcOrd="1" destOrd="0" presId="urn:microsoft.com/office/officeart/2005/8/layout/vList2"/>
    <dgm:cxn modelId="{829964FD-4627-0D4A-B3E4-79F4D14057C2}" type="presParOf" srcId="{0E07237D-8046-8848-A10C-1E016036F7C5}" destId="{CFE484E5-1A5E-FC43-815A-FA695D44BEC0}"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C9FE5C-3AEE-4090-BFF6-3797CFBFCB7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03A4FF-F8FE-4F2F-8D3A-9FF4CB943661}">
      <dgm:prSet/>
      <dgm:spPr/>
      <dgm:t>
        <a:bodyPr/>
        <a:lstStyle/>
        <a:p>
          <a:pPr>
            <a:lnSpc>
              <a:spcPct val="100000"/>
            </a:lnSpc>
          </a:pPr>
          <a:r>
            <a:rPr lang="en-US" dirty="0"/>
            <a:t>Review our PCDS legal tip at </a:t>
          </a:r>
          <a:r>
            <a:rPr lang="en-US" dirty="0">
              <a:hlinkClick xmlns:r="http://schemas.openxmlformats.org/officeDocument/2006/relationships" r:id="rId1"/>
            </a:rPr>
            <a:t>LIRealtor.com/legal</a:t>
          </a:r>
          <a:endParaRPr lang="en-US" dirty="0"/>
        </a:p>
      </dgm:t>
    </dgm:pt>
    <dgm:pt modelId="{681738C5-6108-4ABC-AEDC-C6DDC10B11FD}" type="parTrans" cxnId="{B8507121-2FCB-400C-B7DD-47660A3681E0}">
      <dgm:prSet/>
      <dgm:spPr/>
      <dgm:t>
        <a:bodyPr/>
        <a:lstStyle/>
        <a:p>
          <a:endParaRPr lang="en-US"/>
        </a:p>
      </dgm:t>
    </dgm:pt>
    <dgm:pt modelId="{E3B0A84B-5C6C-4964-AD73-0CF38D5A9B6A}" type="sibTrans" cxnId="{B8507121-2FCB-400C-B7DD-47660A3681E0}">
      <dgm:prSet/>
      <dgm:spPr/>
      <dgm:t>
        <a:bodyPr/>
        <a:lstStyle/>
        <a:p>
          <a:endParaRPr lang="en-US"/>
        </a:p>
      </dgm:t>
    </dgm:pt>
    <dgm:pt modelId="{EFEE832E-FD33-4E27-B354-7E4CB1900902}">
      <dgm:prSet/>
      <dgm:spPr/>
      <dgm:t>
        <a:bodyPr/>
        <a:lstStyle/>
        <a:p>
          <a:pPr>
            <a:lnSpc>
              <a:spcPct val="100000"/>
            </a:lnSpc>
          </a:pPr>
          <a:r>
            <a:rPr lang="en-US" dirty="0"/>
            <a:t>FAQ regarding PCDS is available at </a:t>
          </a:r>
          <a:r>
            <a:rPr lang="en-US" dirty="0">
              <a:hlinkClick xmlns:r="http://schemas.openxmlformats.org/officeDocument/2006/relationships" r:id="rId2"/>
            </a:rPr>
            <a:t>LIRealtor.com/pcdsFAQ</a:t>
          </a:r>
          <a:endParaRPr lang="en-US" dirty="0"/>
        </a:p>
      </dgm:t>
    </dgm:pt>
    <dgm:pt modelId="{BE549430-EED0-48DF-96F2-6A6E5119037B}" type="parTrans" cxnId="{A890E8D6-A2F9-4FE8-88F8-2D30A452E3BF}">
      <dgm:prSet/>
      <dgm:spPr/>
      <dgm:t>
        <a:bodyPr/>
        <a:lstStyle/>
        <a:p>
          <a:endParaRPr lang="en-US"/>
        </a:p>
      </dgm:t>
    </dgm:pt>
    <dgm:pt modelId="{450B2C90-1615-420B-85EA-10762A1181B4}" type="sibTrans" cxnId="{A890E8D6-A2F9-4FE8-88F8-2D30A452E3BF}">
      <dgm:prSet/>
      <dgm:spPr/>
      <dgm:t>
        <a:bodyPr/>
        <a:lstStyle/>
        <a:p>
          <a:endParaRPr lang="en-US"/>
        </a:p>
      </dgm:t>
    </dgm:pt>
    <dgm:pt modelId="{C18DDC80-F93A-445A-ABAB-8E76318B1B99}">
      <dgm:prSet/>
      <dgm:spPr/>
      <dgm:t>
        <a:bodyPr/>
        <a:lstStyle/>
        <a:p>
          <a:pPr>
            <a:lnSpc>
              <a:spcPct val="100000"/>
            </a:lnSpc>
          </a:pPr>
          <a:r>
            <a:rPr lang="en-US" dirty="0"/>
            <a:t>Call NYSAR Legal Helpline Monday-Friday from 9:00am-4:00pm at 518-436-9727.</a:t>
          </a:r>
        </a:p>
      </dgm:t>
    </dgm:pt>
    <dgm:pt modelId="{CF3CAA56-CF4F-4EA3-90F5-AAA1A63B8436}" type="parTrans" cxnId="{2C4E4111-64FB-4F10-B722-F764CDF8BD8A}">
      <dgm:prSet/>
      <dgm:spPr/>
      <dgm:t>
        <a:bodyPr/>
        <a:lstStyle/>
        <a:p>
          <a:endParaRPr lang="en-US"/>
        </a:p>
      </dgm:t>
    </dgm:pt>
    <dgm:pt modelId="{0B16E944-E93B-477C-89B2-E5EFAC2E9507}" type="sibTrans" cxnId="{2C4E4111-64FB-4F10-B722-F764CDF8BD8A}">
      <dgm:prSet/>
      <dgm:spPr/>
      <dgm:t>
        <a:bodyPr/>
        <a:lstStyle/>
        <a:p>
          <a:endParaRPr lang="en-US"/>
        </a:p>
      </dgm:t>
    </dgm:pt>
    <dgm:pt modelId="{5D2B0824-DD68-4D53-B641-2F1C37468479}" type="pres">
      <dgm:prSet presAssocID="{8AC9FE5C-3AEE-4090-BFF6-3797CFBFCB72}" presName="root" presStyleCnt="0">
        <dgm:presLayoutVars>
          <dgm:dir/>
          <dgm:resizeHandles val="exact"/>
        </dgm:presLayoutVars>
      </dgm:prSet>
      <dgm:spPr/>
    </dgm:pt>
    <dgm:pt modelId="{5EA4653B-BA7C-4E39-B8D1-CC4A57094EE6}" type="pres">
      <dgm:prSet presAssocID="{1703A4FF-F8FE-4F2F-8D3A-9FF4CB943661}" presName="compNode" presStyleCnt="0"/>
      <dgm:spPr/>
    </dgm:pt>
    <dgm:pt modelId="{BFC194C8-53AF-4ABD-923A-DB7B26AFEA48}" type="pres">
      <dgm:prSet presAssocID="{1703A4FF-F8FE-4F2F-8D3A-9FF4CB943661}" presName="bgRect" presStyleLbl="bgShp" presStyleIdx="0" presStyleCnt="3"/>
      <dgm:spPr/>
    </dgm:pt>
    <dgm:pt modelId="{6175A7E7-6600-45B9-BC4E-046921B5EF56}" type="pres">
      <dgm:prSet presAssocID="{1703A4FF-F8FE-4F2F-8D3A-9FF4CB943661}"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5EA9750-9C14-4119-9E4D-8B35C1FEFD4E}" type="pres">
      <dgm:prSet presAssocID="{1703A4FF-F8FE-4F2F-8D3A-9FF4CB943661}" presName="spaceRect" presStyleCnt="0"/>
      <dgm:spPr/>
    </dgm:pt>
    <dgm:pt modelId="{63D984FA-24B1-4AD6-A39A-0F37D2AA50A7}" type="pres">
      <dgm:prSet presAssocID="{1703A4FF-F8FE-4F2F-8D3A-9FF4CB943661}" presName="parTx" presStyleLbl="revTx" presStyleIdx="0" presStyleCnt="3">
        <dgm:presLayoutVars>
          <dgm:chMax val="0"/>
          <dgm:chPref val="0"/>
        </dgm:presLayoutVars>
      </dgm:prSet>
      <dgm:spPr/>
    </dgm:pt>
    <dgm:pt modelId="{45E8038B-321F-47F3-A73B-41E1BCB705DE}" type="pres">
      <dgm:prSet presAssocID="{E3B0A84B-5C6C-4964-AD73-0CF38D5A9B6A}" presName="sibTrans" presStyleCnt="0"/>
      <dgm:spPr/>
    </dgm:pt>
    <dgm:pt modelId="{034995F5-7139-486A-9038-B631C72B21F4}" type="pres">
      <dgm:prSet presAssocID="{EFEE832E-FD33-4E27-B354-7E4CB1900902}" presName="compNode" presStyleCnt="0"/>
      <dgm:spPr/>
    </dgm:pt>
    <dgm:pt modelId="{E7E69517-8B6E-4CB6-8212-2DBE4E9E5E55}" type="pres">
      <dgm:prSet presAssocID="{EFEE832E-FD33-4E27-B354-7E4CB1900902}" presName="bgRect" presStyleLbl="bgShp" presStyleIdx="1" presStyleCnt="3"/>
      <dgm:spPr/>
    </dgm:pt>
    <dgm:pt modelId="{AB8A4A0C-C0E5-4C67-BA4A-4F9BA691FB7B}" type="pres">
      <dgm:prSet presAssocID="{EFEE832E-FD33-4E27-B354-7E4CB1900902}"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17EF99B1-5526-472A-9FDA-B5C3DB666BBE}" type="pres">
      <dgm:prSet presAssocID="{EFEE832E-FD33-4E27-B354-7E4CB1900902}" presName="spaceRect" presStyleCnt="0"/>
      <dgm:spPr/>
    </dgm:pt>
    <dgm:pt modelId="{D5D06E71-DA3C-4D86-9E40-A907B69FA182}" type="pres">
      <dgm:prSet presAssocID="{EFEE832E-FD33-4E27-B354-7E4CB1900902}" presName="parTx" presStyleLbl="revTx" presStyleIdx="1" presStyleCnt="3">
        <dgm:presLayoutVars>
          <dgm:chMax val="0"/>
          <dgm:chPref val="0"/>
        </dgm:presLayoutVars>
      </dgm:prSet>
      <dgm:spPr/>
    </dgm:pt>
    <dgm:pt modelId="{06D1C050-030D-4A96-A75F-2EA8977A2617}" type="pres">
      <dgm:prSet presAssocID="{450B2C90-1615-420B-85EA-10762A1181B4}" presName="sibTrans" presStyleCnt="0"/>
      <dgm:spPr/>
    </dgm:pt>
    <dgm:pt modelId="{E4BE7E22-182D-4105-AE88-C53C569AC3EB}" type="pres">
      <dgm:prSet presAssocID="{C18DDC80-F93A-445A-ABAB-8E76318B1B99}" presName="compNode" presStyleCnt="0"/>
      <dgm:spPr/>
    </dgm:pt>
    <dgm:pt modelId="{C30AAF16-73AE-4BF6-99D6-4DB728343C61}" type="pres">
      <dgm:prSet presAssocID="{C18DDC80-F93A-445A-ABAB-8E76318B1B99}" presName="bgRect" presStyleLbl="bgShp" presStyleIdx="2" presStyleCnt="3"/>
      <dgm:spPr/>
    </dgm:pt>
    <dgm:pt modelId="{ACBCE959-2586-40E8-A512-D18A0EC7F713}" type="pres">
      <dgm:prSet presAssocID="{C18DDC80-F93A-445A-ABAB-8E76318B1B99}"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49B002AC-2EB2-4700-AC17-1AA5033DED64}" type="pres">
      <dgm:prSet presAssocID="{C18DDC80-F93A-445A-ABAB-8E76318B1B99}" presName="spaceRect" presStyleCnt="0"/>
      <dgm:spPr/>
    </dgm:pt>
    <dgm:pt modelId="{E0B72EF8-328B-4B65-B2A4-753C54045F4D}" type="pres">
      <dgm:prSet presAssocID="{C18DDC80-F93A-445A-ABAB-8E76318B1B99}" presName="parTx" presStyleLbl="revTx" presStyleIdx="2" presStyleCnt="3">
        <dgm:presLayoutVars>
          <dgm:chMax val="0"/>
          <dgm:chPref val="0"/>
        </dgm:presLayoutVars>
      </dgm:prSet>
      <dgm:spPr/>
    </dgm:pt>
  </dgm:ptLst>
  <dgm:cxnLst>
    <dgm:cxn modelId="{179E4E01-BA10-524F-B690-49910DFD4DAD}" type="presOf" srcId="{EFEE832E-FD33-4E27-B354-7E4CB1900902}" destId="{D5D06E71-DA3C-4D86-9E40-A907B69FA182}" srcOrd="0" destOrd="0" presId="urn:microsoft.com/office/officeart/2018/2/layout/IconVerticalSolidList"/>
    <dgm:cxn modelId="{2C4E4111-64FB-4F10-B722-F764CDF8BD8A}" srcId="{8AC9FE5C-3AEE-4090-BFF6-3797CFBFCB72}" destId="{C18DDC80-F93A-445A-ABAB-8E76318B1B99}" srcOrd="2" destOrd="0" parTransId="{CF3CAA56-CF4F-4EA3-90F5-AAA1A63B8436}" sibTransId="{0B16E944-E93B-477C-89B2-E5EFAC2E9507}"/>
    <dgm:cxn modelId="{B8507121-2FCB-400C-B7DD-47660A3681E0}" srcId="{8AC9FE5C-3AEE-4090-BFF6-3797CFBFCB72}" destId="{1703A4FF-F8FE-4F2F-8D3A-9FF4CB943661}" srcOrd="0" destOrd="0" parTransId="{681738C5-6108-4ABC-AEDC-C6DDC10B11FD}" sibTransId="{E3B0A84B-5C6C-4964-AD73-0CF38D5A9B6A}"/>
    <dgm:cxn modelId="{86ECA82E-768B-9C4E-8678-AB6189C0A574}" type="presOf" srcId="{1703A4FF-F8FE-4F2F-8D3A-9FF4CB943661}" destId="{63D984FA-24B1-4AD6-A39A-0F37D2AA50A7}" srcOrd="0" destOrd="0" presId="urn:microsoft.com/office/officeart/2018/2/layout/IconVerticalSolidList"/>
    <dgm:cxn modelId="{27C3438B-5913-CC49-BECC-2C3341141A18}" type="presOf" srcId="{8AC9FE5C-3AEE-4090-BFF6-3797CFBFCB72}" destId="{5D2B0824-DD68-4D53-B641-2F1C37468479}" srcOrd="0" destOrd="0" presId="urn:microsoft.com/office/officeart/2018/2/layout/IconVerticalSolidList"/>
    <dgm:cxn modelId="{1A22E4AA-69E7-5D40-884E-FB18B483259C}" type="presOf" srcId="{C18DDC80-F93A-445A-ABAB-8E76318B1B99}" destId="{E0B72EF8-328B-4B65-B2A4-753C54045F4D}" srcOrd="0" destOrd="0" presId="urn:microsoft.com/office/officeart/2018/2/layout/IconVerticalSolidList"/>
    <dgm:cxn modelId="{A890E8D6-A2F9-4FE8-88F8-2D30A452E3BF}" srcId="{8AC9FE5C-3AEE-4090-BFF6-3797CFBFCB72}" destId="{EFEE832E-FD33-4E27-B354-7E4CB1900902}" srcOrd="1" destOrd="0" parTransId="{BE549430-EED0-48DF-96F2-6A6E5119037B}" sibTransId="{450B2C90-1615-420B-85EA-10762A1181B4}"/>
    <dgm:cxn modelId="{A300CB53-0A47-FE46-B15F-E55CB4C847EF}" type="presParOf" srcId="{5D2B0824-DD68-4D53-B641-2F1C37468479}" destId="{5EA4653B-BA7C-4E39-B8D1-CC4A57094EE6}" srcOrd="0" destOrd="0" presId="urn:microsoft.com/office/officeart/2018/2/layout/IconVerticalSolidList"/>
    <dgm:cxn modelId="{61445818-5FE2-F641-92C2-47BE4B288008}" type="presParOf" srcId="{5EA4653B-BA7C-4E39-B8D1-CC4A57094EE6}" destId="{BFC194C8-53AF-4ABD-923A-DB7B26AFEA48}" srcOrd="0" destOrd="0" presId="urn:microsoft.com/office/officeart/2018/2/layout/IconVerticalSolidList"/>
    <dgm:cxn modelId="{3E3BF0B2-52AA-C540-A5B8-8EBBB487F6EF}" type="presParOf" srcId="{5EA4653B-BA7C-4E39-B8D1-CC4A57094EE6}" destId="{6175A7E7-6600-45B9-BC4E-046921B5EF56}" srcOrd="1" destOrd="0" presId="urn:microsoft.com/office/officeart/2018/2/layout/IconVerticalSolidList"/>
    <dgm:cxn modelId="{713ECC62-6898-FD4F-ADEE-49685A75F174}" type="presParOf" srcId="{5EA4653B-BA7C-4E39-B8D1-CC4A57094EE6}" destId="{95EA9750-9C14-4119-9E4D-8B35C1FEFD4E}" srcOrd="2" destOrd="0" presId="urn:microsoft.com/office/officeart/2018/2/layout/IconVerticalSolidList"/>
    <dgm:cxn modelId="{9D62D176-A4F0-B345-A69B-6EEF57BD0D04}" type="presParOf" srcId="{5EA4653B-BA7C-4E39-B8D1-CC4A57094EE6}" destId="{63D984FA-24B1-4AD6-A39A-0F37D2AA50A7}" srcOrd="3" destOrd="0" presId="urn:microsoft.com/office/officeart/2018/2/layout/IconVerticalSolidList"/>
    <dgm:cxn modelId="{AA911E6D-872F-9349-A4A7-8BD808FCB3A5}" type="presParOf" srcId="{5D2B0824-DD68-4D53-B641-2F1C37468479}" destId="{45E8038B-321F-47F3-A73B-41E1BCB705DE}" srcOrd="1" destOrd="0" presId="urn:microsoft.com/office/officeart/2018/2/layout/IconVerticalSolidList"/>
    <dgm:cxn modelId="{389B9B63-779B-8840-9A2A-9BA3351E5168}" type="presParOf" srcId="{5D2B0824-DD68-4D53-B641-2F1C37468479}" destId="{034995F5-7139-486A-9038-B631C72B21F4}" srcOrd="2" destOrd="0" presId="urn:microsoft.com/office/officeart/2018/2/layout/IconVerticalSolidList"/>
    <dgm:cxn modelId="{B091B21A-FECD-224F-92B9-EE30510A3384}" type="presParOf" srcId="{034995F5-7139-486A-9038-B631C72B21F4}" destId="{E7E69517-8B6E-4CB6-8212-2DBE4E9E5E55}" srcOrd="0" destOrd="0" presId="urn:microsoft.com/office/officeart/2018/2/layout/IconVerticalSolidList"/>
    <dgm:cxn modelId="{7717193F-E5B2-3B49-BDA0-5C6A226D1C82}" type="presParOf" srcId="{034995F5-7139-486A-9038-B631C72B21F4}" destId="{AB8A4A0C-C0E5-4C67-BA4A-4F9BA691FB7B}" srcOrd="1" destOrd="0" presId="urn:microsoft.com/office/officeart/2018/2/layout/IconVerticalSolidList"/>
    <dgm:cxn modelId="{CFCCF375-FCEE-1D41-9FF9-E3B6B129DDEF}" type="presParOf" srcId="{034995F5-7139-486A-9038-B631C72B21F4}" destId="{17EF99B1-5526-472A-9FDA-B5C3DB666BBE}" srcOrd="2" destOrd="0" presId="urn:microsoft.com/office/officeart/2018/2/layout/IconVerticalSolidList"/>
    <dgm:cxn modelId="{4F70AF08-FBDA-DF46-BC9A-E4E1BE9E9801}" type="presParOf" srcId="{034995F5-7139-486A-9038-B631C72B21F4}" destId="{D5D06E71-DA3C-4D86-9E40-A907B69FA182}" srcOrd="3" destOrd="0" presId="urn:microsoft.com/office/officeart/2018/2/layout/IconVerticalSolidList"/>
    <dgm:cxn modelId="{49F9C4F7-FB94-204C-87AD-D2B0F19ED3AD}" type="presParOf" srcId="{5D2B0824-DD68-4D53-B641-2F1C37468479}" destId="{06D1C050-030D-4A96-A75F-2EA8977A2617}" srcOrd="3" destOrd="0" presId="urn:microsoft.com/office/officeart/2018/2/layout/IconVerticalSolidList"/>
    <dgm:cxn modelId="{4CAF4687-12B8-A347-977F-42E0D6CB3C4C}" type="presParOf" srcId="{5D2B0824-DD68-4D53-B641-2F1C37468479}" destId="{E4BE7E22-182D-4105-AE88-C53C569AC3EB}" srcOrd="4" destOrd="0" presId="urn:microsoft.com/office/officeart/2018/2/layout/IconVerticalSolidList"/>
    <dgm:cxn modelId="{2DC322F6-47B7-BC40-882A-7F2176BA8C6A}" type="presParOf" srcId="{E4BE7E22-182D-4105-AE88-C53C569AC3EB}" destId="{C30AAF16-73AE-4BF6-99D6-4DB728343C61}" srcOrd="0" destOrd="0" presId="urn:microsoft.com/office/officeart/2018/2/layout/IconVerticalSolidList"/>
    <dgm:cxn modelId="{201B236A-E30B-E949-8692-9E90FC97FEC3}" type="presParOf" srcId="{E4BE7E22-182D-4105-AE88-C53C569AC3EB}" destId="{ACBCE959-2586-40E8-A512-D18A0EC7F713}" srcOrd="1" destOrd="0" presId="urn:microsoft.com/office/officeart/2018/2/layout/IconVerticalSolidList"/>
    <dgm:cxn modelId="{3B183B0E-1441-9D49-BD98-63CA05F6C35B}" type="presParOf" srcId="{E4BE7E22-182D-4105-AE88-C53C569AC3EB}" destId="{49B002AC-2EB2-4700-AC17-1AA5033DED64}" srcOrd="2" destOrd="0" presId="urn:microsoft.com/office/officeart/2018/2/layout/IconVerticalSolidList"/>
    <dgm:cxn modelId="{E77F9430-926E-C84E-A70A-5F7E057013D0}" type="presParOf" srcId="{E4BE7E22-182D-4105-AE88-C53C569AC3EB}" destId="{E0B72EF8-328B-4B65-B2A4-753C54045F4D}"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B0AFF-DDFC-45EA-9731-3FACD31FBD37}">
      <dsp:nvSpPr>
        <dsp:cNvPr id="0" name=""/>
        <dsp:cNvSpPr/>
      </dsp:nvSpPr>
      <dsp:spPr>
        <a:xfrm>
          <a:off x="0" y="2315"/>
          <a:ext cx="6261100"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7D08E-0680-4BE9-8307-EE79FEE7F378}">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855238-5FAB-4C2A-AD28-D23D1177C22A}">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89000">
            <a:lnSpc>
              <a:spcPct val="90000"/>
            </a:lnSpc>
            <a:spcBef>
              <a:spcPct val="0"/>
            </a:spcBef>
            <a:spcAft>
              <a:spcPct val="35000"/>
            </a:spcAft>
            <a:buNone/>
          </a:pPr>
          <a:r>
            <a:rPr lang="en-US" sz="2000" kern="1200" dirty="0"/>
            <a:t>Go into effect </a:t>
          </a:r>
          <a:r>
            <a:rPr lang="en-US" sz="2000" b="1" u="sng" kern="1200" dirty="0"/>
            <a:t>March 20, 2024.</a:t>
          </a:r>
          <a:endParaRPr lang="en-US" sz="2000" kern="1200" dirty="0"/>
        </a:p>
      </dsp:txBody>
      <dsp:txXfrm>
        <a:off x="1355324" y="2315"/>
        <a:ext cx="4905775" cy="1173440"/>
      </dsp:txXfrm>
    </dsp:sp>
    <dsp:sp modelId="{A8B7D7E6-F688-476C-93FC-B3A13BC591A2}">
      <dsp:nvSpPr>
        <dsp:cNvPr id="0" name=""/>
        <dsp:cNvSpPr/>
      </dsp:nvSpPr>
      <dsp:spPr>
        <a:xfrm>
          <a:off x="0" y="1469116"/>
          <a:ext cx="6261100"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484F1-91CC-4CBD-A81F-957BF6FC8568}">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7DA574-3BE0-48EC-96C9-3E874545FE74}">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89000">
            <a:lnSpc>
              <a:spcPct val="90000"/>
            </a:lnSpc>
            <a:spcBef>
              <a:spcPct val="0"/>
            </a:spcBef>
            <a:spcAft>
              <a:spcPct val="35000"/>
            </a:spcAft>
            <a:buNone/>
          </a:pPr>
          <a:r>
            <a:rPr lang="en-US" sz="2000" kern="1200" dirty="0"/>
            <a:t>Property Condition Disclosure Statement (PCDS) will have new questions related to a property’s flood history.</a:t>
          </a:r>
        </a:p>
      </dsp:txBody>
      <dsp:txXfrm>
        <a:off x="1355324" y="1469116"/>
        <a:ext cx="4905775" cy="1173440"/>
      </dsp:txXfrm>
    </dsp:sp>
    <dsp:sp modelId="{B28C1B24-82F3-419B-80EC-0F0C7C63C7B3}">
      <dsp:nvSpPr>
        <dsp:cNvPr id="0" name=""/>
        <dsp:cNvSpPr/>
      </dsp:nvSpPr>
      <dsp:spPr>
        <a:xfrm>
          <a:off x="0" y="2935917"/>
          <a:ext cx="6261100"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B13EC3-48E0-48B5-96B3-6212B612497C}">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452A8F-6FF3-41DC-9846-42B7A8C6952E}">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89000">
            <a:lnSpc>
              <a:spcPct val="90000"/>
            </a:lnSpc>
            <a:spcBef>
              <a:spcPct val="0"/>
            </a:spcBef>
            <a:spcAft>
              <a:spcPct val="35000"/>
            </a:spcAft>
            <a:buNone/>
          </a:pPr>
          <a:r>
            <a:rPr lang="en-US" sz="2000" u="none" kern="1200" dirty="0"/>
            <a:t>Sellers will no longer be able to ”opt-out” with a $500 credit to the buyer at closing.</a:t>
          </a:r>
        </a:p>
      </dsp:txBody>
      <dsp:txXfrm>
        <a:off x="1355324" y="2935917"/>
        <a:ext cx="4905775" cy="1173440"/>
      </dsp:txXfrm>
    </dsp:sp>
    <dsp:sp modelId="{8B30EDED-8C1C-418F-B581-AA027623C1A4}">
      <dsp:nvSpPr>
        <dsp:cNvPr id="0" name=""/>
        <dsp:cNvSpPr/>
      </dsp:nvSpPr>
      <dsp:spPr>
        <a:xfrm>
          <a:off x="0" y="4402718"/>
          <a:ext cx="6261100"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D6BD2-F7FA-4BB6-887B-F01EAB21991D}">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473632-E3E3-4AEF-A40F-B298FE7C8646}">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89000">
            <a:lnSpc>
              <a:spcPct val="90000"/>
            </a:lnSpc>
            <a:spcBef>
              <a:spcPct val="0"/>
            </a:spcBef>
            <a:spcAft>
              <a:spcPct val="35000"/>
            </a:spcAft>
            <a:buNone/>
          </a:pPr>
          <a:r>
            <a:rPr lang="en-US" sz="2000" kern="1200" dirty="0"/>
            <a:t>Will technically make the PCDS required on every “residential real property” transaction in New York.</a:t>
          </a:r>
        </a:p>
      </dsp:txBody>
      <dsp:txXfrm>
        <a:off x="1355324" y="4402718"/>
        <a:ext cx="4905775" cy="1173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21152-7243-48F2-8425-2B4898617368}">
      <dsp:nvSpPr>
        <dsp:cNvPr id="0" name=""/>
        <dsp:cNvSpPr/>
      </dsp:nvSpPr>
      <dsp:spPr>
        <a:xfrm>
          <a:off x="0" y="697309"/>
          <a:ext cx="6261100" cy="18827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EFEACD-4410-4DFE-A011-AEDDCA4201D1}">
      <dsp:nvSpPr>
        <dsp:cNvPr id="0" name=""/>
        <dsp:cNvSpPr/>
      </dsp:nvSpPr>
      <dsp:spPr>
        <a:xfrm>
          <a:off x="569527" y="1120924"/>
          <a:ext cx="1035504" cy="10355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8808AB-2E35-4816-B753-3C7C2825AE1D}">
      <dsp:nvSpPr>
        <dsp:cNvPr id="0" name=""/>
        <dsp:cNvSpPr/>
      </dsp:nvSpPr>
      <dsp:spPr>
        <a:xfrm>
          <a:off x="2174559" y="697309"/>
          <a:ext cx="4086540" cy="1882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56" tIns="199256" rIns="199256" bIns="199256" numCol="1" spcCol="1270" anchor="ctr" anchorCtr="0">
          <a:noAutofit/>
        </a:bodyPr>
        <a:lstStyle/>
        <a:p>
          <a:pPr marL="0" lvl="0" indent="0" algn="l" defTabSz="1066800">
            <a:lnSpc>
              <a:spcPct val="100000"/>
            </a:lnSpc>
            <a:spcBef>
              <a:spcPct val="0"/>
            </a:spcBef>
            <a:spcAft>
              <a:spcPct val="35000"/>
            </a:spcAft>
            <a:buNone/>
          </a:pPr>
          <a:r>
            <a:rPr lang="en-US" sz="2400" kern="1200" dirty="0"/>
            <a:t>Good News!</a:t>
          </a:r>
        </a:p>
      </dsp:txBody>
      <dsp:txXfrm>
        <a:off x="2174559" y="697309"/>
        <a:ext cx="4086540" cy="1882735"/>
      </dsp:txXfrm>
    </dsp:sp>
    <dsp:sp modelId="{D9F2E7EA-B9C3-42B7-86A5-64B3BEE1BDB5}">
      <dsp:nvSpPr>
        <dsp:cNvPr id="0" name=""/>
        <dsp:cNvSpPr/>
      </dsp:nvSpPr>
      <dsp:spPr>
        <a:xfrm>
          <a:off x="0" y="2998430"/>
          <a:ext cx="6261100" cy="18827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85ECA0-72EB-4A28-94BB-B593FAD57656}">
      <dsp:nvSpPr>
        <dsp:cNvPr id="0" name=""/>
        <dsp:cNvSpPr/>
      </dsp:nvSpPr>
      <dsp:spPr>
        <a:xfrm>
          <a:off x="569527" y="3422045"/>
          <a:ext cx="1035504" cy="10355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CC2745-4F9C-40FA-A614-EC149852B6C0}">
      <dsp:nvSpPr>
        <dsp:cNvPr id="0" name=""/>
        <dsp:cNvSpPr/>
      </dsp:nvSpPr>
      <dsp:spPr>
        <a:xfrm>
          <a:off x="2174559" y="2998430"/>
          <a:ext cx="4086540" cy="1882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56" tIns="199256" rIns="199256" bIns="199256" numCol="1" spcCol="1270" anchor="ctr" anchorCtr="0">
          <a:noAutofit/>
        </a:bodyPr>
        <a:lstStyle/>
        <a:p>
          <a:pPr marL="0" lvl="0" indent="0" algn="l" defTabSz="889000">
            <a:lnSpc>
              <a:spcPct val="100000"/>
            </a:lnSpc>
            <a:spcBef>
              <a:spcPct val="0"/>
            </a:spcBef>
            <a:spcAft>
              <a:spcPct val="35000"/>
            </a:spcAft>
            <a:buNone/>
          </a:pPr>
          <a:r>
            <a:rPr lang="en-US" sz="2000" kern="1200" dirty="0"/>
            <a:t>The laws says “the agent shall have no further duties under this article and shall not be liable to any party for a violation of this article.” </a:t>
          </a:r>
        </a:p>
      </dsp:txBody>
      <dsp:txXfrm>
        <a:off x="2174559" y="2998430"/>
        <a:ext cx="4086540" cy="1882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810C8-2C25-A841-9C7A-771E594F5EC0}">
      <dsp:nvSpPr>
        <dsp:cNvPr id="0" name=""/>
        <dsp:cNvSpPr/>
      </dsp:nvSpPr>
      <dsp:spPr>
        <a:xfrm>
          <a:off x="0" y="133157"/>
          <a:ext cx="6261100" cy="261143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You will want to document that you delivered the PCDS to the seller and that you informed sellers and buyers of their rights and obligations under the law.</a:t>
          </a:r>
        </a:p>
      </dsp:txBody>
      <dsp:txXfrm>
        <a:off x="127480" y="260637"/>
        <a:ext cx="6006140" cy="2356479"/>
      </dsp:txXfrm>
    </dsp:sp>
    <dsp:sp modelId="{CFE484E5-1A5E-FC43-815A-FA695D44BEC0}">
      <dsp:nvSpPr>
        <dsp:cNvPr id="0" name=""/>
        <dsp:cNvSpPr/>
      </dsp:nvSpPr>
      <dsp:spPr>
        <a:xfrm>
          <a:off x="0" y="2833877"/>
          <a:ext cx="6261100" cy="2611439"/>
        </a:xfrm>
        <a:prstGeom prst="roundRect">
          <a:avLst/>
        </a:prstGeom>
        <a:gradFill rotWithShape="0">
          <a:gsLst>
            <a:gs pos="0">
              <a:schemeClr val="accent2">
                <a:hueOff val="-838123"/>
                <a:satOff val="-9658"/>
                <a:lumOff val="2159"/>
                <a:alphaOff val="0"/>
                <a:tint val="94000"/>
                <a:satMod val="103000"/>
                <a:lumMod val="102000"/>
              </a:schemeClr>
            </a:gs>
            <a:gs pos="50000">
              <a:schemeClr val="accent2">
                <a:hueOff val="-838123"/>
                <a:satOff val="-9658"/>
                <a:lumOff val="2159"/>
                <a:alphaOff val="0"/>
                <a:shade val="100000"/>
                <a:satMod val="110000"/>
                <a:lumMod val="100000"/>
              </a:schemeClr>
            </a:gs>
            <a:gs pos="100000">
              <a:schemeClr val="accent2">
                <a:hueOff val="-838123"/>
                <a:satOff val="-9658"/>
                <a:lumOff val="2159"/>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You should strongly recommend to buyer and seller clients that they discuss the ramifications and requirements of the PCDS with their attorneys. </a:t>
          </a:r>
        </a:p>
      </dsp:txBody>
      <dsp:txXfrm>
        <a:off x="127480" y="2961357"/>
        <a:ext cx="6006140" cy="2356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194C8-53AF-4ABD-923A-DB7B26AFEA48}">
      <dsp:nvSpPr>
        <dsp:cNvPr id="0" name=""/>
        <dsp:cNvSpPr/>
      </dsp:nvSpPr>
      <dsp:spPr>
        <a:xfrm>
          <a:off x="0" y="680"/>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5A7E7-6600-45B9-BC4E-046921B5EF56}">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D984FA-24B1-4AD6-A39A-0F37D2AA50A7}">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066800">
            <a:lnSpc>
              <a:spcPct val="100000"/>
            </a:lnSpc>
            <a:spcBef>
              <a:spcPct val="0"/>
            </a:spcBef>
            <a:spcAft>
              <a:spcPct val="35000"/>
            </a:spcAft>
            <a:buNone/>
          </a:pPr>
          <a:r>
            <a:rPr lang="en-US" sz="2400" kern="1200" dirty="0"/>
            <a:t>Review our PCDS legal tip at </a:t>
          </a:r>
          <a:r>
            <a:rPr lang="en-US" sz="2400" kern="1200" dirty="0">
              <a:hlinkClick xmlns:r="http://schemas.openxmlformats.org/officeDocument/2006/relationships" r:id="rId3"/>
            </a:rPr>
            <a:t>LIRealtor.com/legal</a:t>
          </a:r>
          <a:endParaRPr lang="en-US" sz="2400" kern="1200" dirty="0"/>
        </a:p>
      </dsp:txBody>
      <dsp:txXfrm>
        <a:off x="1840447" y="680"/>
        <a:ext cx="4420652" cy="1593460"/>
      </dsp:txXfrm>
    </dsp:sp>
    <dsp:sp modelId="{E7E69517-8B6E-4CB6-8212-2DBE4E9E5E55}">
      <dsp:nvSpPr>
        <dsp:cNvPr id="0" name=""/>
        <dsp:cNvSpPr/>
      </dsp:nvSpPr>
      <dsp:spPr>
        <a:xfrm>
          <a:off x="0" y="1992507"/>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A4A0C-C0E5-4C67-BA4A-4F9BA691FB7B}">
      <dsp:nvSpPr>
        <dsp:cNvPr id="0" name=""/>
        <dsp:cNvSpPr/>
      </dsp:nvSpPr>
      <dsp:spPr>
        <a:xfrm>
          <a:off x="482021" y="2351035"/>
          <a:ext cx="876403" cy="87640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D06E71-DA3C-4D86-9E40-A907B69FA182}">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066800">
            <a:lnSpc>
              <a:spcPct val="100000"/>
            </a:lnSpc>
            <a:spcBef>
              <a:spcPct val="0"/>
            </a:spcBef>
            <a:spcAft>
              <a:spcPct val="35000"/>
            </a:spcAft>
            <a:buNone/>
          </a:pPr>
          <a:r>
            <a:rPr lang="en-US" sz="2400" kern="1200" dirty="0"/>
            <a:t>FAQ regarding PCDS is available at </a:t>
          </a:r>
          <a:r>
            <a:rPr lang="en-US" sz="2400" kern="1200" dirty="0">
              <a:hlinkClick xmlns:r="http://schemas.openxmlformats.org/officeDocument/2006/relationships" r:id="rId6"/>
            </a:rPr>
            <a:t>LIRealtor.com/pcdsFAQ</a:t>
          </a:r>
          <a:endParaRPr lang="en-US" sz="2400" kern="1200" dirty="0"/>
        </a:p>
      </dsp:txBody>
      <dsp:txXfrm>
        <a:off x="1840447" y="1992507"/>
        <a:ext cx="4420652" cy="1593460"/>
      </dsp:txXfrm>
    </dsp:sp>
    <dsp:sp modelId="{C30AAF16-73AE-4BF6-99D6-4DB728343C61}">
      <dsp:nvSpPr>
        <dsp:cNvPr id="0" name=""/>
        <dsp:cNvSpPr/>
      </dsp:nvSpPr>
      <dsp:spPr>
        <a:xfrm>
          <a:off x="0" y="3984333"/>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CE959-2586-40E8-A512-D18A0EC7F713}">
      <dsp:nvSpPr>
        <dsp:cNvPr id="0" name=""/>
        <dsp:cNvSpPr/>
      </dsp:nvSpPr>
      <dsp:spPr>
        <a:xfrm>
          <a:off x="482021" y="4342861"/>
          <a:ext cx="876403" cy="8764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B72EF8-328B-4B65-B2A4-753C54045F4D}">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066800">
            <a:lnSpc>
              <a:spcPct val="100000"/>
            </a:lnSpc>
            <a:spcBef>
              <a:spcPct val="0"/>
            </a:spcBef>
            <a:spcAft>
              <a:spcPct val="35000"/>
            </a:spcAft>
            <a:buNone/>
          </a:pPr>
          <a:r>
            <a:rPr lang="en-US" sz="2400" kern="1200" dirty="0"/>
            <a:t>Call NYSAR Legal Helpline Monday-Friday from 9:00am-4:00pm at 518-436-9727.</a:t>
          </a:r>
        </a:p>
      </dsp:txBody>
      <dsp:txXfrm>
        <a:off x="1840447" y="3984333"/>
        <a:ext cx="4420652" cy="15934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CE6C3C-0292-4E07-894F-F0B2CCE63AEF}" type="datetimeFigureOut">
              <a:rPr lang="en-US" smtClean="0"/>
              <a:t>3/14/24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CB4871-D4F4-4D8A-86DA-589E2CC3C9CB}" type="slidenum">
              <a:rPr lang="en-US" smtClean="0"/>
              <a:t>‹#›</a:t>
            </a:fld>
            <a:endParaRPr lang="en-US" dirty="0"/>
          </a:p>
        </p:txBody>
      </p:sp>
    </p:spTree>
    <p:extLst>
      <p:ext uri="{BB962C8B-B14F-4D97-AF65-F5344CB8AC3E}">
        <p14:creationId xmlns:p14="http://schemas.microsoft.com/office/powerpoint/2010/main" val="266416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23BCA-A88A-429E-AF55-66529807A9EF}" type="datetimeFigureOut">
              <a:rPr lang="en-US" smtClean="0"/>
              <a:t>3/14/24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798F1-0EEB-40AD-9B55-466DEB320CF3}" type="slidenum">
              <a:rPr lang="en-US" smtClean="0"/>
              <a:t>‹#›</a:t>
            </a:fld>
            <a:endParaRPr lang="en-US" dirty="0"/>
          </a:p>
        </p:txBody>
      </p:sp>
    </p:spTree>
    <p:extLst>
      <p:ext uri="{BB962C8B-B14F-4D97-AF65-F5344CB8AC3E}">
        <p14:creationId xmlns:p14="http://schemas.microsoft.com/office/powerpoint/2010/main" val="16667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Sounds like a big deal – is it?  I think it’s going to be a bigger deal for attorneys.  Not so much for you</a:t>
            </a:r>
          </a:p>
          <a:p>
            <a:endParaRPr lang="en-US" dirty="0"/>
          </a:p>
          <a:p>
            <a:r>
              <a:rPr lang="en-US" dirty="0"/>
              <a:t>Your obligations haven’t changed.  May get more questions – most of which you cannot or should not answer.</a:t>
            </a:r>
          </a:p>
          <a:p>
            <a:endParaRPr lang="en-US" dirty="0"/>
          </a:p>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2</a:t>
            </a:fld>
            <a:endParaRPr lang="en-US" dirty="0"/>
          </a:p>
        </p:txBody>
      </p:sp>
    </p:spTree>
    <p:extLst>
      <p:ext uri="{BB962C8B-B14F-4D97-AF65-F5344CB8AC3E}">
        <p14:creationId xmlns:p14="http://schemas.microsoft.com/office/powerpoint/2010/main" val="12081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11</a:t>
            </a:fld>
            <a:endParaRPr lang="en-US" dirty="0"/>
          </a:p>
        </p:txBody>
      </p:sp>
    </p:spTree>
    <p:extLst>
      <p:ext uri="{BB962C8B-B14F-4D97-AF65-F5344CB8AC3E}">
        <p14:creationId xmlns:p14="http://schemas.microsoft.com/office/powerpoint/2010/main" val="5462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12</a:t>
            </a:fld>
            <a:endParaRPr lang="en-US" dirty="0"/>
          </a:p>
        </p:txBody>
      </p:sp>
    </p:spTree>
    <p:extLst>
      <p:ext uri="{BB962C8B-B14F-4D97-AF65-F5344CB8AC3E}">
        <p14:creationId xmlns:p14="http://schemas.microsoft.com/office/powerpoint/2010/main" val="3939110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13</a:t>
            </a:fld>
            <a:endParaRPr lang="en-US" dirty="0"/>
          </a:p>
        </p:txBody>
      </p:sp>
    </p:spTree>
    <p:extLst>
      <p:ext uri="{BB962C8B-B14F-4D97-AF65-F5344CB8AC3E}">
        <p14:creationId xmlns:p14="http://schemas.microsoft.com/office/powerpoint/2010/main" val="309576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14</a:t>
            </a:fld>
            <a:endParaRPr lang="en-US" dirty="0"/>
          </a:p>
        </p:txBody>
      </p:sp>
    </p:spTree>
    <p:extLst>
      <p:ext uri="{BB962C8B-B14F-4D97-AF65-F5344CB8AC3E}">
        <p14:creationId xmlns:p14="http://schemas.microsoft.com/office/powerpoint/2010/main" val="329446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15</a:t>
            </a:fld>
            <a:endParaRPr lang="en-US" dirty="0"/>
          </a:p>
        </p:txBody>
      </p:sp>
    </p:spTree>
    <p:extLst>
      <p:ext uri="{BB962C8B-B14F-4D97-AF65-F5344CB8AC3E}">
        <p14:creationId xmlns:p14="http://schemas.microsoft.com/office/powerpoint/2010/main" val="164797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17</a:t>
            </a:fld>
            <a:endParaRPr lang="en-US" dirty="0"/>
          </a:p>
        </p:txBody>
      </p:sp>
    </p:spTree>
    <p:extLst>
      <p:ext uri="{BB962C8B-B14F-4D97-AF65-F5344CB8AC3E}">
        <p14:creationId xmlns:p14="http://schemas.microsoft.com/office/powerpoint/2010/main" val="396611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18</a:t>
            </a:fld>
            <a:endParaRPr lang="en-US" dirty="0"/>
          </a:p>
        </p:txBody>
      </p:sp>
    </p:spTree>
    <p:extLst>
      <p:ext uri="{BB962C8B-B14F-4D97-AF65-F5344CB8AC3E}">
        <p14:creationId xmlns:p14="http://schemas.microsoft.com/office/powerpoint/2010/main" val="3758132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Seller can deliver PCDS to buyer at any time as long as it’s prior to delivery of signed contract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19</a:t>
            </a:fld>
            <a:endParaRPr lang="en-US" dirty="0"/>
          </a:p>
        </p:txBody>
      </p:sp>
    </p:spTree>
    <p:extLst>
      <p:ext uri="{BB962C8B-B14F-4D97-AF65-F5344CB8AC3E}">
        <p14:creationId xmlns:p14="http://schemas.microsoft.com/office/powerpoint/2010/main" val="3206902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20</a:t>
            </a:fld>
            <a:endParaRPr lang="en-US" dirty="0"/>
          </a:p>
        </p:txBody>
      </p:sp>
    </p:spTree>
    <p:extLst>
      <p:ext uri="{BB962C8B-B14F-4D97-AF65-F5344CB8AC3E}">
        <p14:creationId xmlns:p14="http://schemas.microsoft.com/office/powerpoint/2010/main" val="280700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21</a:t>
            </a:fld>
            <a:endParaRPr lang="en-US" dirty="0"/>
          </a:p>
        </p:txBody>
      </p:sp>
    </p:spTree>
    <p:extLst>
      <p:ext uri="{BB962C8B-B14F-4D97-AF65-F5344CB8AC3E}">
        <p14:creationId xmlns:p14="http://schemas.microsoft.com/office/powerpoint/2010/main" val="75274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sellers on Long Island NYC took advantage of credit.</a:t>
            </a:r>
          </a:p>
          <a:p>
            <a:endParaRPr lang="en-US" dirty="0"/>
          </a:p>
          <a:p>
            <a:r>
              <a:rPr lang="en-US" dirty="0"/>
              <a:t>Too many attorneys worried about litigation </a:t>
            </a:r>
          </a:p>
        </p:txBody>
      </p:sp>
      <p:sp>
        <p:nvSpPr>
          <p:cNvPr id="4" name="Slide Number Placeholder 3"/>
          <p:cNvSpPr>
            <a:spLocks noGrp="1"/>
          </p:cNvSpPr>
          <p:nvPr>
            <p:ph type="sldNum" sz="quarter" idx="5"/>
          </p:nvPr>
        </p:nvSpPr>
        <p:spPr/>
        <p:txBody>
          <a:bodyPr/>
          <a:lstStyle/>
          <a:p>
            <a:fld id="{A32798F1-0EEB-40AD-9B55-466DEB320CF3}" type="slidenum">
              <a:rPr lang="en-US" smtClean="0"/>
              <a:t>3</a:t>
            </a:fld>
            <a:endParaRPr lang="en-US" dirty="0"/>
          </a:p>
        </p:txBody>
      </p:sp>
    </p:spTree>
    <p:extLst>
      <p:ext uri="{BB962C8B-B14F-4D97-AF65-F5344CB8AC3E}">
        <p14:creationId xmlns:p14="http://schemas.microsoft.com/office/powerpoint/2010/main" val="107941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85" indent="0">
              <a:spcAft>
                <a:spcPts val="600"/>
              </a:spcAft>
              <a:buNone/>
            </a:pPr>
            <a:r>
              <a:rPr lang="en-US" sz="1200" dirty="0"/>
              <a:t>Probably will get resolved through litigation or legislation amendment.</a:t>
            </a:r>
          </a:p>
          <a:p>
            <a:pPr indent="-228600">
              <a:spcAft>
                <a:spcPts val="600"/>
              </a:spcAft>
              <a:buFont typeface="Arial" panose="020B0604020202020204" pitchFamily="34" charset="0"/>
              <a:buChar char="•"/>
            </a:pP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22</a:t>
            </a:fld>
            <a:endParaRPr lang="en-US" dirty="0"/>
          </a:p>
        </p:txBody>
      </p:sp>
    </p:spTree>
    <p:extLst>
      <p:ext uri="{BB962C8B-B14F-4D97-AF65-F5344CB8AC3E}">
        <p14:creationId xmlns:p14="http://schemas.microsoft.com/office/powerpoint/2010/main" val="3665928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23</a:t>
            </a:fld>
            <a:endParaRPr lang="en-US" dirty="0"/>
          </a:p>
        </p:txBody>
      </p:sp>
    </p:spTree>
    <p:extLst>
      <p:ext uri="{BB962C8B-B14F-4D97-AF65-F5344CB8AC3E}">
        <p14:creationId xmlns:p14="http://schemas.microsoft.com/office/powerpoint/2010/main" val="418479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24</a:t>
            </a:fld>
            <a:endParaRPr lang="en-US" dirty="0"/>
          </a:p>
        </p:txBody>
      </p:sp>
    </p:spTree>
    <p:extLst>
      <p:ext uri="{BB962C8B-B14F-4D97-AF65-F5344CB8AC3E}">
        <p14:creationId xmlns:p14="http://schemas.microsoft.com/office/powerpoint/2010/main" val="2370974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25</a:t>
            </a:fld>
            <a:endParaRPr lang="en-US" dirty="0"/>
          </a:p>
        </p:txBody>
      </p:sp>
    </p:spTree>
    <p:extLst>
      <p:ext uri="{BB962C8B-B14F-4D97-AF65-F5344CB8AC3E}">
        <p14:creationId xmlns:p14="http://schemas.microsoft.com/office/powerpoint/2010/main" val="192626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4</a:t>
            </a:fld>
            <a:endParaRPr lang="en-US" dirty="0"/>
          </a:p>
        </p:txBody>
      </p:sp>
    </p:spTree>
    <p:extLst>
      <p:ext uri="{BB962C8B-B14F-4D97-AF65-F5344CB8AC3E}">
        <p14:creationId xmlns:p14="http://schemas.microsoft.com/office/powerpoint/2010/main" val="427268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5</a:t>
            </a:fld>
            <a:endParaRPr lang="en-US" dirty="0"/>
          </a:p>
        </p:txBody>
      </p:sp>
    </p:spTree>
    <p:extLst>
      <p:ext uri="{BB962C8B-B14F-4D97-AF65-F5344CB8AC3E}">
        <p14:creationId xmlns:p14="http://schemas.microsoft.com/office/powerpoint/2010/main" val="335258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6</a:t>
            </a:fld>
            <a:endParaRPr lang="en-US" dirty="0"/>
          </a:p>
        </p:txBody>
      </p:sp>
    </p:spTree>
    <p:extLst>
      <p:ext uri="{BB962C8B-B14F-4D97-AF65-F5344CB8AC3E}">
        <p14:creationId xmlns:p14="http://schemas.microsoft.com/office/powerpoint/2010/main" val="248428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FORM!! Lots of good info in there.  </a:t>
            </a:r>
          </a:p>
        </p:txBody>
      </p:sp>
      <p:sp>
        <p:nvSpPr>
          <p:cNvPr id="4" name="Slide Number Placeholder 3"/>
          <p:cNvSpPr>
            <a:spLocks noGrp="1"/>
          </p:cNvSpPr>
          <p:nvPr>
            <p:ph type="sldNum" sz="quarter" idx="5"/>
          </p:nvPr>
        </p:nvSpPr>
        <p:spPr/>
        <p:txBody>
          <a:bodyPr/>
          <a:lstStyle/>
          <a:p>
            <a:fld id="{A32798F1-0EEB-40AD-9B55-466DEB320CF3}" type="slidenum">
              <a:rPr lang="en-US" smtClean="0"/>
              <a:t>7</a:t>
            </a:fld>
            <a:endParaRPr lang="en-US" dirty="0"/>
          </a:p>
        </p:txBody>
      </p:sp>
    </p:spTree>
    <p:extLst>
      <p:ext uri="{BB962C8B-B14F-4D97-AF65-F5344CB8AC3E}">
        <p14:creationId xmlns:p14="http://schemas.microsoft.com/office/powerpoint/2010/main" val="252298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HAVE NOT CHANGED</a:t>
            </a:r>
          </a:p>
        </p:txBody>
      </p:sp>
      <p:sp>
        <p:nvSpPr>
          <p:cNvPr id="4" name="Slide Number Placeholder 3"/>
          <p:cNvSpPr>
            <a:spLocks noGrp="1"/>
          </p:cNvSpPr>
          <p:nvPr>
            <p:ph type="sldNum" sz="quarter" idx="5"/>
          </p:nvPr>
        </p:nvSpPr>
        <p:spPr/>
        <p:txBody>
          <a:bodyPr/>
          <a:lstStyle/>
          <a:p>
            <a:fld id="{A32798F1-0EEB-40AD-9B55-466DEB320CF3}" type="slidenum">
              <a:rPr lang="en-US" smtClean="0"/>
              <a:t>8</a:t>
            </a:fld>
            <a:endParaRPr lang="en-US" dirty="0"/>
          </a:p>
        </p:txBody>
      </p:sp>
    </p:spTree>
    <p:extLst>
      <p:ext uri="{BB962C8B-B14F-4D97-AF65-F5344CB8AC3E}">
        <p14:creationId xmlns:p14="http://schemas.microsoft.com/office/powerpoint/2010/main" val="242664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9</a:t>
            </a:fld>
            <a:endParaRPr lang="en-US" dirty="0"/>
          </a:p>
        </p:txBody>
      </p:sp>
    </p:spTree>
    <p:extLst>
      <p:ext uri="{BB962C8B-B14F-4D97-AF65-F5344CB8AC3E}">
        <p14:creationId xmlns:p14="http://schemas.microsoft.com/office/powerpoint/2010/main" val="179655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10</a:t>
            </a:fld>
            <a:endParaRPr lang="en-US" dirty="0"/>
          </a:p>
        </p:txBody>
      </p:sp>
    </p:spTree>
    <p:extLst>
      <p:ext uri="{BB962C8B-B14F-4D97-AF65-F5344CB8AC3E}">
        <p14:creationId xmlns:p14="http://schemas.microsoft.com/office/powerpoint/2010/main" val="591270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65EB82-91A3-024F-9B67-399AB2E540A9}"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327912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65EB82-91A3-024F-9B67-399AB2E540A9}"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120542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65EB82-91A3-024F-9B67-399AB2E540A9}"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2545583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65EB82-91A3-024F-9B67-399AB2E540A9}"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A44F4AB-957A-4B74-B2BA-FE8F68E8555F}"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5077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65EB82-91A3-024F-9B67-399AB2E540A9}"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2524986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065EB82-91A3-024F-9B67-399AB2E540A9}" type="datetimeFigureOut">
              <a:rPr lang="en-US" smtClean="0"/>
              <a:t>3/14/24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752270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065EB82-91A3-024F-9B67-399AB2E540A9}" type="datetimeFigureOut">
              <a:rPr lang="en-US" smtClean="0"/>
              <a:t>3/14/24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3045055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5EB82-91A3-024F-9B67-399AB2E540A9}"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2458452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065EB82-91A3-024F-9B67-399AB2E540A9}" type="datetimeFigureOut">
              <a:rPr lang="en-US" smtClean="0"/>
              <a:t>3/14/24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A44F4AB-957A-4B74-B2BA-FE8F68E8555F}" type="slidenum">
              <a:rPr lang="en-US" smtClean="0"/>
              <a:t>‹#›</a:t>
            </a:fld>
            <a:endParaRPr lang="en-US" dirty="0"/>
          </a:p>
        </p:txBody>
      </p:sp>
    </p:spTree>
    <p:extLst>
      <p:ext uri="{BB962C8B-B14F-4D97-AF65-F5344CB8AC3E}">
        <p14:creationId xmlns:p14="http://schemas.microsoft.com/office/powerpoint/2010/main" val="1561743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sp>
        <p:nvSpPr>
          <p:cNvPr id="18" name="Google Shape;18;p3"/>
          <p:cNvSpPr txBox="1">
            <a:spLocks noGrp="1"/>
          </p:cNvSpPr>
          <p:nvPr>
            <p:ph type="ctrTitle"/>
          </p:nvPr>
        </p:nvSpPr>
        <p:spPr>
          <a:xfrm>
            <a:off x="1038800" y="2646251"/>
            <a:ext cx="6720800" cy="842800"/>
          </a:xfrm>
          <a:prstGeom prst="rect">
            <a:avLst/>
          </a:prstGeom>
          <a:effectLst>
            <a:outerShdw blurRad="50800" dist="38100" dir="2700000" algn="tl" rotWithShape="0">
              <a:prstClr val="black">
                <a:alpha val="40000"/>
              </a:prstClr>
            </a:outerShdw>
          </a:effectLst>
        </p:spPr>
        <p:txBody>
          <a:bodyPr spcFirstLastPara="1" wrap="square" lIns="0" tIns="0" rIns="0" bIns="0" anchor="b" anchorCtr="0">
            <a:noAutofit/>
          </a:bodyPr>
          <a:lstStyle>
            <a:lvl1pPr lvl="0" rtl="0">
              <a:spcBef>
                <a:spcPts val="0"/>
              </a:spcBef>
              <a:spcAft>
                <a:spcPts val="0"/>
              </a:spcAft>
              <a:buClr>
                <a:schemeClr val="lt1"/>
              </a:buClr>
              <a:buSzPts val="4400"/>
              <a:buNone/>
              <a:defRPr sz="5867" b="1">
                <a:solidFill>
                  <a:schemeClr val="lt1"/>
                </a:solidFill>
              </a:defRPr>
            </a:lvl1pPr>
            <a:lvl2pPr lvl="1" rtl="0">
              <a:spcBef>
                <a:spcPts val="0"/>
              </a:spcBef>
              <a:spcAft>
                <a:spcPts val="0"/>
              </a:spcAft>
              <a:buClr>
                <a:schemeClr val="lt1"/>
              </a:buClr>
              <a:buSzPts val="4400"/>
              <a:buNone/>
              <a:defRPr sz="5867">
                <a:solidFill>
                  <a:schemeClr val="lt1"/>
                </a:solidFill>
              </a:defRPr>
            </a:lvl2pPr>
            <a:lvl3pPr lvl="2" rtl="0">
              <a:spcBef>
                <a:spcPts val="0"/>
              </a:spcBef>
              <a:spcAft>
                <a:spcPts val="0"/>
              </a:spcAft>
              <a:buClr>
                <a:schemeClr val="lt1"/>
              </a:buClr>
              <a:buSzPts val="4400"/>
              <a:buNone/>
              <a:defRPr sz="5867">
                <a:solidFill>
                  <a:schemeClr val="lt1"/>
                </a:solidFill>
              </a:defRPr>
            </a:lvl3pPr>
            <a:lvl4pPr lvl="3" rtl="0">
              <a:spcBef>
                <a:spcPts val="0"/>
              </a:spcBef>
              <a:spcAft>
                <a:spcPts val="0"/>
              </a:spcAft>
              <a:buClr>
                <a:schemeClr val="lt1"/>
              </a:buClr>
              <a:buSzPts val="4400"/>
              <a:buNone/>
              <a:defRPr sz="5867">
                <a:solidFill>
                  <a:schemeClr val="lt1"/>
                </a:solidFill>
              </a:defRPr>
            </a:lvl4pPr>
            <a:lvl5pPr lvl="4" rtl="0">
              <a:spcBef>
                <a:spcPts val="0"/>
              </a:spcBef>
              <a:spcAft>
                <a:spcPts val="0"/>
              </a:spcAft>
              <a:buClr>
                <a:schemeClr val="lt1"/>
              </a:buClr>
              <a:buSzPts val="4400"/>
              <a:buNone/>
              <a:defRPr sz="5867">
                <a:solidFill>
                  <a:schemeClr val="lt1"/>
                </a:solidFill>
              </a:defRPr>
            </a:lvl5pPr>
            <a:lvl6pPr lvl="5" rtl="0">
              <a:spcBef>
                <a:spcPts val="0"/>
              </a:spcBef>
              <a:spcAft>
                <a:spcPts val="0"/>
              </a:spcAft>
              <a:buClr>
                <a:schemeClr val="lt1"/>
              </a:buClr>
              <a:buSzPts val="4400"/>
              <a:buNone/>
              <a:defRPr sz="5867">
                <a:solidFill>
                  <a:schemeClr val="lt1"/>
                </a:solidFill>
              </a:defRPr>
            </a:lvl6pPr>
            <a:lvl7pPr lvl="6" rtl="0">
              <a:spcBef>
                <a:spcPts val="0"/>
              </a:spcBef>
              <a:spcAft>
                <a:spcPts val="0"/>
              </a:spcAft>
              <a:buClr>
                <a:schemeClr val="lt1"/>
              </a:buClr>
              <a:buSzPts val="4400"/>
              <a:buNone/>
              <a:defRPr sz="5867">
                <a:solidFill>
                  <a:schemeClr val="lt1"/>
                </a:solidFill>
              </a:defRPr>
            </a:lvl7pPr>
            <a:lvl8pPr lvl="7" rtl="0">
              <a:spcBef>
                <a:spcPts val="0"/>
              </a:spcBef>
              <a:spcAft>
                <a:spcPts val="0"/>
              </a:spcAft>
              <a:buClr>
                <a:schemeClr val="lt1"/>
              </a:buClr>
              <a:buSzPts val="4400"/>
              <a:buNone/>
              <a:defRPr sz="5867">
                <a:solidFill>
                  <a:schemeClr val="lt1"/>
                </a:solidFill>
              </a:defRPr>
            </a:lvl8pPr>
            <a:lvl9pPr lvl="8" rtl="0">
              <a:spcBef>
                <a:spcPts val="0"/>
              </a:spcBef>
              <a:spcAft>
                <a:spcPts val="0"/>
              </a:spcAft>
              <a:buClr>
                <a:schemeClr val="lt1"/>
              </a:buClr>
              <a:buSzPts val="4400"/>
              <a:buNone/>
              <a:defRPr sz="5867">
                <a:solidFill>
                  <a:schemeClr val="lt1"/>
                </a:solidFill>
              </a:defRPr>
            </a:lvl9pPr>
          </a:lstStyle>
          <a:p>
            <a:r>
              <a:rPr lang="en-US" dirty="0"/>
              <a:t>Click to edit Master title style</a:t>
            </a:r>
            <a:endParaRPr dirty="0"/>
          </a:p>
        </p:txBody>
      </p:sp>
      <p:sp>
        <p:nvSpPr>
          <p:cNvPr id="19" name="Google Shape;19;p3"/>
          <p:cNvSpPr txBox="1">
            <a:spLocks noGrp="1"/>
          </p:cNvSpPr>
          <p:nvPr>
            <p:ph type="subTitle" idx="1"/>
          </p:nvPr>
        </p:nvSpPr>
        <p:spPr>
          <a:xfrm>
            <a:off x="1038800" y="3618551"/>
            <a:ext cx="6720800" cy="593200"/>
          </a:xfrm>
          <a:prstGeom prst="rect">
            <a:avLst/>
          </a:prstGeom>
          <a:effectLst>
            <a:outerShdw blurRad="50800" dist="38100" dir="2700000" algn="tl" rotWithShape="0">
              <a:prstClr val="black">
                <a:alpha val="40000"/>
              </a:prstClr>
            </a:outerShdw>
          </a:effectLst>
        </p:spPr>
        <p:txBody>
          <a:bodyPr spcFirstLastPara="1" wrap="square" lIns="0" tIns="0" rIns="0" bIns="0" anchor="t" anchorCtr="0">
            <a:noAutofit/>
          </a:bodyPr>
          <a:lstStyle>
            <a:lvl1pPr lvl="0" rtl="0">
              <a:spcBef>
                <a:spcPts val="0"/>
              </a:spcBef>
              <a:spcAft>
                <a:spcPts val="0"/>
              </a:spcAft>
              <a:buClr>
                <a:schemeClr val="dk1"/>
              </a:buClr>
              <a:buSzPts val="2400"/>
              <a:buNone/>
              <a:defRPr b="1">
                <a:solidFill>
                  <a:schemeClr val="bg1"/>
                </a:solidFill>
              </a:defRPr>
            </a:lvl1pPr>
            <a:lvl2pPr lvl="1" rtl="0">
              <a:spcBef>
                <a:spcPts val="1067"/>
              </a:spcBef>
              <a:spcAft>
                <a:spcPts val="0"/>
              </a:spcAft>
              <a:buClr>
                <a:schemeClr val="dk1"/>
              </a:buClr>
              <a:buSzPts val="3000"/>
              <a:buNone/>
              <a:defRPr sz="4000"/>
            </a:lvl2pPr>
            <a:lvl3pPr lvl="2" rtl="0">
              <a:spcBef>
                <a:spcPts val="1067"/>
              </a:spcBef>
              <a:spcAft>
                <a:spcPts val="0"/>
              </a:spcAft>
              <a:buClr>
                <a:schemeClr val="dk1"/>
              </a:buClr>
              <a:buSzPts val="3000"/>
              <a:buNone/>
              <a:defRPr sz="4000"/>
            </a:lvl3pPr>
            <a:lvl4pPr lvl="3" rtl="0">
              <a:spcBef>
                <a:spcPts val="1067"/>
              </a:spcBef>
              <a:spcAft>
                <a:spcPts val="0"/>
              </a:spcAft>
              <a:buSzPts val="3000"/>
              <a:buNone/>
              <a:defRPr sz="4000"/>
            </a:lvl4pPr>
            <a:lvl5pPr lvl="4" rtl="0">
              <a:spcBef>
                <a:spcPts val="1067"/>
              </a:spcBef>
              <a:spcAft>
                <a:spcPts val="0"/>
              </a:spcAft>
              <a:buSzPts val="3000"/>
              <a:buNone/>
              <a:defRPr sz="4000"/>
            </a:lvl5pPr>
            <a:lvl6pPr lvl="5" rtl="0">
              <a:spcBef>
                <a:spcPts val="1067"/>
              </a:spcBef>
              <a:spcAft>
                <a:spcPts val="0"/>
              </a:spcAft>
              <a:buSzPts val="3000"/>
              <a:buNone/>
              <a:defRPr sz="4000"/>
            </a:lvl6pPr>
            <a:lvl7pPr lvl="6" rtl="0">
              <a:spcBef>
                <a:spcPts val="1067"/>
              </a:spcBef>
              <a:spcAft>
                <a:spcPts val="0"/>
              </a:spcAft>
              <a:buSzPts val="3000"/>
              <a:buNone/>
              <a:defRPr sz="4000"/>
            </a:lvl7pPr>
            <a:lvl8pPr lvl="7" rtl="0">
              <a:spcBef>
                <a:spcPts val="1067"/>
              </a:spcBef>
              <a:spcAft>
                <a:spcPts val="0"/>
              </a:spcAft>
              <a:buSzPts val="3000"/>
              <a:buNone/>
              <a:defRPr sz="4000"/>
            </a:lvl8pPr>
            <a:lvl9pPr lvl="8" rtl="0">
              <a:spcBef>
                <a:spcPts val="1067"/>
              </a:spcBef>
              <a:spcAft>
                <a:spcPts val="1067"/>
              </a:spcAft>
              <a:buSzPts val="3000"/>
              <a:buNone/>
              <a:defRPr sz="4000"/>
            </a:lvl9pPr>
          </a:lstStyle>
          <a:p>
            <a:r>
              <a:rPr lang="en-US" dirty="0"/>
              <a:t>Click to edit Master subtitle style</a:t>
            </a:r>
            <a:endParaRPr dirty="0"/>
          </a:p>
        </p:txBody>
      </p:sp>
    </p:spTree>
    <p:extLst>
      <p:ext uri="{BB962C8B-B14F-4D97-AF65-F5344CB8AC3E}">
        <p14:creationId xmlns:p14="http://schemas.microsoft.com/office/powerpoint/2010/main" val="822646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35" name="Google Shape;35;p5"/>
          <p:cNvSpPr txBox="1">
            <a:spLocks noGrp="1"/>
          </p:cNvSpPr>
          <p:nvPr>
            <p:ph type="body" idx="1"/>
          </p:nvPr>
        </p:nvSpPr>
        <p:spPr>
          <a:xfrm>
            <a:off x="1038800" y="1989900"/>
            <a:ext cx="9282800" cy="38604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pPr lvl="0"/>
            <a:r>
              <a:rPr lang="en-US"/>
              <a:t>Edit Master text styles</a:t>
            </a:r>
          </a:p>
        </p:txBody>
      </p:sp>
      <p:sp>
        <p:nvSpPr>
          <p:cNvPr id="36" name="Google Shape;36;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A44F4AB-957A-4B74-B2BA-FE8F68E8555F}" type="slidenum">
              <a:rPr lang="en-US" smtClean="0"/>
              <a:t>‹#›</a:t>
            </a:fld>
            <a:endParaRPr lang="en-US" dirty="0"/>
          </a:p>
        </p:txBody>
      </p:sp>
    </p:spTree>
    <p:extLst>
      <p:ext uri="{BB962C8B-B14F-4D97-AF65-F5344CB8AC3E}">
        <p14:creationId xmlns:p14="http://schemas.microsoft.com/office/powerpoint/2010/main" val="249082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5EB82-91A3-024F-9B67-399AB2E540A9}"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17870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65EB82-91A3-024F-9B67-399AB2E540A9}"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41510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65EB82-91A3-024F-9B67-399AB2E540A9}"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163036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65EB82-91A3-024F-9B67-399AB2E540A9}" type="datetimeFigureOut">
              <a:rPr lang="en-US" smtClean="0"/>
              <a:t>3/14/24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1468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65EB82-91A3-024F-9B67-399AB2E540A9}" type="datetimeFigureOut">
              <a:rPr lang="en-US" smtClean="0"/>
              <a:t>3/14/24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221166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065EB82-91A3-024F-9B67-399AB2E540A9}" type="datetimeFigureOut">
              <a:rPr lang="en-US" smtClean="0"/>
              <a:t>3/14/24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17993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65EB82-91A3-024F-9B67-399AB2E540A9}"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29923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65EB82-91A3-024F-9B67-399AB2E540A9}"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4F4AB-957A-4B74-B2BA-FE8F68E8555F}" type="slidenum">
              <a:rPr lang="en-US" smtClean="0"/>
              <a:t>‹#›</a:t>
            </a:fld>
            <a:endParaRPr lang="en-US" dirty="0"/>
          </a:p>
        </p:txBody>
      </p:sp>
    </p:spTree>
    <p:extLst>
      <p:ext uri="{BB962C8B-B14F-4D97-AF65-F5344CB8AC3E}">
        <p14:creationId xmlns:p14="http://schemas.microsoft.com/office/powerpoint/2010/main" val="145399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rgbClr val="17214A"/>
            </a:gs>
            <a:gs pos="92000">
              <a:srgbClr val="1F487E"/>
            </a:gs>
          </a:gsLst>
          <a:lin ang="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65EB82-91A3-024F-9B67-399AB2E540A9}" type="datetimeFigureOut">
              <a:rPr lang="en-US" smtClean="0"/>
              <a:t>3/14/24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A44F4AB-957A-4B74-B2BA-FE8F68E8555F}" type="slidenum">
              <a:rPr lang="en-US" smtClean="0"/>
              <a:t>‹#›</a:t>
            </a:fld>
            <a:endParaRPr lang="en-US" dirty="0"/>
          </a:p>
        </p:txBody>
      </p:sp>
      <p:pic>
        <p:nvPicPr>
          <p:cNvPr id="8" name="Picture 7"/>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830471" y="211892"/>
            <a:ext cx="952118" cy="473908"/>
          </a:xfrm>
          <a:prstGeom prst="rect">
            <a:avLst/>
          </a:prstGeom>
        </p:spPr>
      </p:pic>
    </p:spTree>
    <p:extLst>
      <p:ext uri="{BB962C8B-B14F-4D97-AF65-F5344CB8AC3E}">
        <p14:creationId xmlns:p14="http://schemas.microsoft.com/office/powerpoint/2010/main" val="2907581157"/>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Lst>
  <p:transition>
    <p:fade thruBlk="1"/>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5.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sv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png"/><Relationship Id="rId7" Type="http://schemas.openxmlformats.org/officeDocument/2006/relationships/diagramData" Target="../diagrams/data3.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9.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image" Target="../media/image29.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sv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33.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4.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35.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36.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37.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png"/><Relationship Id="rId7" Type="http://schemas.openxmlformats.org/officeDocument/2006/relationships/diagramData" Target="../diagrams/data4.xml"/><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9.png"/><Relationship Id="rId11" Type="http://schemas.microsoft.com/office/2007/relationships/diagramDrawing" Target="../diagrams/drawing4.xml"/><Relationship Id="rId5" Type="http://schemas.openxmlformats.org/officeDocument/2006/relationships/image" Target="../media/image4.pn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9.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png"/><Relationship Id="rId7"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9.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726A8C7E-12D1-447F-829D-B336EBB89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text on a black background&#10;&#10;Description automatically generate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84" y="1083733"/>
            <a:ext cx="5263471" cy="2615390"/>
          </a:xfrm>
          <a:prstGeom prst="rect">
            <a:avLst/>
          </a:prstGeom>
          <a:ln>
            <a:noFill/>
          </a:ln>
          <a:effectLst>
            <a:outerShdw blurRad="76200" dist="63500" dir="5040000" algn="tl" rotWithShape="0">
              <a:srgbClr val="000000">
                <a:alpha val="41000"/>
              </a:srgbClr>
            </a:outerShdw>
          </a:effectLst>
        </p:spPr>
      </p:pic>
      <p:pic>
        <p:nvPicPr>
          <p:cNvPr id="21" name="Picture 20">
            <a:extLst>
              <a:ext uri="{FF2B5EF4-FFF2-40B4-BE49-F238E27FC236}">
                <a16:creationId xmlns:a16="http://schemas.microsoft.com/office/drawing/2014/main" id="{20463B2A-917A-4CD1-8F10-EC9191465E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bwMode="white">
          <a:xfrm>
            <a:off x="0" y="6020068"/>
            <a:ext cx="10439399" cy="275942"/>
          </a:xfrm>
          <a:prstGeom prst="rect">
            <a:avLst/>
          </a:prstGeom>
        </p:spPr>
      </p:pic>
      <p:sp>
        <p:nvSpPr>
          <p:cNvPr id="23" name="Rectangle 22">
            <a:extLst>
              <a:ext uri="{FF2B5EF4-FFF2-40B4-BE49-F238E27FC236}">
                <a16:creationId xmlns:a16="http://schemas.microsoft.com/office/drawing/2014/main" id="{B93F7C68-08F9-4957-BCAA-5800D5C8F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68017"/>
            <a:ext cx="10439400"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74158" y="4499572"/>
            <a:ext cx="9619488" cy="955245"/>
          </a:xfrm>
        </p:spPr>
        <p:txBody>
          <a:bodyPr vert="horz" lIns="91440" tIns="45720" rIns="91440" bIns="45720" rtlCol="0" anchor="b">
            <a:normAutofit/>
          </a:bodyPr>
          <a:lstStyle/>
          <a:p>
            <a:pPr>
              <a:spcBef>
                <a:spcPct val="0"/>
              </a:spcBef>
            </a:pPr>
            <a:r>
              <a:rPr lang="en-US" sz="3000" dirty="0">
                <a:solidFill>
                  <a:schemeClr val="tx1"/>
                </a:solidFill>
              </a:rPr>
              <a:t>Upcoming NY Property Condition </a:t>
            </a:r>
            <a:br>
              <a:rPr lang="en-US" sz="3000" dirty="0">
                <a:solidFill>
                  <a:schemeClr val="tx1"/>
                </a:solidFill>
              </a:rPr>
            </a:br>
            <a:r>
              <a:rPr lang="en-US" sz="3000" dirty="0">
                <a:solidFill>
                  <a:schemeClr val="tx1"/>
                </a:solidFill>
              </a:rPr>
              <a:t>Disclosure Act Amendment</a:t>
            </a:r>
          </a:p>
        </p:txBody>
      </p:sp>
      <p:sp>
        <p:nvSpPr>
          <p:cNvPr id="3" name="Subtitle 2"/>
          <p:cNvSpPr>
            <a:spLocks noGrp="1"/>
          </p:cNvSpPr>
          <p:nvPr>
            <p:ph type="subTitle" idx="1"/>
          </p:nvPr>
        </p:nvSpPr>
        <p:spPr>
          <a:xfrm>
            <a:off x="670984" y="5410221"/>
            <a:ext cx="9622662" cy="513103"/>
          </a:xfrm>
        </p:spPr>
        <p:txBody>
          <a:bodyPr vert="horz" lIns="91440" tIns="45720" rIns="91440" bIns="45720" rtlCol="0" anchor="ctr">
            <a:noAutofit/>
          </a:bodyPr>
          <a:lstStyle/>
          <a:p>
            <a:pPr marL="0" indent="0" algn="r"/>
            <a:r>
              <a:rPr lang="en-US" sz="2200" dirty="0">
                <a:solidFill>
                  <a:schemeClr val="tx1"/>
                </a:solidFill>
              </a:rPr>
              <a:t>Patrick Fife</a:t>
            </a:r>
          </a:p>
          <a:p>
            <a:pPr marL="0" indent="0" algn="r"/>
            <a:r>
              <a:rPr lang="en-US" sz="2200" dirty="0">
                <a:solidFill>
                  <a:schemeClr val="tx1"/>
                </a:solidFill>
              </a:rPr>
              <a:t>General Counsel</a:t>
            </a:r>
          </a:p>
        </p:txBody>
      </p:sp>
      <p:pic>
        <p:nvPicPr>
          <p:cNvPr id="25" name="Picture 24">
            <a:extLst>
              <a:ext uri="{FF2B5EF4-FFF2-40B4-BE49-F238E27FC236}">
                <a16:creationId xmlns:a16="http://schemas.microsoft.com/office/drawing/2014/main" id="{6CC1E58F-989C-447B-BE8F-566A07F50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bwMode="white">
          <a:xfrm>
            <a:off x="10583333" y="6021062"/>
            <a:ext cx="1605490" cy="276940"/>
          </a:xfrm>
          <a:prstGeom prst="rect">
            <a:avLst/>
          </a:prstGeom>
        </p:spPr>
      </p:pic>
      <p:sp>
        <p:nvSpPr>
          <p:cNvPr id="27" name="Rectangle 26">
            <a:extLst>
              <a:ext uri="{FF2B5EF4-FFF2-40B4-BE49-F238E27FC236}">
                <a16:creationId xmlns:a16="http://schemas.microsoft.com/office/drawing/2014/main" id="{31E849FD-7543-435B-80FB-5D79643E0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0591801" y="4367295"/>
            <a:ext cx="1597024" cy="1660332"/>
          </a:xfrm>
          <a:prstGeom prst="rect">
            <a:avLst/>
          </a:pr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4966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id="{E7E11A8B-D353-4867-842B-40B7BABC9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0" name="Rectangle 19">
              <a:extLst>
                <a:ext uri="{FF2B5EF4-FFF2-40B4-BE49-F238E27FC236}">
                  <a16:creationId xmlns:a16="http://schemas.microsoft.com/office/drawing/2014/main" id="{F0C50D17-020B-418B-BE67-DC7DEA17D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E9D5520-887C-4E25-9F91-49EBA2FB3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Calendar on table">
            <a:extLst>
              <a:ext uri="{FF2B5EF4-FFF2-40B4-BE49-F238E27FC236}">
                <a16:creationId xmlns:a16="http://schemas.microsoft.com/office/drawing/2014/main" id="{7B701F5C-FF76-5963-AAA9-111301EDD90E}"/>
              </a:ext>
            </a:extLst>
          </p:cNvPr>
          <p:cNvPicPr>
            <a:picLocks noChangeAspect="1"/>
          </p:cNvPicPr>
          <p:nvPr/>
        </p:nvPicPr>
        <p:blipFill rotWithShape="1">
          <a:blip r:embed="rId6"/>
          <a:srcRect l="3258" r="37425"/>
          <a:stretch/>
        </p:blipFill>
        <p:spPr>
          <a:xfrm>
            <a:off x="6096000" y="10"/>
            <a:ext cx="6092823" cy="6856310"/>
          </a:xfrm>
          <a:prstGeom prst="rect">
            <a:avLst/>
          </a:prstGeom>
          <a:ln>
            <a:noFill/>
          </a:ln>
          <a:effectLst/>
        </p:spPr>
      </p:pic>
      <p:sp>
        <p:nvSpPr>
          <p:cNvPr id="23" name="Rectangle 22">
            <a:extLst>
              <a:ext uri="{FF2B5EF4-FFF2-40B4-BE49-F238E27FC236}">
                <a16:creationId xmlns:a16="http://schemas.microsoft.com/office/drawing/2014/main" id="{C2E52CAC-158C-4DC7-AA1C-F582FFF73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5669679" cy="1080938"/>
          </a:xfrm>
        </p:spPr>
        <p:txBody>
          <a:bodyPr vert="horz" lIns="91440" tIns="45720" rIns="91440" bIns="45720" rtlCol="0" anchor="ctr">
            <a:noAutofit/>
          </a:bodyPr>
          <a:lstStyle/>
          <a:p>
            <a:pPr>
              <a:spcBef>
                <a:spcPct val="0"/>
              </a:spcBef>
            </a:pPr>
            <a:r>
              <a:rPr lang="en-US" sz="3200" b="1" dirty="0"/>
              <a:t>There Are Really Only Two Differences on March 20th </a:t>
            </a:r>
            <a:endParaRPr lang="en-US" sz="3200" dirty="0"/>
          </a:p>
        </p:txBody>
      </p:sp>
      <p:pic>
        <p:nvPicPr>
          <p:cNvPr id="25" name="Picture 24">
            <a:extLst>
              <a:ext uri="{FF2B5EF4-FFF2-40B4-BE49-F238E27FC236}">
                <a16:creationId xmlns:a16="http://schemas.microsoft.com/office/drawing/2014/main" id="{83211ECD-2CC2-43D9-A32B-E8669250EF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2" y="2336873"/>
            <a:ext cx="5041628" cy="3599316"/>
          </a:xfrm>
        </p:spPr>
        <p:txBody>
          <a:bodyPr vert="horz" lIns="91440" tIns="45720" rIns="91440" bIns="45720" rtlCol="0">
            <a:normAutofit/>
          </a:bodyPr>
          <a:lstStyle/>
          <a:p>
            <a:pPr marL="844548" indent="-457200">
              <a:spcAft>
                <a:spcPts val="600"/>
              </a:spcAft>
            </a:pPr>
            <a:r>
              <a:rPr lang="en-US" sz="2600" dirty="0"/>
              <a:t>You need to provide sellers the new PCDS form.</a:t>
            </a:r>
          </a:p>
          <a:p>
            <a:pPr marL="844548" indent="-457200">
              <a:spcAft>
                <a:spcPts val="600"/>
              </a:spcAft>
            </a:pPr>
            <a:endParaRPr lang="en-US" sz="2600" dirty="0"/>
          </a:p>
          <a:p>
            <a:pPr marL="844548" indent="-457200">
              <a:spcAft>
                <a:spcPts val="600"/>
              </a:spcAft>
            </a:pPr>
            <a:r>
              <a:rPr lang="en-US" sz="2600" dirty="0"/>
              <a:t>You can no longer advise sellers they have the option of providing a $500 credit to buyers at closing in lieu of delivering a completed PCDS. </a:t>
            </a:r>
          </a:p>
          <a:p>
            <a:pPr marL="615948" indent="-228600">
              <a:spcAft>
                <a:spcPts val="600"/>
              </a:spcAft>
              <a:buFont typeface="Arial" panose="020B0604020202020204" pitchFamily="34" charset="0"/>
              <a:buChar char="•"/>
            </a:pPr>
            <a:endParaRPr lang="en-US" sz="2200" dirty="0"/>
          </a:p>
          <a:p>
            <a:pPr marL="101598" indent="-2286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403016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34">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7" name="Picture 36">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9" name="Rectangle 38">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3" name="Rectangle 42">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7" name="Rectangle 46">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7087552" cy="1080938"/>
          </a:xfrm>
        </p:spPr>
        <p:txBody>
          <a:bodyPr vert="horz" lIns="91440" tIns="45720" rIns="91440" bIns="45720" rtlCol="0" anchor="ctr">
            <a:noAutofit/>
          </a:bodyPr>
          <a:lstStyle/>
          <a:p>
            <a:pPr>
              <a:spcBef>
                <a:spcPct val="0"/>
              </a:spcBef>
            </a:pPr>
            <a:r>
              <a:rPr lang="en-US" sz="3000" b="1" dirty="0"/>
              <a:t>What Does This Mean for Listings that Are </a:t>
            </a:r>
            <a:r>
              <a:rPr lang="en-US" sz="3000" b="1" u="sng" dirty="0"/>
              <a:t>Under Contract</a:t>
            </a:r>
            <a:r>
              <a:rPr lang="en-US" sz="3000" b="1" dirty="0"/>
              <a:t> as of March 20</a:t>
            </a:r>
            <a:r>
              <a:rPr lang="en-US" sz="3000" b="1" baseline="30000" dirty="0"/>
              <a:t>th</a:t>
            </a:r>
            <a:r>
              <a:rPr lang="en-US" sz="3000" b="1" dirty="0"/>
              <a:t>?</a:t>
            </a:r>
          </a:p>
        </p:txBody>
      </p:sp>
      <p:pic>
        <p:nvPicPr>
          <p:cNvPr id="57" name="Picture 56">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338667" y="2336873"/>
            <a:ext cx="6764865" cy="3599316"/>
          </a:xfrm>
        </p:spPr>
        <p:txBody>
          <a:bodyPr vert="horz" lIns="91440" tIns="45720" rIns="91440" bIns="45720" rtlCol="0">
            <a:normAutofit lnSpcReduction="10000"/>
          </a:bodyPr>
          <a:lstStyle/>
          <a:p>
            <a:pPr marL="952485" indent="-457200">
              <a:spcAft>
                <a:spcPts val="600"/>
              </a:spcAft>
            </a:pPr>
            <a:r>
              <a:rPr lang="en-US" sz="2600" dirty="0"/>
              <a:t>For all of your listings where a contract of sale was entered into by your clients and their buyers prior to March 20, 2024, the Property Condition Disclosure Act amendments will not be applicable.  </a:t>
            </a:r>
          </a:p>
          <a:p>
            <a:pPr marL="952485" indent="-457200">
              <a:spcAft>
                <a:spcPts val="600"/>
              </a:spcAft>
            </a:pPr>
            <a:endParaRPr lang="en-US" sz="2600" dirty="0"/>
          </a:p>
          <a:p>
            <a:pPr marL="952485" indent="-457200">
              <a:spcAft>
                <a:spcPts val="600"/>
              </a:spcAft>
            </a:pPr>
            <a:r>
              <a:rPr lang="en-US" sz="2600" dirty="0"/>
              <a:t>Those sellers do not have to provide a PCDS and can still avail themselves of the $500 credit. </a:t>
            </a:r>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a:p>
            <a:pPr marL="101598" indent="-228600">
              <a:spcAft>
                <a:spcPts val="600"/>
              </a:spcAft>
              <a:buFont typeface="Arial" panose="020B0604020202020204" pitchFamily="34" charset="0"/>
              <a:buChar char="•"/>
            </a:pPr>
            <a:endParaRPr lang="en-US" sz="2000" dirty="0"/>
          </a:p>
        </p:txBody>
      </p:sp>
      <p:pic>
        <p:nvPicPr>
          <p:cNvPr id="5" name="Picture 4" descr="Houses in an area">
            <a:extLst>
              <a:ext uri="{FF2B5EF4-FFF2-40B4-BE49-F238E27FC236}">
                <a16:creationId xmlns:a16="http://schemas.microsoft.com/office/drawing/2014/main" id="{09E32694-20EC-640F-2682-E4620B913A1F}"/>
              </a:ext>
            </a:extLst>
          </p:cNvPr>
          <p:cNvPicPr>
            <a:picLocks noChangeAspect="1"/>
          </p:cNvPicPr>
          <p:nvPr/>
        </p:nvPicPr>
        <p:blipFill rotWithShape="1">
          <a:blip r:embed="rId6"/>
          <a:srcRect l="8480" r="17989"/>
          <a:stretch/>
        </p:blipFill>
        <p:spPr>
          <a:xfrm>
            <a:off x="8187091" y="1904620"/>
            <a:ext cx="3358478" cy="304876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6106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2" name="Picture 11">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 name="Rectangle 13">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6" name="Rectangle 2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spcBef>
                <a:spcPct val="0"/>
              </a:spcBef>
            </a:pPr>
            <a:r>
              <a:rPr lang="en-US" sz="3400" b="1">
                <a:solidFill>
                  <a:srgbClr val="FFFFFF"/>
                </a:solidFill>
              </a:rPr>
              <a:t>What About Active Listings that Aren’t Under Contract as of March 20</a:t>
            </a:r>
            <a:r>
              <a:rPr lang="en-US" sz="3400" b="1" baseline="30000">
                <a:solidFill>
                  <a:srgbClr val="FFFFFF"/>
                </a:solidFill>
              </a:rPr>
              <a:t>th</a:t>
            </a:r>
            <a:r>
              <a:rPr lang="en-US" sz="3400" b="1">
                <a:solidFill>
                  <a:srgbClr val="FFFFFF"/>
                </a:solidFill>
              </a:rPr>
              <a:t>?</a:t>
            </a:r>
            <a:endParaRPr lang="en-US" sz="3400" b="1" dirty="0">
              <a:solidFill>
                <a:srgbClr val="FFFFFF"/>
              </a:solidFill>
            </a:endParaRPr>
          </a:p>
        </p:txBody>
      </p:sp>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5287995" y="2587398"/>
            <a:ext cx="6257362" cy="3576809"/>
          </a:xfrm>
        </p:spPr>
        <p:txBody>
          <a:bodyPr vert="horz" lIns="91440" tIns="45720" rIns="91440" bIns="45720" rtlCol="0" anchor="ctr">
            <a:normAutofit lnSpcReduction="10000"/>
          </a:bodyPr>
          <a:lstStyle/>
          <a:p>
            <a:pPr marL="101598" indent="-228600">
              <a:spcAft>
                <a:spcPts val="600"/>
              </a:spcAft>
              <a:buFont typeface="Arial" panose="020B0604020202020204" pitchFamily="34" charset="0"/>
              <a:buChar char="•"/>
            </a:pPr>
            <a:endParaRPr lang="en-US" sz="2000" dirty="0">
              <a:solidFill>
                <a:srgbClr val="FFFFFF"/>
              </a:solidFill>
            </a:endParaRPr>
          </a:p>
          <a:p>
            <a:pPr indent="-228600">
              <a:spcAft>
                <a:spcPts val="600"/>
              </a:spcAft>
              <a:buFont typeface="Arial" panose="020B0604020202020204" pitchFamily="34" charset="0"/>
              <a:buChar char="•"/>
            </a:pPr>
            <a:endParaRPr lang="en-US" sz="2000" dirty="0">
              <a:solidFill>
                <a:srgbClr val="FFFFFF"/>
              </a:solidFill>
            </a:endParaRPr>
          </a:p>
          <a:p>
            <a:pPr marL="380985" indent="0">
              <a:spcAft>
                <a:spcPts val="600"/>
              </a:spcAft>
              <a:buNone/>
            </a:pPr>
            <a:r>
              <a:rPr lang="en-US" sz="2600" dirty="0">
                <a:solidFill>
                  <a:srgbClr val="FFFFFF"/>
                </a:solidFill>
              </a:rPr>
              <a:t>If you have active listings where your clients have not yet entered into a contract of sale with a buyer as of March 20, 2024, you should provide your clients with the new PCDS form and inform them they can no longer avail themselves of the $500 credit option in lieu of PCDS.</a:t>
            </a:r>
          </a:p>
          <a:p>
            <a:pPr indent="-228600">
              <a:spcAft>
                <a:spcPts val="600"/>
              </a:spcAft>
              <a:buFont typeface="Arial" panose="020B0604020202020204" pitchFamily="34" charset="0"/>
              <a:buChar char="•"/>
            </a:pPr>
            <a:endParaRPr lang="en-US" sz="2000" dirty="0">
              <a:solidFill>
                <a:srgbClr val="FFFFFF"/>
              </a:solidFill>
            </a:endParaRPr>
          </a:p>
          <a:p>
            <a:pPr indent="-228600">
              <a:spcAft>
                <a:spcPts val="600"/>
              </a:spcAft>
              <a:buFont typeface="Arial" panose="020B0604020202020204" pitchFamily="34" charset="0"/>
              <a:buChar char="•"/>
            </a:pPr>
            <a:endParaRPr lang="en-US" sz="2000" dirty="0">
              <a:solidFill>
                <a:srgbClr val="FFFFFF"/>
              </a:solidFill>
            </a:endParaRPr>
          </a:p>
          <a:p>
            <a:pPr indent="-228600">
              <a:spcAft>
                <a:spcPts val="600"/>
              </a:spcAft>
              <a:buFont typeface="Arial" panose="020B0604020202020204" pitchFamily="34" charset="0"/>
              <a:buChar char="•"/>
            </a:pPr>
            <a:endParaRPr lang="en-US" sz="2000" dirty="0">
              <a:solidFill>
                <a:srgbClr val="FFFFFF"/>
              </a:solidFill>
            </a:endParaRPr>
          </a:p>
          <a:p>
            <a:pPr indent="-228600">
              <a:spcAft>
                <a:spcPts val="600"/>
              </a:spcAft>
              <a:buFont typeface="Arial" panose="020B0604020202020204" pitchFamily="34" charset="0"/>
              <a:buChar char="•"/>
            </a:pPr>
            <a:endParaRPr lang="en-US" sz="2000" dirty="0">
              <a:solidFill>
                <a:srgbClr val="FFFFFF"/>
              </a:solidFill>
            </a:endParaRPr>
          </a:p>
          <a:p>
            <a:pPr indent="-228600">
              <a:spcAft>
                <a:spcPts val="600"/>
              </a:spcAft>
              <a:buFont typeface="Arial" panose="020B0604020202020204" pitchFamily="34" charset="0"/>
              <a:buChar char="•"/>
            </a:pPr>
            <a:endParaRPr lang="en-US" sz="2000" dirty="0">
              <a:solidFill>
                <a:srgbClr val="FFFFFF"/>
              </a:solidFill>
            </a:endParaRPr>
          </a:p>
          <a:p>
            <a:pPr indent="-228600">
              <a:spcAft>
                <a:spcPts val="600"/>
              </a:spcAft>
              <a:buFont typeface="Arial" panose="020B0604020202020204" pitchFamily="34" charset="0"/>
              <a:buChar char="•"/>
            </a:pPr>
            <a:endParaRPr lang="en-US" sz="2000" dirty="0">
              <a:solidFill>
                <a:srgbClr val="FFFFFF"/>
              </a:solidFill>
            </a:endParaRPr>
          </a:p>
          <a:p>
            <a:pPr indent="-228600">
              <a:spcAft>
                <a:spcPts val="600"/>
              </a:spcAft>
              <a:buFont typeface="Arial" panose="020B0604020202020204" pitchFamily="34" charset="0"/>
              <a:buChar char="•"/>
            </a:pPr>
            <a:endParaRPr lang="en-US" sz="2000" dirty="0">
              <a:solidFill>
                <a:srgbClr val="FFFFFF"/>
              </a:solidFill>
            </a:endParaRPr>
          </a:p>
          <a:p>
            <a:pPr marL="101598" indent="-228600">
              <a:spcAft>
                <a:spcPts val="600"/>
              </a:spcAft>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190328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4" name="Rectangle 23">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7087552" cy="1080938"/>
          </a:xfrm>
        </p:spPr>
        <p:txBody>
          <a:bodyPr vert="horz" lIns="91440" tIns="45720" rIns="91440" bIns="45720" rtlCol="0" anchor="ctr">
            <a:normAutofit/>
          </a:bodyPr>
          <a:lstStyle/>
          <a:p>
            <a:pPr>
              <a:spcBef>
                <a:spcPct val="0"/>
              </a:spcBef>
            </a:pPr>
            <a:r>
              <a:rPr lang="en-US" b="1" dirty="0"/>
              <a:t>When Should I Provide the PCDS to the Seller?</a:t>
            </a:r>
          </a:p>
        </p:txBody>
      </p:sp>
      <p:pic>
        <p:nvPicPr>
          <p:cNvPr id="28" name="Picture 27">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1" y="2336873"/>
            <a:ext cx="6423211" cy="3599316"/>
          </a:xfrm>
        </p:spPr>
        <p:txBody>
          <a:bodyPr vert="horz" lIns="91440" tIns="45720" rIns="91440" bIns="45720" rtlCol="0">
            <a:normAutofit/>
          </a:bodyPr>
          <a:lstStyle/>
          <a:p>
            <a:pPr marL="380985" indent="0">
              <a:spcAft>
                <a:spcPts val="600"/>
              </a:spcAft>
              <a:buNone/>
            </a:pPr>
            <a:endParaRPr lang="en-US" b="1" u="sng" dirty="0"/>
          </a:p>
          <a:p>
            <a:pPr marL="838185" indent="-457200">
              <a:spcAft>
                <a:spcPts val="600"/>
              </a:spcAft>
            </a:pPr>
            <a:r>
              <a:rPr lang="en-US" sz="2600" b="1" dirty="0"/>
              <a:t>It is strongly recommended that you provide a copy of the PCDS to the seller </a:t>
            </a:r>
            <a:r>
              <a:rPr lang="en-US" sz="2600" b="1" u="sng" dirty="0"/>
              <a:t>at the time the listing agreement is signed</a:t>
            </a:r>
            <a:r>
              <a:rPr lang="en-US" sz="2600" b="1" dirty="0"/>
              <a:t>.  </a:t>
            </a:r>
          </a:p>
          <a:p>
            <a:pPr marL="838185" indent="-457200">
              <a:spcAft>
                <a:spcPts val="600"/>
              </a:spcAft>
            </a:pPr>
            <a:endParaRPr lang="en-US" sz="2600" b="1" dirty="0"/>
          </a:p>
          <a:p>
            <a:pPr marL="838185" indent="-457200">
              <a:spcAft>
                <a:spcPts val="600"/>
              </a:spcAft>
            </a:pPr>
            <a:r>
              <a:rPr lang="en-US" sz="2600" b="1" dirty="0"/>
              <a:t>The PCDS may be provided electronically or by hard copy. </a:t>
            </a:r>
          </a:p>
          <a:p>
            <a:pPr indent="-228600">
              <a:spcAft>
                <a:spcPts val="600"/>
              </a:spcAft>
              <a:buFont typeface="Arial" panose="020B0604020202020204" pitchFamily="34" charset="0"/>
              <a:buChar char="•"/>
            </a:pPr>
            <a:endParaRPr lang="en-US" sz="2000" b="1" u="sng" dirty="0"/>
          </a:p>
          <a:p>
            <a:pPr indent="-228600">
              <a:spcAft>
                <a:spcPts val="600"/>
              </a:spcAft>
              <a:buFont typeface="Arial" panose="020B0604020202020204" pitchFamily="34" charset="0"/>
              <a:buChar char="•"/>
            </a:pPr>
            <a:endParaRPr lang="en-US" sz="2000" b="1" u="sng" dirty="0"/>
          </a:p>
          <a:p>
            <a:pPr indent="-228600">
              <a:spcAft>
                <a:spcPts val="600"/>
              </a:spcAft>
              <a:buFont typeface="Arial" panose="020B0604020202020204" pitchFamily="34" charset="0"/>
              <a:buChar char="•"/>
            </a:pPr>
            <a:endParaRPr lang="en-US" sz="2000" b="1" u="sng" dirty="0"/>
          </a:p>
          <a:p>
            <a:pPr marL="101598" indent="-228600">
              <a:spcAft>
                <a:spcPts val="600"/>
              </a:spcAft>
              <a:buFont typeface="Arial" panose="020B0604020202020204" pitchFamily="34" charset="0"/>
              <a:buChar char="•"/>
            </a:pPr>
            <a:endParaRPr lang="en-US" sz="2000" dirty="0"/>
          </a:p>
        </p:txBody>
      </p:sp>
      <p:pic>
        <p:nvPicPr>
          <p:cNvPr id="7" name="Graphic 6" descr="Contract">
            <a:extLst>
              <a:ext uri="{FF2B5EF4-FFF2-40B4-BE49-F238E27FC236}">
                <a16:creationId xmlns:a16="http://schemas.microsoft.com/office/drawing/2014/main" id="{3D8869AA-5337-FEFE-EF46-26FD29821D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87091" y="1749761"/>
            <a:ext cx="3358478" cy="335847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372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Scale>
                                      <p:cBhvr>
                                        <p:cTn id="1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3" end="3"/>
                                            </p:txEl>
                                          </p:spTgt>
                                        </p:tgtEl>
                                        <p:attrNameLst>
                                          <p:attrName>ppt_x</p:attrName>
                                          <p:attrName>ppt_y</p:attrName>
                                        </p:attrNameLst>
                                      </p:cBhvr>
                                    </p:animMotion>
                                    <p:animEffect transition="in" filter="fade">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7" name="Rectangle 2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spcBef>
                <a:spcPct val="0"/>
              </a:spcBef>
            </a:pPr>
            <a:r>
              <a:rPr lang="en-US" sz="4400" b="1" dirty="0"/>
              <a:t>Best Practices for PCDS Delivery</a:t>
            </a:r>
            <a:endParaRPr lang="en-US" sz="4400" dirty="0"/>
          </a:p>
        </p:txBody>
      </p:sp>
      <p:graphicFrame>
        <p:nvGraphicFramePr>
          <p:cNvPr id="5" name="Content Placeholder 2">
            <a:extLst>
              <a:ext uri="{FF2B5EF4-FFF2-40B4-BE49-F238E27FC236}">
                <a16:creationId xmlns:a16="http://schemas.microsoft.com/office/drawing/2014/main" id="{07F6FAAF-2FD3-A46A-ED1C-BA5BC0E101A9}"/>
              </a:ext>
            </a:extLst>
          </p:cNvPr>
          <p:cNvGraphicFramePr/>
          <p:nvPr>
            <p:extLst>
              <p:ext uri="{D42A27DB-BD31-4B8C-83A1-F6EECF244321}">
                <p14:modId xmlns:p14="http://schemas.microsoft.com/office/powerpoint/2010/main" val="387950852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924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2" name="Picture 11">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 name="Rectangle 13">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6" name="Rectangle 2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spcBef>
                <a:spcPct val="0"/>
              </a:spcBef>
            </a:pPr>
            <a:r>
              <a:rPr lang="en-US" sz="3700" b="1" dirty="0">
                <a:solidFill>
                  <a:srgbClr val="FFFFFF"/>
                </a:solidFill>
              </a:rPr>
              <a:t>How Can I Document that I Fulfilled My Obligations?</a:t>
            </a:r>
            <a:endParaRPr lang="en-US" sz="3700" dirty="0">
              <a:solidFill>
                <a:srgbClr val="FFFFFF"/>
              </a:solidFill>
            </a:endParaRPr>
          </a:p>
        </p:txBody>
      </p:sp>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4964566" y="661106"/>
            <a:ext cx="6580791" cy="5503101"/>
          </a:xfrm>
        </p:spPr>
        <p:txBody>
          <a:bodyPr vert="horz" lIns="91440" tIns="45720" rIns="91440" bIns="45720" rtlCol="0" anchor="ctr">
            <a:normAutofit fontScale="85000" lnSpcReduction="20000"/>
          </a:bodyPr>
          <a:lstStyle/>
          <a:p>
            <a:pPr marL="101598" indent="-228600">
              <a:spcAft>
                <a:spcPts val="600"/>
              </a:spcAft>
              <a:buFont typeface="Arial" panose="020B0604020202020204" pitchFamily="34" charset="0"/>
              <a:buChar char="•"/>
            </a:pPr>
            <a:endParaRPr lang="en-US" dirty="0">
              <a:solidFill>
                <a:srgbClr val="FFFFFF"/>
              </a:solidFill>
            </a:endParaRPr>
          </a:p>
          <a:p>
            <a:pPr marL="457200" indent="-457200">
              <a:spcAft>
                <a:spcPts val="600"/>
              </a:spcAft>
            </a:pPr>
            <a:r>
              <a:rPr lang="en-US" sz="2800" dirty="0">
                <a:solidFill>
                  <a:srgbClr val="FFFFFF"/>
                </a:solidFill>
              </a:rPr>
              <a:t>Get some type of written acknowledgement from the seller that you informed the seller of their obligations.  </a:t>
            </a:r>
          </a:p>
          <a:p>
            <a:pPr marL="457200" indent="-457200">
              <a:spcAft>
                <a:spcPts val="600"/>
              </a:spcAft>
            </a:pPr>
            <a:endParaRPr lang="en-US" sz="2800" dirty="0">
              <a:solidFill>
                <a:srgbClr val="FFFFFF"/>
              </a:solidFill>
            </a:endParaRPr>
          </a:p>
          <a:p>
            <a:pPr marL="457200" indent="-457200">
              <a:spcAft>
                <a:spcPts val="600"/>
              </a:spcAft>
            </a:pPr>
            <a:r>
              <a:rPr lang="en-US" sz="2800" dirty="0">
                <a:solidFill>
                  <a:srgbClr val="FFFFFF"/>
                </a:solidFill>
              </a:rPr>
              <a:t>Updated </a:t>
            </a:r>
            <a:r>
              <a:rPr lang="en-US" sz="2800" b="1" dirty="0">
                <a:solidFill>
                  <a:srgbClr val="FFFFFF"/>
                </a:solidFill>
              </a:rPr>
              <a:t>One Key Exclusive Right to Sell Agreement</a:t>
            </a:r>
            <a:r>
              <a:rPr lang="en-US" sz="2800" dirty="0">
                <a:solidFill>
                  <a:srgbClr val="FFFFFF"/>
                </a:solidFill>
              </a:rPr>
              <a:t> (para 17) and updated </a:t>
            </a:r>
            <a:r>
              <a:rPr lang="en-US" sz="2800" b="1" dirty="0">
                <a:solidFill>
                  <a:srgbClr val="FFFFFF"/>
                </a:solidFill>
              </a:rPr>
              <a:t>Property Condition Buyer’s Rights &amp; Seller’s Obligations</a:t>
            </a:r>
            <a:r>
              <a:rPr lang="en-US" sz="2800" dirty="0">
                <a:solidFill>
                  <a:srgbClr val="FFFFFF"/>
                </a:solidFill>
              </a:rPr>
              <a:t> form</a:t>
            </a:r>
          </a:p>
          <a:p>
            <a:pPr marL="457200" indent="-457200">
              <a:spcAft>
                <a:spcPts val="600"/>
              </a:spcAft>
            </a:pPr>
            <a:endParaRPr lang="en-US" sz="2800" dirty="0">
              <a:solidFill>
                <a:srgbClr val="FFFFFF"/>
              </a:solidFill>
            </a:endParaRPr>
          </a:p>
          <a:p>
            <a:pPr marL="457200" indent="-457200">
              <a:spcAft>
                <a:spcPts val="600"/>
              </a:spcAft>
            </a:pPr>
            <a:r>
              <a:rPr lang="en-US" sz="2800" dirty="0">
                <a:solidFill>
                  <a:srgbClr val="FFFFFF"/>
                </a:solidFill>
              </a:rPr>
              <a:t>Both are available on Documents on Demand. </a:t>
            </a:r>
          </a:p>
          <a:p>
            <a:pPr marL="457200" indent="-457200">
              <a:spcAft>
                <a:spcPts val="600"/>
              </a:spcAft>
            </a:pPr>
            <a:endParaRPr lang="en-US" sz="2800" dirty="0">
              <a:solidFill>
                <a:srgbClr val="FFFFFF"/>
              </a:solidFill>
            </a:endParaRPr>
          </a:p>
          <a:p>
            <a:pPr marL="457200" indent="-457200">
              <a:spcAft>
                <a:spcPts val="600"/>
              </a:spcAft>
            </a:pPr>
            <a:r>
              <a:rPr lang="en-US" sz="3300" b="1" dirty="0">
                <a:solidFill>
                  <a:srgbClr val="FFFFFF"/>
                </a:solidFill>
              </a:rPr>
              <a:t>Do not use updated forms until March 20, 2024. They are labeled (Effective Starting 3/20/24 – DO NOT USE BEFORE).</a:t>
            </a:r>
          </a:p>
          <a:p>
            <a:pPr marL="101598" indent="-228600">
              <a:spcAft>
                <a:spcPts val="600"/>
              </a:spcAft>
              <a:buFont typeface="Arial" panose="020B0604020202020204" pitchFamily="34" charset="0"/>
              <a:buChar char="•"/>
            </a:pPr>
            <a:endParaRPr lang="en-US" sz="1900" dirty="0">
              <a:solidFill>
                <a:srgbClr val="FFFFFF"/>
              </a:solidFill>
            </a:endParaRPr>
          </a:p>
          <a:p>
            <a:pPr indent="-228600">
              <a:spcAft>
                <a:spcPts val="600"/>
              </a:spcAft>
              <a:buFont typeface="Arial" panose="020B0604020202020204" pitchFamily="34" charset="0"/>
              <a:buChar char="•"/>
            </a:pPr>
            <a:endParaRPr lang="en-US" sz="1900" dirty="0">
              <a:solidFill>
                <a:srgbClr val="FFFFFF"/>
              </a:solidFill>
            </a:endParaRPr>
          </a:p>
          <a:p>
            <a:pPr marL="0" indent="-228600">
              <a:spcAft>
                <a:spcPts val="600"/>
              </a:spcAft>
              <a:buFont typeface="Arial" panose="020B0604020202020204" pitchFamily="34" charset="0"/>
              <a:buChar char="•"/>
            </a:pPr>
            <a:endParaRPr lang="en-US" sz="1900" dirty="0">
              <a:solidFill>
                <a:srgbClr val="FFFFFF"/>
              </a:solidFill>
            </a:endParaRPr>
          </a:p>
        </p:txBody>
      </p:sp>
    </p:spTree>
    <p:extLst>
      <p:ext uri="{BB962C8B-B14F-4D97-AF65-F5344CB8AC3E}">
        <p14:creationId xmlns:p14="http://schemas.microsoft.com/office/powerpoint/2010/main" val="235718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800" decel="100000"/>
                                        <p:tgtEl>
                                          <p:spTgt spid="3">
                                            <p:txEl>
                                              <p:pRg st="7" end="7"/>
                                            </p:txEl>
                                          </p:spTgt>
                                        </p:tgtEl>
                                      </p:cBhvr>
                                    </p:animEffect>
                                    <p:anim calcmode="lin" valueType="num">
                                      <p:cBhvr>
                                        <p:cTn id="19"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2" name="Picture 31">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4" name="Picture 33">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6" name="Rectangle 35">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0" name="Rectangle 39">
            <a:extLst>
              <a:ext uri="{FF2B5EF4-FFF2-40B4-BE49-F238E27FC236}">
                <a16:creationId xmlns:a16="http://schemas.microsoft.com/office/drawing/2014/main" id="{3E65D7FA-E76C-4BC3-A429-CF64BC367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lls of blueprints">
            <a:extLst>
              <a:ext uri="{FF2B5EF4-FFF2-40B4-BE49-F238E27FC236}">
                <a16:creationId xmlns:a16="http://schemas.microsoft.com/office/drawing/2014/main" id="{FC3E6CA3-1265-AAF3-C97E-6053CB72A9CF}"/>
              </a:ext>
            </a:extLst>
          </p:cNvPr>
          <p:cNvPicPr>
            <a:picLocks noChangeAspect="1"/>
          </p:cNvPicPr>
          <p:nvPr/>
        </p:nvPicPr>
        <p:blipFill rotWithShape="1">
          <a:blip r:embed="rId5"/>
          <a:srcRect t="7865" b="7865"/>
          <a:stretch/>
        </p:blipFill>
        <p:spPr>
          <a:xfrm>
            <a:off x="20" y="-1"/>
            <a:ext cx="12191980" cy="6858001"/>
          </a:xfrm>
          <a:prstGeom prst="rect">
            <a:avLst/>
          </a:prstGeom>
        </p:spPr>
      </p:pic>
      <p:sp>
        <p:nvSpPr>
          <p:cNvPr id="42" name="Rectangle 41">
            <a:extLst>
              <a:ext uri="{FF2B5EF4-FFF2-40B4-BE49-F238E27FC236}">
                <a16:creationId xmlns:a16="http://schemas.microsoft.com/office/drawing/2014/main" id="{6A5D59EF-03D3-4163-B6D4-53D9794E6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4" name="Picture 43">
            <a:extLst>
              <a:ext uri="{FF2B5EF4-FFF2-40B4-BE49-F238E27FC236}">
                <a16:creationId xmlns:a16="http://schemas.microsoft.com/office/drawing/2014/main" id="{380EB636-0E64-447B-A436-048680F7A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46" name="Rectangle 45">
            <a:extLst>
              <a:ext uri="{FF2B5EF4-FFF2-40B4-BE49-F238E27FC236}">
                <a16:creationId xmlns:a16="http://schemas.microsoft.com/office/drawing/2014/main" id="{F17C02A3-BE2B-433D-BD66-594309B8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05968FF-123C-6235-5EF2-563AD18DD221}"/>
              </a:ext>
            </a:extLst>
          </p:cNvPr>
          <p:cNvSpPr>
            <a:spLocks noGrp="1"/>
          </p:cNvSpPr>
          <p:nvPr>
            <p:ph type="title"/>
          </p:nvPr>
        </p:nvSpPr>
        <p:spPr>
          <a:xfrm>
            <a:off x="680321" y="753228"/>
            <a:ext cx="9613861" cy="1080938"/>
          </a:xfrm>
        </p:spPr>
        <p:txBody>
          <a:bodyPr vert="horz" lIns="91440" tIns="45720" rIns="91440" bIns="45720" rtlCol="0" anchor="ctr">
            <a:normAutofit/>
          </a:bodyPr>
          <a:lstStyle/>
          <a:p>
            <a:pPr>
              <a:spcBef>
                <a:spcPct val="0"/>
              </a:spcBef>
            </a:pPr>
            <a:r>
              <a:rPr lang="en-US"/>
              <a:t>OneKey</a:t>
            </a:r>
            <a:r>
              <a:rPr lang="en-US" dirty="0"/>
              <a:t> Exclusive Right to Sell Agreement</a:t>
            </a:r>
            <a:endParaRPr lang="en-US"/>
          </a:p>
        </p:txBody>
      </p:sp>
      <p:pic>
        <p:nvPicPr>
          <p:cNvPr id="48" name="Picture 47">
            <a:extLst>
              <a:ext uri="{FF2B5EF4-FFF2-40B4-BE49-F238E27FC236}">
                <a16:creationId xmlns:a16="http://schemas.microsoft.com/office/drawing/2014/main" id="{708FE891-AFAF-4FF5-8C1D-137322CDFC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0" name="Rectangle 49">
            <a:extLst>
              <a:ext uri="{FF2B5EF4-FFF2-40B4-BE49-F238E27FC236}">
                <a16:creationId xmlns:a16="http://schemas.microsoft.com/office/drawing/2014/main" id="{E9294641-47B5-4630-8E7D-094CDF56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0DA255D4-27B3-ADDB-AF41-AA0C855C344E}"/>
              </a:ext>
            </a:extLst>
          </p:cNvPr>
          <p:cNvSpPr>
            <a:spLocks noGrp="1"/>
          </p:cNvSpPr>
          <p:nvPr>
            <p:ph type="body" idx="1"/>
          </p:nvPr>
        </p:nvSpPr>
        <p:spPr>
          <a:xfrm>
            <a:off x="680321" y="2336873"/>
            <a:ext cx="9613861" cy="3395060"/>
          </a:xfrm>
        </p:spPr>
        <p:txBody>
          <a:bodyPr vert="horz" lIns="91440" tIns="45720" rIns="91440" bIns="45720" rtlCol="0" anchor="ctr">
            <a:normAutofit/>
          </a:bodyPr>
          <a:lstStyle/>
          <a:p>
            <a:pPr marL="101598" indent="-228600">
              <a:spcAft>
                <a:spcPts val="600"/>
              </a:spcAft>
              <a:buFont typeface="Arial" panose="020B0604020202020204" pitchFamily="34" charset="0"/>
              <a:buChar char="•"/>
            </a:pPr>
            <a:r>
              <a:rPr lang="en-US" sz="1700" dirty="0"/>
              <a:t>17. As the owner of residential real property, OWNER must complete and sign a Property Condition Disclosure Statement as required by Real Property Law §462(2) and cause it, or a copy thereof, to be delivered to a buyer or buyer’s agent prior to the signing by the buyer of a binding contract of sale. A copy of the Property Condition Disclosure Statement containing the signatures of both the buyer and the OWNER must be attached to the real estate purchase contract. If OWNER acquires knowledge which renders materially inaccurate a Property Condition Disclosure Statement previously provided, OWNER must deliver a revised Property Condition Disclosure Statement to the buyer as soon as practicable. In no event, however, will OWNER be required to provide a revised Property Condition Disclosure Statement after the transfer of title from OWNER to the buyer or after the buyer has commenced occupancy of the PROPERTY. OWNER should seek the advice of their attorney regarding the filling out and exchange of the Property Condition Disclosure Statement or any questions as to OWNER’s obligations under the law. </a:t>
            </a:r>
          </a:p>
        </p:txBody>
      </p:sp>
    </p:spTree>
    <p:extLst>
      <p:ext uri="{BB962C8B-B14F-4D97-AF65-F5344CB8AC3E}">
        <p14:creationId xmlns:p14="http://schemas.microsoft.com/office/powerpoint/2010/main" val="20620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0" name="Rectangle 19">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en placed on top of a signature line">
            <a:extLst>
              <a:ext uri="{FF2B5EF4-FFF2-40B4-BE49-F238E27FC236}">
                <a16:creationId xmlns:a16="http://schemas.microsoft.com/office/drawing/2014/main" id="{6D68EA61-91A4-0220-F3A5-FC864E83E3B2}"/>
              </a:ext>
            </a:extLst>
          </p:cNvPr>
          <p:cNvPicPr>
            <a:picLocks noChangeAspect="1"/>
          </p:cNvPicPr>
          <p:nvPr/>
        </p:nvPicPr>
        <p:blipFill rotWithShape="1">
          <a:blip r:embed="rId6"/>
          <a:srcRect l="52355" r="2462"/>
          <a:stretch/>
        </p:blipFill>
        <p:spPr>
          <a:xfrm>
            <a:off x="8115064" y="10"/>
            <a:ext cx="4073759" cy="6856310"/>
          </a:xfrm>
          <a:prstGeom prst="rect">
            <a:avLst/>
          </a:prstGeom>
          <a:ln>
            <a:noFill/>
          </a:ln>
          <a:effectLst/>
        </p:spPr>
      </p:pic>
      <p:sp>
        <p:nvSpPr>
          <p:cNvPr id="23" name="Rectangle 22">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7087552" cy="1080938"/>
          </a:xfrm>
        </p:spPr>
        <p:txBody>
          <a:bodyPr vert="horz" lIns="91440" tIns="45720" rIns="91440" bIns="45720" rtlCol="0" anchor="ctr">
            <a:normAutofit/>
          </a:bodyPr>
          <a:lstStyle/>
          <a:p>
            <a:pPr>
              <a:spcBef>
                <a:spcPct val="0"/>
              </a:spcBef>
            </a:pPr>
            <a:r>
              <a:rPr lang="en-US" b="1" dirty="0"/>
              <a:t>Should I Help the Seller Fill Out the PCDS?</a:t>
            </a:r>
            <a:endParaRPr lang="en-US"/>
          </a:p>
        </p:txBody>
      </p:sp>
      <p:pic>
        <p:nvPicPr>
          <p:cNvPr id="25" name="Picture 24">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270933" y="2336872"/>
            <a:ext cx="7496940" cy="3911527"/>
          </a:xfrm>
        </p:spPr>
        <p:txBody>
          <a:bodyPr vert="horz" lIns="91440" tIns="45720" rIns="91440" bIns="45720" rtlCol="0">
            <a:normAutofit fontScale="77500" lnSpcReduction="20000"/>
          </a:bodyPr>
          <a:lstStyle/>
          <a:p>
            <a:pPr marL="457200" indent="-457200">
              <a:spcAft>
                <a:spcPts val="600"/>
              </a:spcAft>
            </a:pPr>
            <a:endParaRPr lang="en-US" sz="2800" dirty="0"/>
          </a:p>
          <a:p>
            <a:pPr marL="838185" indent="-457200">
              <a:spcAft>
                <a:spcPts val="600"/>
              </a:spcAft>
            </a:pPr>
            <a:r>
              <a:rPr lang="en-US" sz="3100" b="1" dirty="0"/>
              <a:t>No</a:t>
            </a:r>
            <a:r>
              <a:rPr lang="en-US" sz="3100" dirty="0"/>
              <a:t>. The PCDS specifically directs sellers to “Complete this form yourself.”</a:t>
            </a:r>
          </a:p>
          <a:p>
            <a:pPr marL="838185" indent="-457200">
              <a:spcAft>
                <a:spcPts val="600"/>
              </a:spcAft>
            </a:pPr>
            <a:endParaRPr lang="en-US" sz="3100" dirty="0"/>
          </a:p>
          <a:p>
            <a:pPr marL="838185" indent="-457200">
              <a:spcAft>
                <a:spcPts val="600"/>
              </a:spcAft>
            </a:pPr>
            <a:r>
              <a:rPr lang="en-US" sz="3100" dirty="0"/>
              <a:t>The seller must answer “yes,” “no,” “not applicable,” or “unknown” </a:t>
            </a:r>
            <a:r>
              <a:rPr lang="en-US" sz="3100" u="sng" dirty="0"/>
              <a:t>based upon the seller’s actual knowledge</a:t>
            </a:r>
            <a:r>
              <a:rPr lang="en-US" sz="3100" dirty="0"/>
              <a:t> at the time of signing. </a:t>
            </a:r>
          </a:p>
          <a:p>
            <a:pPr marL="838185" indent="-457200">
              <a:spcAft>
                <a:spcPts val="600"/>
              </a:spcAft>
            </a:pPr>
            <a:endParaRPr lang="en-US" sz="3100" dirty="0"/>
          </a:p>
          <a:p>
            <a:pPr marL="838185" indent="-457200">
              <a:spcAft>
                <a:spcPts val="600"/>
              </a:spcAft>
            </a:pPr>
            <a:r>
              <a:rPr lang="en-US" sz="3100" dirty="0"/>
              <a:t>Recommend clients seek the advice of their attorney regarding the filling out and exchange of the PCDS or questions as to their rights and obligations under the law.</a:t>
            </a:r>
          </a:p>
          <a:p>
            <a:pPr indent="-228600">
              <a:spcAft>
                <a:spcPts val="600"/>
              </a:spcAft>
              <a:buFont typeface="Arial" panose="020B0604020202020204" pitchFamily="34" charset="0"/>
              <a:buChar char="•"/>
            </a:pPr>
            <a:endParaRPr lang="en-US" sz="2200" dirty="0"/>
          </a:p>
          <a:p>
            <a:pPr marL="101598" indent="-228600">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85738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34">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7" name="Picture 36">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9" name="Rectangle 38">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5" name="Rectangle 54">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57" name="Rectangle 56">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7087552" cy="1080938"/>
          </a:xfrm>
        </p:spPr>
        <p:txBody>
          <a:bodyPr vert="horz" lIns="91440" tIns="45720" rIns="91440" bIns="45720" rtlCol="0" anchor="ctr">
            <a:normAutofit/>
          </a:bodyPr>
          <a:lstStyle/>
          <a:p>
            <a:pPr>
              <a:spcBef>
                <a:spcPct val="0"/>
              </a:spcBef>
            </a:pPr>
            <a:r>
              <a:rPr lang="en-US" b="1"/>
              <a:t>Does the PCDS Form Need to Be Uploaded to the MLS?</a:t>
            </a:r>
            <a:endParaRPr lang="en-US"/>
          </a:p>
        </p:txBody>
      </p:sp>
      <p:pic>
        <p:nvPicPr>
          <p:cNvPr id="59" name="Picture 58">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1" y="2336873"/>
            <a:ext cx="6423211" cy="3599316"/>
          </a:xfrm>
        </p:spPr>
        <p:txBody>
          <a:bodyPr vert="horz" lIns="91440" tIns="45720" rIns="91440" bIns="45720" rtlCol="0">
            <a:normAutofit/>
          </a:bodyPr>
          <a:lstStyle/>
          <a:p>
            <a:pPr marL="101598" indent="-228600">
              <a:spcAft>
                <a:spcPts val="600"/>
              </a:spcAft>
              <a:buFont typeface="Arial" panose="020B0604020202020204" pitchFamily="34" charset="0"/>
              <a:buChar char="•"/>
            </a:pPr>
            <a:endParaRPr lang="en-US" sz="2000" dirty="0"/>
          </a:p>
          <a:p>
            <a:pPr marL="457200" indent="-457200">
              <a:spcAft>
                <a:spcPts val="600"/>
              </a:spcAft>
            </a:pPr>
            <a:r>
              <a:rPr lang="en-US" sz="2600" dirty="0"/>
              <a:t>No.  The completed PCDS does not need to be uploaded to the MLS.  The listing agent is not even required to take possession of the PCDS.  </a:t>
            </a:r>
          </a:p>
          <a:p>
            <a:pPr marL="457200" indent="-457200">
              <a:spcAft>
                <a:spcPts val="600"/>
              </a:spcAft>
            </a:pPr>
            <a:endParaRPr lang="en-US" sz="2600" dirty="0"/>
          </a:p>
          <a:p>
            <a:pPr marL="457200" indent="-457200">
              <a:spcAft>
                <a:spcPts val="600"/>
              </a:spcAft>
            </a:pPr>
            <a:r>
              <a:rPr lang="en-US" sz="2600" dirty="0"/>
              <a:t>If you are going to upload the PCDS to the MLS, you should only do so with the seller’s consent. </a:t>
            </a:r>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p:txBody>
      </p:sp>
      <p:pic>
        <p:nvPicPr>
          <p:cNvPr id="7" name="Graphic 6" descr="Suburban scene">
            <a:extLst>
              <a:ext uri="{FF2B5EF4-FFF2-40B4-BE49-F238E27FC236}">
                <a16:creationId xmlns:a16="http://schemas.microsoft.com/office/drawing/2014/main" id="{0478F919-0B8A-EAF3-93E4-C1B17EE9E3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87091" y="1749761"/>
            <a:ext cx="3358478" cy="335847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563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84F2EC7C-E163-43C8-95E1-D68C83433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rson handing over keys">
            <a:extLst>
              <a:ext uri="{FF2B5EF4-FFF2-40B4-BE49-F238E27FC236}">
                <a16:creationId xmlns:a16="http://schemas.microsoft.com/office/drawing/2014/main" id="{46E108B1-BD94-897D-61A9-E4E43ADC31AF}"/>
              </a:ext>
            </a:extLst>
          </p:cNvPr>
          <p:cNvPicPr>
            <a:picLocks noChangeAspect="1"/>
          </p:cNvPicPr>
          <p:nvPr/>
        </p:nvPicPr>
        <p:blipFill rotWithShape="1">
          <a:blip r:embed="rId6">
            <a:alphaModFix amt="15000"/>
            <a:grayscl/>
          </a:blip>
          <a:srcRect t="15730"/>
          <a:stretch/>
        </p:blipFill>
        <p:spPr>
          <a:xfrm>
            <a:off x="-608749" y="753227"/>
            <a:ext cx="12192000" cy="6858001"/>
          </a:xfrm>
          <a:prstGeom prst="rect">
            <a:avLst/>
          </a:prstGeom>
        </p:spPr>
      </p:pic>
      <p:pic>
        <p:nvPicPr>
          <p:cNvPr id="21" name="Picture 20">
            <a:extLst>
              <a:ext uri="{FF2B5EF4-FFF2-40B4-BE49-F238E27FC236}">
                <a16:creationId xmlns:a16="http://schemas.microsoft.com/office/drawing/2014/main" id="{57E9ED38-2B6B-4DE5-852E-9C04BC33F7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3" name="Rectangle 22">
            <a:extLst>
              <a:ext uri="{FF2B5EF4-FFF2-40B4-BE49-F238E27FC236}">
                <a16:creationId xmlns:a16="http://schemas.microsoft.com/office/drawing/2014/main" id="{B7708FB3-3153-4642-9643-178CEC5EC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9613861" cy="1080938"/>
          </a:xfrm>
        </p:spPr>
        <p:txBody>
          <a:bodyPr vert="horz" lIns="91440" tIns="45720" rIns="91440" bIns="45720" rtlCol="0" anchor="ctr">
            <a:normAutofit/>
          </a:bodyPr>
          <a:lstStyle/>
          <a:p>
            <a:pPr>
              <a:spcBef>
                <a:spcPct val="0"/>
              </a:spcBef>
            </a:pPr>
            <a:r>
              <a:rPr lang="en-US" b="1" dirty="0"/>
              <a:t>Who Has Responsibility for Delivering the PCDS to the Buyer or Buyer’s Agent?</a:t>
            </a:r>
            <a:endParaRPr lang="en-US" dirty="0"/>
          </a:p>
        </p:txBody>
      </p:sp>
      <p:pic>
        <p:nvPicPr>
          <p:cNvPr id="25" name="Picture 24">
            <a:extLst>
              <a:ext uri="{FF2B5EF4-FFF2-40B4-BE49-F238E27FC236}">
                <a16:creationId xmlns:a16="http://schemas.microsoft.com/office/drawing/2014/main" id="{FEDB5B53-2430-4E88-8159-E988DB380D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7" name="Rectangle 26">
            <a:extLst>
              <a:ext uri="{FF2B5EF4-FFF2-40B4-BE49-F238E27FC236}">
                <a16:creationId xmlns:a16="http://schemas.microsoft.com/office/drawing/2014/main" id="{660614B3-AE58-4129-BD79-6512D61E3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1" y="2336872"/>
            <a:ext cx="9613861" cy="3911527"/>
          </a:xfrm>
        </p:spPr>
        <p:txBody>
          <a:bodyPr vert="horz" lIns="91440" tIns="45720" rIns="91440" bIns="45720" rtlCol="0" anchor="ctr">
            <a:normAutofit lnSpcReduction="10000"/>
          </a:bodyPr>
          <a:lstStyle/>
          <a:p>
            <a:pPr marL="330198" indent="-457200">
              <a:spcAft>
                <a:spcPts val="600"/>
              </a:spcAft>
              <a:buFont typeface="Arial" panose="020B0604020202020204" pitchFamily="34" charset="0"/>
              <a:buChar char="•"/>
            </a:pPr>
            <a:endParaRPr lang="en-US" sz="2600" dirty="0"/>
          </a:p>
          <a:p>
            <a:pPr marL="457200" indent="-457200">
              <a:spcAft>
                <a:spcPts val="600"/>
              </a:spcAft>
            </a:pPr>
            <a:r>
              <a:rPr lang="en-US" sz="2600" dirty="0">
                <a:effectLst/>
              </a:rPr>
              <a:t>The seller is ultimately responsible for delivery of the PCDS.</a:t>
            </a:r>
          </a:p>
          <a:p>
            <a:pPr marL="457200" indent="-457200">
              <a:spcAft>
                <a:spcPts val="600"/>
              </a:spcAft>
            </a:pPr>
            <a:endParaRPr lang="en-US" sz="2600" dirty="0">
              <a:effectLst/>
            </a:endParaRPr>
          </a:p>
          <a:p>
            <a:pPr marL="457200" indent="-457200">
              <a:spcAft>
                <a:spcPts val="600"/>
              </a:spcAft>
            </a:pPr>
            <a:r>
              <a:rPr lang="en-US" sz="2600" dirty="0">
                <a:effectLst/>
              </a:rPr>
              <a:t>You should recommend that sellers speak with their attorney about when delivery of the PCDS will be made.  </a:t>
            </a:r>
          </a:p>
          <a:p>
            <a:pPr marL="228600" marR="0" indent="-457200">
              <a:spcBef>
                <a:spcPts val="0"/>
              </a:spcBef>
              <a:spcAft>
                <a:spcPts val="600"/>
              </a:spcAft>
              <a:buFont typeface="Arial" panose="020B0604020202020204" pitchFamily="34" charset="0"/>
              <a:buChar char="•"/>
            </a:pPr>
            <a:endParaRPr lang="en-US" sz="2600" dirty="0"/>
          </a:p>
          <a:p>
            <a:pPr marL="457200" indent="-457200">
              <a:spcAft>
                <a:spcPts val="600"/>
              </a:spcAft>
            </a:pPr>
            <a:r>
              <a:rPr lang="en-US" sz="2600" dirty="0">
                <a:effectLst/>
              </a:rPr>
              <a:t>You are only responsible for delivering the PCDS to the buyer or buyer’s agent if you assume or accept the responsibility on behalf of the seller.  Make it clear to the seller if you are assuming the responsibility.</a:t>
            </a:r>
          </a:p>
          <a:p>
            <a:pPr indent="-228600">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24435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checkerboard(across)">
                                      <p:cBhvr>
                                        <p:cTn id="12" dur="500"/>
                                        <p:tgtEl>
                                          <p:spTgt spid="8">
                                            <p:txEl>
                                              <p:pRg st="3" end="3"/>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checkerboard(across)">
                                      <p:cBhvr>
                                        <p:cTn id="1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9" name="Picture 38">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1" name="Picture 40">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3" name="Rectangle 42">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7" name="Rectangle 46">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51" name="Rectangle 50">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507960"/>
            <a:ext cx="5584677" cy="1080938"/>
          </a:xfrm>
        </p:spPr>
        <p:txBody>
          <a:bodyPr vert="horz" lIns="91440" tIns="45720" rIns="91440" bIns="45720" rtlCol="0" anchor="ctr">
            <a:normAutofit fontScale="90000"/>
          </a:bodyPr>
          <a:lstStyle/>
          <a:p>
            <a:pPr>
              <a:spcBef>
                <a:spcPct val="0"/>
              </a:spcBef>
            </a:pPr>
            <a:br>
              <a:rPr lang="en-US" b="1" dirty="0"/>
            </a:br>
            <a:br>
              <a:rPr lang="en-US" b="1" dirty="0"/>
            </a:br>
            <a:r>
              <a:rPr lang="en-US" b="1" dirty="0"/>
              <a:t>NYS Property Condition </a:t>
            </a:r>
            <a:br>
              <a:rPr lang="en-US" b="1" dirty="0"/>
            </a:br>
            <a:r>
              <a:rPr lang="en-US" b="1" dirty="0"/>
              <a:t>Disclosure Act Amendment</a:t>
            </a:r>
            <a:br>
              <a:rPr lang="en-US" sz="1700" b="1" dirty="0"/>
            </a:br>
            <a:endParaRPr lang="en-US" sz="1700" dirty="0"/>
          </a:p>
        </p:txBody>
      </p:sp>
      <p:pic>
        <p:nvPicPr>
          <p:cNvPr id="55" name="Picture 54">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6" name="Title 1">
            <a:extLst>
              <a:ext uri="{FF2B5EF4-FFF2-40B4-BE49-F238E27FC236}">
                <a16:creationId xmlns:a16="http://schemas.microsoft.com/office/drawing/2014/main" id="{AB1BAE0F-EC75-604E-97A8-E175DF7C9ED5}"/>
              </a:ext>
            </a:extLst>
          </p:cNvPr>
          <p:cNvSpPr txBox="1">
            <a:spLocks/>
          </p:cNvSpPr>
          <p:nvPr/>
        </p:nvSpPr>
        <p:spPr>
          <a:xfrm>
            <a:off x="680321" y="2336873"/>
            <a:ext cx="5104843" cy="3599316"/>
          </a:xfrm>
          <a:prstGeom prst="rect">
            <a:avLst/>
          </a:prstGeom>
        </p:spPr>
        <p:txBody>
          <a:bodyPr spcFirstLastPara="1" vert="horz" lIns="91440" tIns="45720" rIns="91440" bIns="45720" rtlCol="0" anchorCtr="0">
            <a:normAutofit/>
          </a:bodyPr>
          <a:lstStyle>
            <a:lvl1pPr lvl="0" algn="l" defTabSz="914400" rtl="0" eaLnBrk="1" latinLnBrk="0" hangingPunct="1">
              <a:lnSpc>
                <a:spcPct val="90000"/>
              </a:lnSpc>
              <a:spcBef>
                <a:spcPts val="0"/>
              </a:spcBef>
              <a:spcAft>
                <a:spcPts val="0"/>
              </a:spcAft>
              <a:buSzPts val="3200"/>
              <a:buNone/>
              <a:defRPr sz="3600" kern="1200">
                <a:solidFill>
                  <a:schemeClr val="tx1"/>
                </a:solidFill>
                <a:latin typeface="+mj-lt"/>
                <a:ea typeface="+mj-ea"/>
                <a:cs typeface="+mj-cs"/>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pPr>
              <a:spcAft>
                <a:spcPts val="600"/>
              </a:spcAft>
              <a:buClrTx/>
            </a:pPr>
            <a:endParaRPr lang="en-US" sz="2600" b="1" dirty="0">
              <a:latin typeface="+mn-lt"/>
              <a:ea typeface="+mn-ea"/>
              <a:cs typeface="+mn-cs"/>
            </a:endParaRPr>
          </a:p>
          <a:p>
            <a:pPr>
              <a:spcAft>
                <a:spcPts val="600"/>
              </a:spcAft>
              <a:buClrTx/>
            </a:pPr>
            <a:r>
              <a:rPr lang="en-US" sz="2600" b="1" dirty="0">
                <a:latin typeface="+mn-lt"/>
                <a:ea typeface="+mn-ea"/>
                <a:cs typeface="+mn-cs"/>
              </a:rPr>
              <a:t>New Flood Disclosures </a:t>
            </a:r>
          </a:p>
          <a:p>
            <a:pPr>
              <a:spcAft>
                <a:spcPts val="600"/>
              </a:spcAft>
              <a:buClrTx/>
            </a:pPr>
            <a:endParaRPr lang="en-US" sz="2600" b="1" dirty="0">
              <a:latin typeface="+mn-lt"/>
              <a:ea typeface="+mn-ea"/>
              <a:cs typeface="+mn-cs"/>
            </a:endParaRPr>
          </a:p>
          <a:p>
            <a:pPr>
              <a:spcAft>
                <a:spcPts val="600"/>
              </a:spcAft>
              <a:buClrTx/>
            </a:pPr>
            <a:r>
              <a:rPr lang="en-US" sz="2600" b="1" dirty="0">
                <a:latin typeface="+mn-lt"/>
                <a:ea typeface="+mn-ea"/>
                <a:cs typeface="+mn-cs"/>
              </a:rPr>
              <a:t>Elimination of the $500 </a:t>
            </a:r>
          </a:p>
          <a:p>
            <a:pPr>
              <a:spcAft>
                <a:spcPts val="600"/>
              </a:spcAft>
              <a:buClrTx/>
            </a:pPr>
            <a:r>
              <a:rPr lang="en-US" sz="2600" b="1" dirty="0">
                <a:latin typeface="+mn-lt"/>
                <a:ea typeface="+mn-ea"/>
                <a:cs typeface="+mn-cs"/>
              </a:rPr>
              <a:t>“Opt Out” Credit</a:t>
            </a:r>
            <a:endParaRPr lang="en-US" sz="2600" dirty="0">
              <a:latin typeface="+mn-lt"/>
              <a:ea typeface="+mn-ea"/>
              <a:cs typeface="+mn-cs"/>
            </a:endParaRPr>
          </a:p>
        </p:txBody>
      </p:sp>
      <p:sp>
        <p:nvSpPr>
          <p:cNvPr id="57" name="Rectangle 56">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5B20C3-FE62-4547-BCC3-387B494FEA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47109" y="1588898"/>
            <a:ext cx="4178419" cy="3979333"/>
          </a:xfrm>
          <a:prstGeom prst="rect">
            <a:avLst/>
          </a:prstGeom>
          <a:ln>
            <a:noFill/>
          </a:ln>
          <a:effectLst/>
        </p:spPr>
      </p:pic>
    </p:spTree>
    <p:extLst>
      <p:ext uri="{BB962C8B-B14F-4D97-AF65-F5344CB8AC3E}">
        <p14:creationId xmlns:p14="http://schemas.microsoft.com/office/powerpoint/2010/main" val="418035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34">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7" name="Picture 36">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9" name="Rectangle 38">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3" name="Rectangle 42">
            <a:extLst>
              <a:ext uri="{FF2B5EF4-FFF2-40B4-BE49-F238E27FC236}">
                <a16:creationId xmlns:a16="http://schemas.microsoft.com/office/drawing/2014/main" id="{84F2EC7C-E163-43C8-95E1-D68C83433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ching for a paper on a table full of paper and sticky notes">
            <a:extLst>
              <a:ext uri="{FF2B5EF4-FFF2-40B4-BE49-F238E27FC236}">
                <a16:creationId xmlns:a16="http://schemas.microsoft.com/office/drawing/2014/main" id="{0F0BDFDC-43EA-9B6C-7528-EF3E3543F0BD}"/>
              </a:ext>
            </a:extLst>
          </p:cNvPr>
          <p:cNvPicPr>
            <a:picLocks noChangeAspect="1"/>
          </p:cNvPicPr>
          <p:nvPr/>
        </p:nvPicPr>
        <p:blipFill rotWithShape="1">
          <a:blip r:embed="rId6">
            <a:alphaModFix amt="15000"/>
            <a:grayscl/>
          </a:blip>
          <a:srcRect t="15754" r="9091" b="7637"/>
          <a:stretch/>
        </p:blipFill>
        <p:spPr>
          <a:xfrm>
            <a:off x="-608749" y="753227"/>
            <a:ext cx="12192000" cy="6858001"/>
          </a:xfrm>
          <a:prstGeom prst="rect">
            <a:avLst/>
          </a:prstGeom>
        </p:spPr>
      </p:pic>
      <p:pic>
        <p:nvPicPr>
          <p:cNvPr id="45" name="Picture 44">
            <a:extLst>
              <a:ext uri="{FF2B5EF4-FFF2-40B4-BE49-F238E27FC236}">
                <a16:creationId xmlns:a16="http://schemas.microsoft.com/office/drawing/2014/main" id="{57E9ED38-2B6B-4DE5-852E-9C04BC33F7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47" name="Rectangle 46">
            <a:extLst>
              <a:ext uri="{FF2B5EF4-FFF2-40B4-BE49-F238E27FC236}">
                <a16:creationId xmlns:a16="http://schemas.microsoft.com/office/drawing/2014/main" id="{B7708FB3-3153-4642-9643-178CEC5EC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9613861" cy="1080938"/>
          </a:xfrm>
        </p:spPr>
        <p:txBody>
          <a:bodyPr vert="horz" lIns="91440" tIns="45720" rIns="91440" bIns="45720" rtlCol="0" anchor="ctr">
            <a:normAutofit/>
          </a:bodyPr>
          <a:lstStyle/>
          <a:p>
            <a:pPr>
              <a:spcBef>
                <a:spcPct val="0"/>
              </a:spcBef>
            </a:pPr>
            <a:r>
              <a:rPr lang="en-US" sz="3200" b="1" dirty="0"/>
              <a:t>Do I Need to Keep a Copy of the Fully Signed PCDS in My File for Record Keeping Purposes?</a:t>
            </a:r>
          </a:p>
        </p:txBody>
      </p:sp>
      <p:pic>
        <p:nvPicPr>
          <p:cNvPr id="49" name="Picture 48">
            <a:extLst>
              <a:ext uri="{FF2B5EF4-FFF2-40B4-BE49-F238E27FC236}">
                <a16:creationId xmlns:a16="http://schemas.microsoft.com/office/drawing/2014/main" id="{FEDB5B53-2430-4E88-8159-E988DB380D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1" name="Rectangle 50">
            <a:extLst>
              <a:ext uri="{FF2B5EF4-FFF2-40B4-BE49-F238E27FC236}">
                <a16:creationId xmlns:a16="http://schemas.microsoft.com/office/drawing/2014/main" id="{660614B3-AE58-4129-BD79-6512D61E3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1" y="2336873"/>
            <a:ext cx="9613861" cy="3395060"/>
          </a:xfrm>
        </p:spPr>
        <p:txBody>
          <a:bodyPr vert="horz" lIns="91440" tIns="45720" rIns="91440" bIns="45720" rtlCol="0" anchor="ctr">
            <a:normAutofit/>
          </a:bodyPr>
          <a:lstStyle/>
          <a:p>
            <a:pPr marL="838185" indent="-457200">
              <a:spcAft>
                <a:spcPts val="600"/>
              </a:spcAft>
            </a:pPr>
            <a:r>
              <a:rPr lang="en-US" sz="2600" dirty="0"/>
              <a:t>There is no requirement that a licensee take possession of or keep copies of the PCDS.  </a:t>
            </a:r>
          </a:p>
          <a:p>
            <a:pPr marL="838185" indent="-457200">
              <a:spcAft>
                <a:spcPts val="600"/>
              </a:spcAft>
            </a:pPr>
            <a:endParaRPr lang="en-US" sz="2600" dirty="0"/>
          </a:p>
          <a:p>
            <a:pPr marL="838185" indent="-457200">
              <a:spcAft>
                <a:spcPts val="600"/>
              </a:spcAft>
            </a:pPr>
            <a:r>
              <a:rPr lang="en-US" sz="2600" dirty="0"/>
              <a:t>However, as a best practice, if you accept responsibility for providing a copy of the PCDS to a buyer or buyer’s agent, you should retain a copy of the completed PCDS for your records.  </a:t>
            </a:r>
          </a:p>
          <a:p>
            <a:pPr indent="-2286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68696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id="{E7E11A8B-D353-4867-842B-40B7BABC9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0" name="Rectangle 19">
              <a:extLst>
                <a:ext uri="{FF2B5EF4-FFF2-40B4-BE49-F238E27FC236}">
                  <a16:creationId xmlns:a16="http://schemas.microsoft.com/office/drawing/2014/main" id="{F0C50D17-020B-418B-BE67-DC7DEA17D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E9D5520-887C-4E25-9F91-49EBA2FB3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Many question marks on black background">
            <a:extLst>
              <a:ext uri="{FF2B5EF4-FFF2-40B4-BE49-F238E27FC236}">
                <a16:creationId xmlns:a16="http://schemas.microsoft.com/office/drawing/2014/main" id="{FC001694-1637-37DE-4BC5-245B1E8B5645}"/>
              </a:ext>
            </a:extLst>
          </p:cNvPr>
          <p:cNvPicPr>
            <a:picLocks noChangeAspect="1"/>
          </p:cNvPicPr>
          <p:nvPr/>
        </p:nvPicPr>
        <p:blipFill rotWithShape="1">
          <a:blip r:embed="rId6"/>
          <a:srcRect l="45792" r="1" b="1"/>
          <a:stretch/>
        </p:blipFill>
        <p:spPr>
          <a:xfrm>
            <a:off x="6096000" y="10"/>
            <a:ext cx="6092823" cy="6856310"/>
          </a:xfrm>
          <a:prstGeom prst="rect">
            <a:avLst/>
          </a:prstGeom>
          <a:ln>
            <a:noFill/>
          </a:ln>
          <a:effectLst/>
        </p:spPr>
      </p:pic>
      <p:sp>
        <p:nvSpPr>
          <p:cNvPr id="23" name="Rectangle 22">
            <a:extLst>
              <a:ext uri="{FF2B5EF4-FFF2-40B4-BE49-F238E27FC236}">
                <a16:creationId xmlns:a16="http://schemas.microsoft.com/office/drawing/2014/main" id="{C2E52CAC-158C-4DC7-AA1C-F582FFF73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5267664" cy="1080938"/>
          </a:xfrm>
        </p:spPr>
        <p:txBody>
          <a:bodyPr vert="horz" lIns="91440" tIns="45720" rIns="91440" bIns="45720" rtlCol="0" anchor="ctr">
            <a:noAutofit/>
          </a:bodyPr>
          <a:lstStyle/>
          <a:p>
            <a:pPr>
              <a:spcBef>
                <a:spcPct val="0"/>
              </a:spcBef>
            </a:pPr>
            <a:r>
              <a:rPr lang="en-US" sz="3000" b="1" dirty="0"/>
              <a:t>What Should I Do if My Client Has Questions About the PCDS?</a:t>
            </a:r>
          </a:p>
        </p:txBody>
      </p:sp>
      <p:pic>
        <p:nvPicPr>
          <p:cNvPr id="25" name="Picture 24">
            <a:extLst>
              <a:ext uri="{FF2B5EF4-FFF2-40B4-BE49-F238E27FC236}">
                <a16:creationId xmlns:a16="http://schemas.microsoft.com/office/drawing/2014/main" id="{83211ECD-2CC2-43D9-A32B-E8669250EF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2" y="2336873"/>
            <a:ext cx="5041628" cy="3599316"/>
          </a:xfrm>
        </p:spPr>
        <p:txBody>
          <a:bodyPr vert="horz" lIns="91440" tIns="45720" rIns="91440" bIns="45720" rtlCol="0">
            <a:normAutofit/>
          </a:bodyPr>
          <a:lstStyle/>
          <a:p>
            <a:pPr marL="101598" indent="-228600">
              <a:spcAft>
                <a:spcPts val="600"/>
              </a:spcAft>
              <a:buFont typeface="Arial" panose="020B0604020202020204" pitchFamily="34" charset="0"/>
              <a:buChar char="•"/>
            </a:pPr>
            <a:endParaRPr lang="en-US" sz="2000" dirty="0"/>
          </a:p>
          <a:p>
            <a:pPr marL="380985" indent="0">
              <a:spcAft>
                <a:spcPts val="600"/>
              </a:spcAft>
              <a:buNone/>
            </a:pPr>
            <a:r>
              <a:rPr lang="en-US" sz="2600" dirty="0"/>
              <a:t>Recommend that clients seek the advice of their attorney regarding the filling out and exchange of the PCDS or questions as to their rights and obligations under the law.</a:t>
            </a:r>
          </a:p>
          <a:p>
            <a:pPr indent="-228600">
              <a:spcAft>
                <a:spcPts val="600"/>
              </a:spcAft>
              <a:buFont typeface="Arial" panose="020B0604020202020204" pitchFamily="34" charset="0"/>
              <a:buChar char="•"/>
            </a:pPr>
            <a:endParaRPr lang="en-US" sz="2600" dirty="0"/>
          </a:p>
          <a:p>
            <a:pPr indent="-2286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8965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9" name="Picture 68">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1" name="Picture 70">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73" name="Rectangle 72">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7" name="Rectangle 76">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1" name="Rectangle 80">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7087552" cy="1080938"/>
          </a:xfrm>
        </p:spPr>
        <p:txBody>
          <a:bodyPr vert="horz" lIns="91440" tIns="45720" rIns="91440" bIns="45720" rtlCol="0" anchor="ctr">
            <a:normAutofit/>
          </a:bodyPr>
          <a:lstStyle/>
          <a:p>
            <a:pPr>
              <a:spcBef>
                <a:spcPct val="0"/>
              </a:spcBef>
            </a:pPr>
            <a:r>
              <a:rPr lang="en-US" b="1" dirty="0"/>
              <a:t>What Happens if the Seller Fails to Provide the PCDS?</a:t>
            </a:r>
          </a:p>
        </p:txBody>
      </p:sp>
      <p:pic>
        <p:nvPicPr>
          <p:cNvPr id="85" name="Picture 84">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2" y="2336872"/>
            <a:ext cx="6550212" cy="4165527"/>
          </a:xfrm>
        </p:spPr>
        <p:txBody>
          <a:bodyPr vert="horz" lIns="91440" tIns="45720" rIns="91440" bIns="45720" rtlCol="0">
            <a:normAutofit lnSpcReduction="10000"/>
          </a:bodyPr>
          <a:lstStyle/>
          <a:p>
            <a:pPr marL="723885" indent="-342900">
              <a:spcAft>
                <a:spcPts val="600"/>
              </a:spcAft>
            </a:pPr>
            <a:r>
              <a:rPr lang="en-US" dirty="0"/>
              <a:t>We don’t know yet.</a:t>
            </a:r>
          </a:p>
          <a:p>
            <a:pPr marL="723885" indent="-342900">
              <a:spcAft>
                <a:spcPts val="600"/>
              </a:spcAft>
            </a:pPr>
            <a:endParaRPr lang="en-US" dirty="0"/>
          </a:p>
          <a:p>
            <a:pPr marL="723885" indent="-342900">
              <a:spcAft>
                <a:spcPts val="600"/>
              </a:spcAft>
            </a:pPr>
            <a:r>
              <a:rPr lang="en-US" dirty="0"/>
              <a:t>Never advise sellers whether they should or should not fill out the PCDS.</a:t>
            </a:r>
          </a:p>
          <a:p>
            <a:pPr marL="723885" indent="-342900">
              <a:spcAft>
                <a:spcPts val="600"/>
              </a:spcAft>
            </a:pPr>
            <a:endParaRPr lang="en-US" dirty="0"/>
          </a:p>
          <a:p>
            <a:pPr marL="723885" indent="-342900">
              <a:spcAft>
                <a:spcPts val="600"/>
              </a:spcAft>
            </a:pPr>
            <a:r>
              <a:rPr lang="en-US" dirty="0"/>
              <a:t>Sellers who do not want to provide the PCDS should only do so under the advice of their attorney.  </a:t>
            </a:r>
          </a:p>
          <a:p>
            <a:pPr marL="723885" indent="-342900">
              <a:spcAft>
                <a:spcPts val="600"/>
              </a:spcAft>
            </a:pPr>
            <a:endParaRPr lang="en-US" dirty="0"/>
          </a:p>
          <a:p>
            <a:pPr marL="723885" indent="-342900">
              <a:spcAft>
                <a:spcPts val="600"/>
              </a:spcAft>
            </a:pPr>
            <a:r>
              <a:rPr lang="en-US" dirty="0"/>
              <a:t>Buyers who do not receive a PCDS from the seller should speak with their attorney.  </a:t>
            </a:r>
          </a:p>
          <a:p>
            <a:pPr marL="723885" indent="-342900">
              <a:spcAft>
                <a:spcPts val="600"/>
              </a:spcAft>
            </a:pPr>
            <a:endParaRPr lang="en-US" dirty="0"/>
          </a:p>
          <a:p>
            <a:pPr marL="380985" indent="0">
              <a:spcAft>
                <a:spcPts val="600"/>
              </a:spcAft>
              <a:buNone/>
            </a:pPr>
            <a:endParaRPr lang="en-US" sz="2200" dirty="0"/>
          </a:p>
          <a:p>
            <a:pPr indent="-228600">
              <a:spcAft>
                <a:spcPts val="600"/>
              </a:spcAft>
              <a:buFont typeface="Arial" panose="020B0604020202020204" pitchFamily="34" charset="0"/>
              <a:buChar char="•"/>
            </a:pPr>
            <a:endParaRPr lang="en-US" sz="1700" dirty="0"/>
          </a:p>
        </p:txBody>
      </p:sp>
      <p:pic>
        <p:nvPicPr>
          <p:cNvPr id="5" name="Picture 4" descr="Exclamation mark on a yellow background">
            <a:extLst>
              <a:ext uri="{FF2B5EF4-FFF2-40B4-BE49-F238E27FC236}">
                <a16:creationId xmlns:a16="http://schemas.microsoft.com/office/drawing/2014/main" id="{2BADCF4F-A2AB-5C97-69FE-E6ED6BE8040E}"/>
              </a:ext>
            </a:extLst>
          </p:cNvPr>
          <p:cNvPicPr>
            <a:picLocks noChangeAspect="1"/>
          </p:cNvPicPr>
          <p:nvPr/>
        </p:nvPicPr>
        <p:blipFill rotWithShape="1">
          <a:blip r:embed="rId6"/>
          <a:srcRect l="23135" r="10216" b="-2"/>
          <a:stretch/>
        </p:blipFill>
        <p:spPr>
          <a:xfrm>
            <a:off x="8187091" y="1539318"/>
            <a:ext cx="3358478" cy="377936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6096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4" end="4"/>
                                            </p:txEl>
                                          </p:spTgt>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0" name="Picture 49">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1" name="Picture 50">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2" name="Rectangle 51">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3" name="Rectangle 52">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4" name="Rectangle 53">
            <a:extLst>
              <a:ext uri="{FF2B5EF4-FFF2-40B4-BE49-F238E27FC236}">
                <a16:creationId xmlns:a16="http://schemas.microsoft.com/office/drawing/2014/main" id="{84F2EC7C-E163-43C8-95E1-D68C83433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ures of houses in different position and sizes">
            <a:extLst>
              <a:ext uri="{FF2B5EF4-FFF2-40B4-BE49-F238E27FC236}">
                <a16:creationId xmlns:a16="http://schemas.microsoft.com/office/drawing/2014/main" id="{3A0C04C8-2C58-503E-45E6-353A638861AD}"/>
              </a:ext>
            </a:extLst>
          </p:cNvPr>
          <p:cNvPicPr>
            <a:picLocks noChangeAspect="1"/>
          </p:cNvPicPr>
          <p:nvPr/>
        </p:nvPicPr>
        <p:blipFill rotWithShape="1">
          <a:blip r:embed="rId6">
            <a:alphaModFix amt="15000"/>
            <a:grayscl/>
          </a:blip>
          <a:srcRect t="3327" r="9091" b="5764"/>
          <a:stretch/>
        </p:blipFill>
        <p:spPr>
          <a:xfrm>
            <a:off x="-608749" y="753227"/>
            <a:ext cx="12192000" cy="6858001"/>
          </a:xfrm>
          <a:prstGeom prst="rect">
            <a:avLst/>
          </a:prstGeom>
        </p:spPr>
      </p:pic>
      <p:pic>
        <p:nvPicPr>
          <p:cNvPr id="42" name="Picture 41">
            <a:extLst>
              <a:ext uri="{FF2B5EF4-FFF2-40B4-BE49-F238E27FC236}">
                <a16:creationId xmlns:a16="http://schemas.microsoft.com/office/drawing/2014/main" id="{57E9ED38-2B6B-4DE5-852E-9C04BC33F7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55" name="Rectangle 54">
            <a:extLst>
              <a:ext uri="{FF2B5EF4-FFF2-40B4-BE49-F238E27FC236}">
                <a16:creationId xmlns:a16="http://schemas.microsoft.com/office/drawing/2014/main" id="{B7708FB3-3153-4642-9643-178CEC5EC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636651"/>
            <a:ext cx="9613861" cy="903406"/>
          </a:xfrm>
        </p:spPr>
        <p:txBody>
          <a:bodyPr vert="horz" lIns="91440" tIns="45720" rIns="91440" bIns="45720" rtlCol="0" anchor="ctr">
            <a:noAutofit/>
          </a:bodyPr>
          <a:lstStyle/>
          <a:p>
            <a:pPr marL="101598" indent="0">
              <a:spcBef>
                <a:spcPct val="0"/>
              </a:spcBef>
            </a:pPr>
            <a:br>
              <a:rPr lang="en-US" sz="3400" b="1" dirty="0"/>
            </a:br>
            <a:r>
              <a:rPr lang="en-US" sz="3400" b="1" dirty="0"/>
              <a:t>Should the PCDS Take the Place of a Home Inspection or Other Testing? </a:t>
            </a:r>
          </a:p>
        </p:txBody>
      </p:sp>
      <p:pic>
        <p:nvPicPr>
          <p:cNvPr id="56" name="Picture 55">
            <a:extLst>
              <a:ext uri="{FF2B5EF4-FFF2-40B4-BE49-F238E27FC236}">
                <a16:creationId xmlns:a16="http://schemas.microsoft.com/office/drawing/2014/main" id="{FEDB5B53-2430-4E88-8159-E988DB380D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8" name="Rectangle 47">
            <a:extLst>
              <a:ext uri="{FF2B5EF4-FFF2-40B4-BE49-F238E27FC236}">
                <a16:creationId xmlns:a16="http://schemas.microsoft.com/office/drawing/2014/main" id="{660614B3-AE58-4129-BD79-6512D61E3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1" y="2336873"/>
            <a:ext cx="9613861" cy="3395060"/>
          </a:xfrm>
        </p:spPr>
        <p:txBody>
          <a:bodyPr vert="horz" lIns="91440" tIns="45720" rIns="91440" bIns="45720" rtlCol="0" anchor="ctr">
            <a:normAutofit/>
          </a:bodyPr>
          <a:lstStyle/>
          <a:p>
            <a:pPr marL="838185" indent="-457200">
              <a:spcAft>
                <a:spcPts val="600"/>
              </a:spcAft>
            </a:pPr>
            <a:r>
              <a:rPr lang="en-US" sz="2600" dirty="0"/>
              <a:t>Absolutely not. </a:t>
            </a:r>
          </a:p>
          <a:p>
            <a:pPr marL="838185" indent="-457200">
              <a:spcAft>
                <a:spcPts val="600"/>
              </a:spcAft>
            </a:pPr>
            <a:endParaRPr lang="en-US" sz="2600" dirty="0"/>
          </a:p>
          <a:p>
            <a:pPr marL="838185" indent="-457200">
              <a:spcAft>
                <a:spcPts val="600"/>
              </a:spcAft>
            </a:pPr>
            <a:r>
              <a:rPr lang="en-US" sz="2600" dirty="0"/>
              <a:t>The PCDS itself states “It is not a substitute for any inspections or tests and the buyer is encouraged to obtain his or her own independent professional inspections and environmental tests and also is encouraged to check public records pertaining to the property.”</a:t>
            </a:r>
            <a:endParaRPr lang="en-US" sz="2000" dirty="0"/>
          </a:p>
        </p:txBody>
      </p:sp>
    </p:spTree>
    <p:extLst>
      <p:ext uri="{BB962C8B-B14F-4D97-AF65-F5344CB8AC3E}">
        <p14:creationId xmlns:p14="http://schemas.microsoft.com/office/powerpoint/2010/main" val="175156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3" name="Picture 52">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4" name="Picture 53">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5" name="Rectangle 54">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7" name="Rectangle 56">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9" name="Rectangle 58">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61" name="Rectangle 60">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marL="101598" indent="0">
              <a:spcBef>
                <a:spcPct val="0"/>
              </a:spcBef>
            </a:pPr>
            <a:r>
              <a:rPr lang="en-US" sz="4400" b="1" dirty="0">
                <a:solidFill>
                  <a:srgbClr val="FFFFFF"/>
                </a:solidFill>
              </a:rPr>
              <a:t>Does the PCDS Constitute a Warranty?</a:t>
            </a:r>
          </a:p>
        </p:txBody>
      </p:sp>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5287995" y="661106"/>
            <a:ext cx="6257362" cy="5503101"/>
          </a:xfrm>
        </p:spPr>
        <p:txBody>
          <a:bodyPr vert="horz" lIns="91440" tIns="45720" rIns="91440" bIns="45720" rtlCol="0" anchor="ctr">
            <a:normAutofit/>
          </a:bodyPr>
          <a:lstStyle/>
          <a:p>
            <a:pPr indent="-228600">
              <a:spcAft>
                <a:spcPts val="600"/>
              </a:spcAft>
              <a:buFont typeface="Arial" panose="020B0604020202020204" pitchFamily="34" charset="0"/>
              <a:buChar char="•"/>
            </a:pPr>
            <a:endParaRPr lang="en-US" sz="2600" dirty="0">
              <a:solidFill>
                <a:srgbClr val="FFFFFF"/>
              </a:solidFill>
            </a:endParaRPr>
          </a:p>
          <a:p>
            <a:pPr marL="380985" indent="0">
              <a:spcAft>
                <a:spcPts val="600"/>
              </a:spcAft>
              <a:buNone/>
            </a:pPr>
            <a:r>
              <a:rPr lang="en-US" sz="2600" dirty="0">
                <a:solidFill>
                  <a:srgbClr val="FFFFFF"/>
                </a:solidFill>
              </a:rPr>
              <a:t>No.  The PCDS itself states “this Disclosure Statement is not a warranty of any kind by the seller or by any agent representing the seller in this transaction.”</a:t>
            </a:r>
          </a:p>
        </p:txBody>
      </p:sp>
    </p:spTree>
    <p:extLst>
      <p:ext uri="{BB962C8B-B14F-4D97-AF65-F5344CB8AC3E}">
        <p14:creationId xmlns:p14="http://schemas.microsoft.com/office/powerpoint/2010/main" val="404250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6" name="Picture 35">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8" name="Picture 37">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0" name="Rectangle 39">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4" name="Rectangle 43">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8" name="Rectangle 47">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52" name="Rectangle 51">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spcBef>
                <a:spcPct val="0"/>
              </a:spcBef>
            </a:pPr>
            <a:r>
              <a:rPr lang="en-US" sz="4400" b="1" dirty="0"/>
              <a:t>Where Can I  Learn More?</a:t>
            </a:r>
          </a:p>
        </p:txBody>
      </p:sp>
      <p:graphicFrame>
        <p:nvGraphicFramePr>
          <p:cNvPr id="29" name="Content Placeholder 2">
            <a:extLst>
              <a:ext uri="{FF2B5EF4-FFF2-40B4-BE49-F238E27FC236}">
                <a16:creationId xmlns:a16="http://schemas.microsoft.com/office/drawing/2014/main" id="{CC454633-E3B2-6AE6-CF60-E5FCE42405D6}"/>
              </a:ext>
            </a:extLst>
          </p:cNvPr>
          <p:cNvGraphicFramePr/>
          <p:nvPr>
            <p:extLst>
              <p:ext uri="{D42A27DB-BD31-4B8C-83A1-F6EECF244321}">
                <p14:modId xmlns:p14="http://schemas.microsoft.com/office/powerpoint/2010/main" val="323587269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5790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29">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1" name="Picture 30">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2" name="Rectangle 31">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4" name="Group 33">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0" name="Rectangle 19">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6" name="Picture 35" descr="Houses in a village">
            <a:extLst>
              <a:ext uri="{FF2B5EF4-FFF2-40B4-BE49-F238E27FC236}">
                <a16:creationId xmlns:a16="http://schemas.microsoft.com/office/drawing/2014/main" id="{2453EEFC-27E7-1FB0-2982-9E4683B4D270}"/>
              </a:ext>
            </a:extLst>
          </p:cNvPr>
          <p:cNvPicPr>
            <a:picLocks noChangeAspect="1"/>
          </p:cNvPicPr>
          <p:nvPr/>
        </p:nvPicPr>
        <p:blipFill rotWithShape="1">
          <a:blip r:embed="rId6"/>
          <a:srcRect l="19898" r="29334" b="-2"/>
          <a:stretch/>
        </p:blipFill>
        <p:spPr>
          <a:xfrm>
            <a:off x="7547810" y="10"/>
            <a:ext cx="4641013" cy="6856310"/>
          </a:xfrm>
          <a:prstGeom prst="rect">
            <a:avLst/>
          </a:prstGeom>
          <a:ln>
            <a:noFill/>
          </a:ln>
          <a:effectLst/>
        </p:spPr>
      </p:pic>
      <p:sp>
        <p:nvSpPr>
          <p:cNvPr id="37" name="Rectangle 36">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7087552" cy="1080938"/>
          </a:xfrm>
        </p:spPr>
        <p:txBody>
          <a:bodyPr vert="horz" lIns="91440" tIns="45720" rIns="91440" bIns="45720" rtlCol="0" anchor="ctr">
            <a:normAutofit/>
          </a:bodyPr>
          <a:lstStyle/>
          <a:p>
            <a:pPr>
              <a:spcBef>
                <a:spcPct val="0"/>
              </a:spcBef>
            </a:pPr>
            <a:r>
              <a:rPr lang="en-US" b="1" dirty="0"/>
              <a:t>What is the Property Condition </a:t>
            </a:r>
            <a:br>
              <a:rPr lang="en-US" b="1" dirty="0"/>
            </a:br>
            <a:r>
              <a:rPr lang="en-US" b="1" dirty="0"/>
              <a:t>Disclosure Act?</a:t>
            </a:r>
            <a:endParaRPr lang="en-US" dirty="0"/>
          </a:p>
        </p:txBody>
      </p:sp>
      <p:pic>
        <p:nvPicPr>
          <p:cNvPr id="38" name="Picture 37">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1" y="2336873"/>
            <a:ext cx="6423211" cy="4182460"/>
          </a:xfrm>
        </p:spPr>
        <p:txBody>
          <a:bodyPr vert="horz" lIns="91440" tIns="45720" rIns="91440" bIns="45720" rtlCol="0">
            <a:normAutofit/>
          </a:bodyPr>
          <a:lstStyle/>
          <a:p>
            <a:pPr marL="571500" indent="-342900">
              <a:spcAft>
                <a:spcPts val="600"/>
              </a:spcAft>
            </a:pPr>
            <a:r>
              <a:rPr lang="en-US" dirty="0"/>
              <a:t>Law went into effect in 2002.</a:t>
            </a:r>
          </a:p>
          <a:p>
            <a:pPr marL="571500" indent="-342900">
              <a:spcAft>
                <a:spcPts val="600"/>
              </a:spcAft>
            </a:pPr>
            <a:endParaRPr lang="en-US" dirty="0"/>
          </a:p>
          <a:p>
            <a:pPr marL="571500" indent="-342900">
              <a:spcAft>
                <a:spcPts val="600"/>
              </a:spcAft>
            </a:pPr>
            <a:r>
              <a:rPr lang="en-US" dirty="0"/>
              <a:t>Require sellers of certain residential real property to provide a Property Condition Disclosure Statement (PCDS) to prospective purchasers detailing all known defects relating to the property.</a:t>
            </a:r>
          </a:p>
          <a:p>
            <a:pPr marL="571500" indent="-342900">
              <a:spcAft>
                <a:spcPts val="600"/>
              </a:spcAft>
            </a:pPr>
            <a:endParaRPr lang="en-US" dirty="0"/>
          </a:p>
          <a:p>
            <a:pPr marL="571500" indent="-342900">
              <a:spcAft>
                <a:spcPts val="600"/>
              </a:spcAft>
            </a:pPr>
            <a:r>
              <a:rPr lang="en-US" dirty="0"/>
              <a:t>Current law allows sellers to opt out of providing PCDS by giving a $500 credit to buyer at closing.</a:t>
            </a:r>
          </a:p>
          <a:p>
            <a:pPr marL="457200" indent="-228600">
              <a:spcAft>
                <a:spcPts val="600"/>
              </a:spcAft>
              <a:buFont typeface="Arial" panose="020B0604020202020204" pitchFamily="34" charset="0"/>
              <a:buChar char="•"/>
            </a:pPr>
            <a:endParaRPr lang="en-US" dirty="0"/>
          </a:p>
          <a:p>
            <a:pPr marL="457200" indent="-228600">
              <a:spcAft>
                <a:spcPts val="600"/>
              </a:spcAft>
              <a:buFont typeface="Arial" panose="020B0604020202020204" pitchFamily="34" charset="0"/>
              <a:buChar char="•"/>
            </a:pPr>
            <a:endParaRPr lang="en-US" sz="1700" dirty="0"/>
          </a:p>
          <a:p>
            <a:pPr marL="457200" indent="-228600">
              <a:spcAft>
                <a:spcPts val="600"/>
              </a:spcAft>
              <a:buFont typeface="Arial" panose="020B0604020202020204" pitchFamily="34" charset="0"/>
              <a:buChar char="•"/>
            </a:pPr>
            <a:endParaRPr lang="en-US" sz="1700" dirty="0"/>
          </a:p>
          <a:p>
            <a:pPr marL="457200" indent="-228600">
              <a:spcAft>
                <a:spcPts val="600"/>
              </a:spcAft>
              <a:buFont typeface="Arial" panose="020B0604020202020204" pitchFamily="34" charset="0"/>
              <a:buChar char="•"/>
            </a:pPr>
            <a:endParaRPr lang="en-US" sz="1700" dirty="0"/>
          </a:p>
          <a:p>
            <a:pPr marL="457200" indent="-228600">
              <a:spcAft>
                <a:spcPts val="600"/>
              </a:spcAft>
              <a:buFont typeface="Arial" panose="020B0604020202020204" pitchFamily="34" charset="0"/>
              <a:buChar char="•"/>
            </a:pPr>
            <a:endParaRPr lang="en-US" sz="1700" dirty="0"/>
          </a:p>
          <a:p>
            <a:pPr marL="457200" indent="-228600">
              <a:spcAft>
                <a:spcPts val="600"/>
              </a:spcAft>
              <a:buFont typeface="Arial" panose="020B0604020202020204" pitchFamily="34" charset="0"/>
              <a:buChar char="•"/>
            </a:pPr>
            <a:endParaRPr lang="en-US" sz="1700" dirty="0"/>
          </a:p>
          <a:p>
            <a:pPr marL="457200" indent="-228600">
              <a:spcAft>
                <a:spcPts val="600"/>
              </a:spcAft>
              <a:buFont typeface="Arial" panose="020B0604020202020204" pitchFamily="34" charset="0"/>
              <a:buChar char="•"/>
            </a:pPr>
            <a:endParaRPr lang="en-US" sz="1700" dirty="0"/>
          </a:p>
          <a:p>
            <a:pPr marL="457200" indent="-228600">
              <a:spcAft>
                <a:spcPts val="600"/>
              </a:spcAft>
              <a:buFont typeface="Arial" panose="020B0604020202020204" pitchFamily="34" charset="0"/>
              <a:buChar char="•"/>
            </a:pPr>
            <a:endParaRPr lang="en-US" sz="1700" dirty="0"/>
          </a:p>
          <a:p>
            <a:pPr marL="457200" indent="-228600">
              <a:spcAft>
                <a:spcPts val="600"/>
              </a:spcAft>
              <a:buFont typeface="Arial" panose="020B0604020202020204" pitchFamily="34" charset="0"/>
              <a:buChar char="•"/>
            </a:pPr>
            <a:endParaRPr lang="en-US" sz="1700" dirty="0"/>
          </a:p>
          <a:p>
            <a:pPr marL="457200" indent="-228600">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34550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7" name="Rectangle 2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spcBef>
                <a:spcPct val="0"/>
              </a:spcBef>
            </a:pPr>
            <a:r>
              <a:rPr lang="en-US" sz="3700" b="1" dirty="0"/>
              <a:t>What Are the Changes to </a:t>
            </a:r>
            <a:br>
              <a:rPr lang="en-US" sz="3700" b="1" dirty="0"/>
            </a:br>
            <a:r>
              <a:rPr lang="en-US" sz="3700" b="1" dirty="0"/>
              <a:t>Property Condition Disclosure Act?</a:t>
            </a:r>
            <a:endParaRPr lang="en-US" sz="3700" dirty="0"/>
          </a:p>
        </p:txBody>
      </p:sp>
      <p:graphicFrame>
        <p:nvGraphicFramePr>
          <p:cNvPr id="5" name="Content Placeholder 2">
            <a:extLst>
              <a:ext uri="{FF2B5EF4-FFF2-40B4-BE49-F238E27FC236}">
                <a16:creationId xmlns:a16="http://schemas.microsoft.com/office/drawing/2014/main" id="{7D2767FB-ACD7-B377-6AEC-D3F79179DF97}"/>
              </a:ext>
            </a:extLst>
          </p:cNvPr>
          <p:cNvGraphicFramePr/>
          <p:nvPr>
            <p:extLst>
              <p:ext uri="{D42A27DB-BD31-4B8C-83A1-F6EECF244321}">
                <p14:modId xmlns:p14="http://schemas.microsoft.com/office/powerpoint/2010/main" val="252029639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6684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0" name="Rectangle 19">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midsection of a person holding a miniature house">
            <a:extLst>
              <a:ext uri="{FF2B5EF4-FFF2-40B4-BE49-F238E27FC236}">
                <a16:creationId xmlns:a16="http://schemas.microsoft.com/office/drawing/2014/main" id="{196233A3-F08C-C3E3-19EC-0655696AE030}"/>
              </a:ext>
            </a:extLst>
          </p:cNvPr>
          <p:cNvPicPr>
            <a:picLocks noChangeAspect="1"/>
          </p:cNvPicPr>
          <p:nvPr/>
        </p:nvPicPr>
        <p:blipFill rotWithShape="1">
          <a:blip r:embed="rId6"/>
          <a:srcRect l="29512" r="27844" b="2"/>
          <a:stretch/>
        </p:blipFill>
        <p:spPr>
          <a:xfrm>
            <a:off x="7547810" y="10"/>
            <a:ext cx="4641013" cy="6856310"/>
          </a:xfrm>
          <a:prstGeom prst="rect">
            <a:avLst/>
          </a:prstGeom>
          <a:ln>
            <a:noFill/>
          </a:ln>
          <a:effectLst/>
        </p:spPr>
      </p:pic>
      <p:sp>
        <p:nvSpPr>
          <p:cNvPr id="23" name="Rectangle 22">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7087552" cy="1080938"/>
          </a:xfrm>
        </p:spPr>
        <p:txBody>
          <a:bodyPr vert="horz" lIns="91440" tIns="45720" rIns="91440" bIns="45720" rtlCol="0" anchor="ctr">
            <a:normAutofit/>
          </a:bodyPr>
          <a:lstStyle/>
          <a:p>
            <a:pPr>
              <a:spcBef>
                <a:spcPct val="0"/>
              </a:spcBef>
            </a:pPr>
            <a:r>
              <a:rPr lang="en-US" b="1" dirty="0"/>
              <a:t>Who Needs to Complete the PCDS?</a:t>
            </a:r>
            <a:endParaRPr lang="en-US" dirty="0"/>
          </a:p>
        </p:txBody>
      </p:sp>
      <p:pic>
        <p:nvPicPr>
          <p:cNvPr id="25" name="Picture 24">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1" y="2336873"/>
            <a:ext cx="6423211" cy="3599316"/>
          </a:xfrm>
        </p:spPr>
        <p:txBody>
          <a:bodyPr vert="horz" lIns="91440" tIns="45720" rIns="91440" bIns="45720" rtlCol="0">
            <a:normAutofit/>
          </a:bodyPr>
          <a:lstStyle/>
          <a:p>
            <a:pPr marL="571500" indent="-342900">
              <a:spcAft>
                <a:spcPts val="600"/>
              </a:spcAft>
            </a:pPr>
            <a:r>
              <a:rPr lang="en-US" dirty="0"/>
              <a:t>A seller of “residential real property” must complete and deliver a PCDS to a buyer before the buyer signs a contract of sale.  </a:t>
            </a:r>
          </a:p>
          <a:p>
            <a:pPr marL="571500" indent="-342900">
              <a:spcAft>
                <a:spcPts val="600"/>
              </a:spcAft>
            </a:pPr>
            <a:endParaRPr lang="en-US" dirty="0"/>
          </a:p>
          <a:p>
            <a:pPr marL="571500" indent="-342900">
              <a:spcAft>
                <a:spcPts val="600"/>
              </a:spcAft>
            </a:pPr>
            <a:r>
              <a:rPr lang="en-US" dirty="0"/>
              <a:t>“Residential real property” means real property improved by a 1 to 4 family dwellings, but does not include vacant land, condos or co-ops. </a:t>
            </a:r>
          </a:p>
          <a:p>
            <a:pPr marL="457200" indent="-228600">
              <a:spcAft>
                <a:spcPts val="600"/>
              </a:spcAft>
              <a:buFont typeface="Arial" panose="020B0604020202020204" pitchFamily="34" charset="0"/>
              <a:buChar char="•"/>
            </a:pPr>
            <a:endParaRPr lang="en-US" sz="2200" dirty="0"/>
          </a:p>
          <a:p>
            <a:pPr marL="457200" indent="-228600">
              <a:spcAft>
                <a:spcPts val="600"/>
              </a:spcAft>
              <a:buFont typeface="Arial" panose="020B0604020202020204" pitchFamily="34" charset="0"/>
              <a:buChar char="•"/>
            </a:pPr>
            <a:endParaRPr lang="en-US" sz="2200" dirty="0"/>
          </a:p>
          <a:p>
            <a:pPr marL="457200" indent="-228600">
              <a:spcAft>
                <a:spcPts val="600"/>
              </a:spcAft>
              <a:buFont typeface="Arial" panose="020B0604020202020204" pitchFamily="34" charset="0"/>
              <a:buChar char="•"/>
            </a:pPr>
            <a:endParaRPr lang="en-US" sz="2000" dirty="0"/>
          </a:p>
          <a:p>
            <a:pPr marL="457200" indent="-2286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66243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0" name="Rectangle 19">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Front steps and columns of a majestic city building">
            <a:extLst>
              <a:ext uri="{FF2B5EF4-FFF2-40B4-BE49-F238E27FC236}">
                <a16:creationId xmlns:a16="http://schemas.microsoft.com/office/drawing/2014/main" id="{87FE57FF-4DB1-C0D1-3F24-8E862E344DF1}"/>
              </a:ext>
            </a:extLst>
          </p:cNvPr>
          <p:cNvPicPr>
            <a:picLocks noChangeAspect="1"/>
          </p:cNvPicPr>
          <p:nvPr/>
        </p:nvPicPr>
        <p:blipFill rotWithShape="1">
          <a:blip r:embed="rId6"/>
          <a:srcRect l="26234" r="28583"/>
          <a:stretch/>
        </p:blipFill>
        <p:spPr>
          <a:xfrm>
            <a:off x="7547810" y="10"/>
            <a:ext cx="4641013" cy="6856310"/>
          </a:xfrm>
          <a:prstGeom prst="rect">
            <a:avLst/>
          </a:prstGeom>
          <a:ln>
            <a:noFill/>
          </a:ln>
          <a:effectLst/>
        </p:spPr>
      </p:pic>
      <p:sp>
        <p:nvSpPr>
          <p:cNvPr id="23" name="Rectangle 22">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7087552" cy="1080938"/>
          </a:xfrm>
        </p:spPr>
        <p:txBody>
          <a:bodyPr vert="horz" lIns="91440" tIns="45720" rIns="91440" bIns="45720" rtlCol="0" anchor="ctr">
            <a:normAutofit/>
          </a:bodyPr>
          <a:lstStyle/>
          <a:p>
            <a:pPr>
              <a:spcBef>
                <a:spcPct val="0"/>
              </a:spcBef>
            </a:pPr>
            <a:r>
              <a:rPr lang="en-US" b="1" dirty="0"/>
              <a:t>Are There Still Exemptions to the PCDS?</a:t>
            </a:r>
            <a:endParaRPr lang="en-US" dirty="0"/>
          </a:p>
        </p:txBody>
      </p:sp>
      <p:pic>
        <p:nvPicPr>
          <p:cNvPr id="25" name="Picture 24">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1" y="2336873"/>
            <a:ext cx="6423211" cy="3911528"/>
          </a:xfrm>
        </p:spPr>
        <p:txBody>
          <a:bodyPr vert="horz" lIns="91440" tIns="45720" rIns="91440" bIns="45720" rtlCol="0">
            <a:normAutofit fontScale="85000" lnSpcReduction="20000"/>
          </a:bodyPr>
          <a:lstStyle/>
          <a:p>
            <a:pPr marL="685800" indent="-457200"/>
            <a:r>
              <a:rPr lang="en-US" sz="2800" dirty="0"/>
              <a:t>There are 14 other exemptions include:</a:t>
            </a:r>
          </a:p>
          <a:p>
            <a:pPr marL="1295385" lvl="1" indent="-457200"/>
            <a:r>
              <a:rPr lang="en-US" sz="2800" dirty="0"/>
              <a:t>Bank-owned properties; </a:t>
            </a:r>
          </a:p>
          <a:p>
            <a:pPr marL="1295385" lvl="1" indent="-457200"/>
            <a:r>
              <a:rPr lang="en-US" sz="2800" dirty="0"/>
              <a:t>Court-ordered sales; </a:t>
            </a:r>
          </a:p>
          <a:p>
            <a:pPr marL="1295385" lvl="1" indent="-457200"/>
            <a:r>
              <a:rPr lang="en-US" sz="2800" dirty="0"/>
              <a:t>Fiduciary sales (ex. estates &amp; trusts)</a:t>
            </a:r>
          </a:p>
          <a:p>
            <a:pPr marL="1295385" lvl="1" indent="-457200"/>
            <a:r>
              <a:rPr lang="en-US" sz="2800" dirty="0"/>
              <a:t>New construction</a:t>
            </a:r>
          </a:p>
          <a:p>
            <a:pPr marL="685800" indent="-457200"/>
            <a:endParaRPr lang="en-US" sz="2800" dirty="0"/>
          </a:p>
          <a:p>
            <a:pPr marL="685800" indent="-457200"/>
            <a:r>
              <a:rPr lang="en-US" sz="2800" dirty="0"/>
              <a:t>You should not advise sellers whether a transfer qualifies for an exemption. </a:t>
            </a:r>
          </a:p>
          <a:p>
            <a:pPr marL="685800" indent="-457200"/>
            <a:endParaRPr lang="en-US" sz="2800" dirty="0"/>
          </a:p>
          <a:p>
            <a:pPr marL="685800" indent="-457200"/>
            <a:r>
              <a:rPr lang="en-US" sz="2800" dirty="0"/>
              <a:t>Sellers must speak with their attorney to determine if any exemptions apply.</a:t>
            </a:r>
          </a:p>
          <a:p>
            <a:pPr marL="457200" indent="-228600">
              <a:buFont typeface="Arial" panose="020B0604020202020204" pitchFamily="34" charset="0"/>
              <a:buChar char="•"/>
            </a:pPr>
            <a:endParaRPr lang="en-US" sz="1700" dirty="0"/>
          </a:p>
          <a:p>
            <a:pPr marL="457200"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33216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6" end="6"/>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4" name="Rectangle 23">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753228"/>
            <a:ext cx="5584677" cy="1080938"/>
          </a:xfrm>
        </p:spPr>
        <p:txBody>
          <a:bodyPr vert="horz" lIns="91440" tIns="45720" rIns="91440" bIns="45720" rtlCol="0" anchor="ctr">
            <a:normAutofit/>
          </a:bodyPr>
          <a:lstStyle/>
          <a:p>
            <a:pPr>
              <a:spcBef>
                <a:spcPct val="0"/>
              </a:spcBef>
            </a:pPr>
            <a:r>
              <a:rPr lang="en-US" b="1" dirty="0"/>
              <a:t>Where Can I Get the New PCDS Form?</a:t>
            </a:r>
            <a:endParaRPr lang="en-US" dirty="0"/>
          </a:p>
        </p:txBody>
      </p:sp>
      <p:pic>
        <p:nvPicPr>
          <p:cNvPr id="28" name="Picture 27">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80321" y="2336873"/>
            <a:ext cx="5104843" cy="3599316"/>
          </a:xfrm>
        </p:spPr>
        <p:txBody>
          <a:bodyPr vert="horz" lIns="91440" tIns="45720" rIns="91440" bIns="45720" rtlCol="0">
            <a:normAutofit lnSpcReduction="10000"/>
          </a:bodyPr>
          <a:lstStyle/>
          <a:p>
            <a:pPr marL="571500" indent="-342900">
              <a:spcAft>
                <a:spcPts val="600"/>
              </a:spcAft>
            </a:pPr>
            <a:r>
              <a:rPr lang="en-US" dirty="0"/>
              <a:t>New 7-page 56 Question form can be downloaded from the Department of State’s website.  </a:t>
            </a:r>
          </a:p>
          <a:p>
            <a:pPr marL="571500" indent="-342900">
              <a:spcAft>
                <a:spcPts val="600"/>
              </a:spcAft>
            </a:pPr>
            <a:endParaRPr lang="en-US" dirty="0"/>
          </a:p>
          <a:p>
            <a:pPr marL="571500" indent="-342900">
              <a:spcAft>
                <a:spcPts val="600"/>
              </a:spcAft>
            </a:pPr>
            <a:r>
              <a:rPr lang="en-US" dirty="0"/>
              <a:t>It is also available on LIBOR’s Documents on Demand page.  </a:t>
            </a:r>
          </a:p>
          <a:p>
            <a:pPr marL="571500" indent="-342900">
              <a:spcAft>
                <a:spcPts val="600"/>
              </a:spcAft>
            </a:pPr>
            <a:endParaRPr lang="en-US" sz="2200" dirty="0"/>
          </a:p>
          <a:p>
            <a:pPr marL="685800" indent="-457200">
              <a:spcAft>
                <a:spcPts val="600"/>
              </a:spcAft>
            </a:pPr>
            <a:r>
              <a:rPr lang="en-US" sz="2800" b="1" dirty="0"/>
              <a:t>DO NOT BEGIN USING THE NEW FORM UNTIL March 20, 2024</a:t>
            </a:r>
            <a:r>
              <a:rPr lang="en-US" sz="2800" dirty="0"/>
              <a:t>.</a:t>
            </a:r>
          </a:p>
          <a:p>
            <a:pPr marL="457200" indent="-228600">
              <a:spcAft>
                <a:spcPts val="600"/>
              </a:spcAft>
              <a:buFont typeface="Arial" panose="020B0604020202020204" pitchFamily="34" charset="0"/>
              <a:buChar char="•"/>
            </a:pPr>
            <a:endParaRPr lang="en-US" sz="2000" dirty="0"/>
          </a:p>
          <a:p>
            <a:pPr marL="457200" indent="-228600">
              <a:spcAft>
                <a:spcPts val="600"/>
              </a:spcAft>
              <a:buFont typeface="Arial" panose="020B0604020202020204" pitchFamily="34" charset="0"/>
              <a:buChar char="•"/>
            </a:pPr>
            <a:endParaRPr lang="en-US" sz="2000" dirty="0"/>
          </a:p>
          <a:p>
            <a:pPr marL="457200" indent="-228600">
              <a:spcAft>
                <a:spcPts val="600"/>
              </a:spcAft>
              <a:buFont typeface="Arial" panose="020B0604020202020204" pitchFamily="34" charset="0"/>
              <a:buChar char="•"/>
            </a:pPr>
            <a:endParaRPr lang="en-US" sz="2000" dirty="0"/>
          </a:p>
          <a:p>
            <a:pPr marL="457200" indent="-228600">
              <a:spcAft>
                <a:spcPts val="600"/>
              </a:spcAft>
              <a:buFont typeface="Arial" panose="020B0604020202020204" pitchFamily="34" charset="0"/>
              <a:buChar char="•"/>
            </a:pPr>
            <a:endParaRPr lang="en-US" sz="2000" dirty="0"/>
          </a:p>
          <a:p>
            <a:pPr marL="457200" indent="-228600">
              <a:spcAft>
                <a:spcPts val="600"/>
              </a:spcAft>
              <a:buFont typeface="Arial" panose="020B0604020202020204" pitchFamily="34" charset="0"/>
              <a:buChar char="•"/>
            </a:pPr>
            <a:endParaRPr lang="en-US" sz="2000" dirty="0"/>
          </a:p>
        </p:txBody>
      </p:sp>
      <p:sp>
        <p:nvSpPr>
          <p:cNvPr id="30" name="Rectangle 29">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ocument with text and a question&#10;&#10;Description automatically generated with medium confidence">
            <a:extLst>
              <a:ext uri="{FF2B5EF4-FFF2-40B4-BE49-F238E27FC236}">
                <a16:creationId xmlns:a16="http://schemas.microsoft.com/office/drawing/2014/main" id="{9CB8465A-8BD2-11AC-918A-76E59279E4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8884" y="955591"/>
            <a:ext cx="3828517" cy="4940024"/>
          </a:xfrm>
          <a:prstGeom prst="rect">
            <a:avLst/>
          </a:prstGeom>
          <a:ln>
            <a:noFill/>
          </a:ln>
          <a:effectLst/>
        </p:spPr>
      </p:pic>
    </p:spTree>
    <p:extLst>
      <p:ext uri="{BB962C8B-B14F-4D97-AF65-F5344CB8AC3E}">
        <p14:creationId xmlns:p14="http://schemas.microsoft.com/office/powerpoint/2010/main" val="85352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2" name="Picture 11">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 name="Rectangle 13">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6" name="Rectangle 2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spcBef>
                <a:spcPct val="0"/>
              </a:spcBef>
            </a:pPr>
            <a:r>
              <a:rPr lang="en-US" b="1" dirty="0"/>
              <a:t>What Are My </a:t>
            </a:r>
            <a:br>
              <a:rPr lang="en-US" b="1" dirty="0"/>
            </a:br>
            <a:r>
              <a:rPr lang="en-US" b="1" dirty="0"/>
              <a:t>Obligations Regarding the PCDS?</a:t>
            </a:r>
            <a:endParaRPr lang="en-US" b="1" dirty="0">
              <a:solidFill>
                <a:srgbClr val="FFFFFF"/>
              </a:solidFill>
            </a:endParaRPr>
          </a:p>
        </p:txBody>
      </p:sp>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4964567" y="338667"/>
            <a:ext cx="6905700" cy="6248399"/>
          </a:xfrm>
        </p:spPr>
        <p:txBody>
          <a:bodyPr vert="horz" lIns="91440" tIns="45720" rIns="91440" bIns="45720" rtlCol="0" anchor="ctr">
            <a:normAutofit fontScale="47500" lnSpcReduction="20000"/>
          </a:bodyPr>
          <a:lstStyle/>
          <a:p>
            <a:pPr marL="101598" indent="-228600">
              <a:spcAft>
                <a:spcPts val="600"/>
              </a:spcAft>
              <a:buFont typeface="Arial" panose="020B0604020202020204" pitchFamily="34" charset="0"/>
              <a:buChar char="•"/>
            </a:pPr>
            <a:endParaRPr lang="en-US" sz="2000" dirty="0">
              <a:solidFill>
                <a:srgbClr val="FFFFFF"/>
              </a:solidFill>
            </a:endParaRPr>
          </a:p>
          <a:p>
            <a:pPr marL="380985" indent="0">
              <a:spcAft>
                <a:spcPts val="600"/>
              </a:spcAft>
              <a:buNone/>
            </a:pPr>
            <a:endParaRPr lang="en-US" sz="2000" dirty="0">
              <a:solidFill>
                <a:srgbClr val="FFFFFF"/>
              </a:solidFill>
            </a:endParaRPr>
          </a:p>
          <a:p>
            <a:pPr>
              <a:buFont typeface="Arial" panose="020B0604020202020204" pitchFamily="34" charset="0"/>
              <a:buChar char="•"/>
            </a:pPr>
            <a:endParaRPr lang="en-US" sz="5100" dirty="0"/>
          </a:p>
          <a:p>
            <a:pPr>
              <a:buFont typeface="Arial" panose="020B0604020202020204" pitchFamily="34" charset="0"/>
              <a:buChar char="•"/>
            </a:pPr>
            <a:endParaRPr lang="en-US" sz="5500" dirty="0"/>
          </a:p>
          <a:p>
            <a:r>
              <a:rPr lang="en-US" sz="5500" dirty="0"/>
              <a:t>They have not changed.</a:t>
            </a:r>
          </a:p>
          <a:p>
            <a:endParaRPr lang="en-US" sz="5500" dirty="0"/>
          </a:p>
          <a:p>
            <a:r>
              <a:rPr lang="en-US" sz="5500" dirty="0"/>
              <a:t>Listing agent has duty to provide the PCDS and timely inform each seller that a signed PCDS must be delivered to buyer or buyer’s agent prior to buyer signing binding contract of sale; and a copy of the PDCS containing seller’s and buyer’s signatures must be attached to the contract.  </a:t>
            </a:r>
          </a:p>
          <a:p>
            <a:endParaRPr lang="en-US" sz="5500" dirty="0"/>
          </a:p>
          <a:p>
            <a:r>
              <a:rPr lang="en-US" sz="5500" dirty="0"/>
              <a:t>Buyer’s agent or seller’s agent dealing with a prospective buyer as customer has the duty to timely (before the buyer signs a binding contract of sale) inform the buyer of the buyer’s rights and obligations under the law.</a:t>
            </a:r>
          </a:p>
          <a:p>
            <a:pPr marL="380985" indent="0">
              <a:spcAft>
                <a:spcPts val="600"/>
              </a:spcAft>
              <a:buNone/>
            </a:pPr>
            <a:endParaRPr lang="en-US" sz="5100" dirty="0">
              <a:solidFill>
                <a:srgbClr val="FFFFFF"/>
              </a:solidFill>
            </a:endParaRPr>
          </a:p>
          <a:p>
            <a:pPr indent="-228600">
              <a:spcAft>
                <a:spcPts val="600"/>
              </a:spcAft>
              <a:buFont typeface="Arial" panose="020B0604020202020204" pitchFamily="34" charset="0"/>
              <a:buChar char="•"/>
            </a:pPr>
            <a:endParaRPr lang="en-US" sz="2000" dirty="0">
              <a:solidFill>
                <a:srgbClr val="FFFFFF"/>
              </a:solidFill>
            </a:endParaRPr>
          </a:p>
          <a:p>
            <a:pPr indent="-228600">
              <a:spcAft>
                <a:spcPts val="600"/>
              </a:spcAft>
              <a:buFont typeface="Arial" panose="020B0604020202020204" pitchFamily="34" charset="0"/>
              <a:buChar char="•"/>
            </a:pPr>
            <a:endParaRPr lang="en-US" sz="2000" dirty="0">
              <a:solidFill>
                <a:srgbClr val="FFFFFF"/>
              </a:solidFill>
            </a:endParaRPr>
          </a:p>
          <a:p>
            <a:pPr marL="101598" indent="-228600">
              <a:spcAft>
                <a:spcPts val="600"/>
              </a:spcAft>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37546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dissolv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2" name="Rectangle 41">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Rectangle 45">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50" name="Rectangle 49">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spcBef>
                <a:spcPct val="0"/>
              </a:spcBef>
            </a:pPr>
            <a:r>
              <a:rPr lang="en-US" sz="4400" b="1" dirty="0"/>
              <a:t>What Happens if I Fulfill My Obligations?</a:t>
            </a:r>
            <a:endParaRPr lang="en-US" sz="4400" dirty="0"/>
          </a:p>
        </p:txBody>
      </p:sp>
      <p:graphicFrame>
        <p:nvGraphicFramePr>
          <p:cNvPr id="5" name="Content Placeholder 2">
            <a:extLst>
              <a:ext uri="{FF2B5EF4-FFF2-40B4-BE49-F238E27FC236}">
                <a16:creationId xmlns:a16="http://schemas.microsoft.com/office/drawing/2014/main" id="{07F6FAAF-2FD3-A46A-ED1C-BA5BC0E101A9}"/>
              </a:ext>
            </a:extLst>
          </p:cNvPr>
          <p:cNvGraphicFramePr/>
          <p:nvPr>
            <p:extLst>
              <p:ext uri="{D42A27DB-BD31-4B8C-83A1-F6EECF244321}">
                <p14:modId xmlns:p14="http://schemas.microsoft.com/office/powerpoint/2010/main" val="633389644"/>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2713378"/>
      </p:ext>
    </p:extLst>
  </p:cSld>
  <p:clrMapOvr>
    <a:masterClrMapping/>
  </p:clrMapOvr>
</p:sld>
</file>

<file path=ppt/theme/theme1.xml><?xml version="1.0" encoding="utf-8"?>
<a:theme xmlns:a="http://schemas.openxmlformats.org/drawingml/2006/main" name="Berli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{583967F0-B228-5E46-8E57-CAB19C99FD39}tf10001057</Template>
  <TotalTime>61197</TotalTime>
  <Words>1745</Words>
  <Application>Microsoft Macintosh PowerPoint</Application>
  <PresentationFormat>Widescreen</PresentationFormat>
  <Paragraphs>190</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Trebuchet MS</vt:lpstr>
      <vt:lpstr>Berlin</vt:lpstr>
      <vt:lpstr>Upcoming NY Property Condition  Disclosure Act Amendment</vt:lpstr>
      <vt:lpstr>  NYS Property Condition  Disclosure Act Amendment </vt:lpstr>
      <vt:lpstr>What is the Property Condition  Disclosure Act?</vt:lpstr>
      <vt:lpstr>What Are the Changes to  Property Condition Disclosure Act?</vt:lpstr>
      <vt:lpstr>Who Needs to Complete the PCDS?</vt:lpstr>
      <vt:lpstr>Are There Still Exemptions to the PCDS?</vt:lpstr>
      <vt:lpstr>Where Can I Get the New PCDS Form?</vt:lpstr>
      <vt:lpstr>What Are My  Obligations Regarding the PCDS?</vt:lpstr>
      <vt:lpstr>What Happens if I Fulfill My Obligations?</vt:lpstr>
      <vt:lpstr>There Are Really Only Two Differences on March 20th </vt:lpstr>
      <vt:lpstr>What Does This Mean for Listings that Are Under Contract as of March 20th?</vt:lpstr>
      <vt:lpstr>What About Active Listings that Aren’t Under Contract as of March 20th?</vt:lpstr>
      <vt:lpstr>When Should I Provide the PCDS to the Seller?</vt:lpstr>
      <vt:lpstr>Best Practices for PCDS Delivery</vt:lpstr>
      <vt:lpstr>How Can I Document that I Fulfilled My Obligations?</vt:lpstr>
      <vt:lpstr>OneKey Exclusive Right to Sell Agreement</vt:lpstr>
      <vt:lpstr>Should I Help the Seller Fill Out the PCDS?</vt:lpstr>
      <vt:lpstr>Does the PCDS Form Need to Be Uploaded to the MLS?</vt:lpstr>
      <vt:lpstr>Who Has Responsibility for Delivering the PCDS to the Buyer or Buyer’s Agent?</vt:lpstr>
      <vt:lpstr>Do I Need to Keep a Copy of the Fully Signed PCDS in My File for Record Keeping Purposes?</vt:lpstr>
      <vt:lpstr>What Should I Do if My Client Has Questions About the PCDS?</vt:lpstr>
      <vt:lpstr>What Happens if the Seller Fails to Provide the PCDS?</vt:lpstr>
      <vt:lpstr> Should the PCDS Take the Place of a Home Inspection or Other Testing? </vt:lpstr>
      <vt:lpstr>Does the PCDS Constitute a Warranty?</vt:lpstr>
      <vt:lpstr>Where Can I  Learn More?</vt:lpstr>
    </vt:vector>
  </TitlesOfParts>
  <Company>LIBOR/MLS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Director/Committee Leadership Orientation</dc:title>
  <dc:creator>Ethan Sausa</dc:creator>
  <cp:lastModifiedBy>Patrick Fife</cp:lastModifiedBy>
  <cp:revision>145</cp:revision>
  <cp:lastPrinted>2024-03-05T20:23:40Z</cp:lastPrinted>
  <dcterms:created xsi:type="dcterms:W3CDTF">2022-12-02T15:06:03Z</dcterms:created>
  <dcterms:modified xsi:type="dcterms:W3CDTF">2024-03-14T15:54:20Z</dcterms:modified>
</cp:coreProperties>
</file>